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60" r:id="rId8"/>
    <p:sldId id="261" r:id="rId9"/>
    <p:sldId id="262" r:id="rId10"/>
    <p:sldId id="263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B8700-3D31-AE49-3353-7E9905532A44}" v="589" dt="2024-09-24T14:50:19.369"/>
    <p1510:client id="{F987662B-7059-F90F-5A95-AC3849186B54}" v="46" dt="2024-09-26T08:07:57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logs.glowscotland.org.uk/ea/nrpsp1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forms.office.com/e/MQsbgdVFy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878" y="1537253"/>
            <a:ext cx="7699513" cy="1849412"/>
          </a:xfrm>
        </p:spPr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Primary 1 </a:t>
            </a:r>
            <a:br>
              <a:rPr lang="en-GB">
                <a:latin typeface="Segoe Print" panose="02000600000000000000" pitchFamily="2" charset="0"/>
              </a:rPr>
            </a:br>
            <a:r>
              <a:rPr lang="en-GB">
                <a:latin typeface="Segoe Print" panose="02000600000000000000" pitchFamily="2" charset="0"/>
              </a:rPr>
              <a:t>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82887"/>
            <a:ext cx="6815669" cy="1095512"/>
          </a:xfrm>
        </p:spPr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Thursday 26</a:t>
            </a:r>
            <a:r>
              <a:rPr lang="en-GB" baseline="30000">
                <a:latin typeface="Segoe Print" panose="02000600000000000000" pitchFamily="2" charset="0"/>
              </a:rPr>
              <a:t>th</a:t>
            </a:r>
            <a:r>
              <a:rPr lang="en-GB">
                <a:latin typeface="Segoe Print" panose="02000600000000000000" pitchFamily="2" charset="0"/>
              </a:rPr>
              <a:t> September</a:t>
            </a:r>
          </a:p>
        </p:txBody>
      </p:sp>
    </p:spTree>
    <p:extLst>
      <p:ext uri="{BB962C8B-B14F-4D97-AF65-F5344CB8AC3E}">
        <p14:creationId xmlns:p14="http://schemas.microsoft.com/office/powerpoint/2010/main" val="2825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Welcome</a:t>
            </a:r>
          </a:p>
          <a:p>
            <a:r>
              <a:rPr lang="en-GB">
                <a:latin typeface="Segoe Print" panose="02000600000000000000" pitchFamily="2" charset="0"/>
              </a:rPr>
              <a:t>Introductions-</a:t>
            </a:r>
          </a:p>
          <a:p>
            <a:r>
              <a:rPr lang="en-GB">
                <a:latin typeface="Segoe Print" panose="02000600000000000000" pitchFamily="2" charset="0"/>
              </a:rPr>
              <a:t>Head Teacher- Mrs Beveridge</a:t>
            </a:r>
          </a:p>
          <a:p>
            <a:r>
              <a:rPr lang="en-GB">
                <a:latin typeface="Segoe Print" panose="02000600000000000000" pitchFamily="2" charset="0"/>
              </a:rPr>
              <a:t>Principal Teacher- Mrs Henderson</a:t>
            </a:r>
          </a:p>
          <a:p>
            <a:r>
              <a:rPr lang="en-GB">
                <a:latin typeface="Segoe Print" panose="02000600000000000000" pitchFamily="2" charset="0"/>
              </a:rPr>
              <a:t>Class teachers- Miss Barrett and Miss Whiteford</a:t>
            </a:r>
          </a:p>
        </p:txBody>
      </p:sp>
    </p:spTree>
    <p:extLst>
      <p:ext uri="{BB962C8B-B14F-4D97-AF65-F5344CB8AC3E}">
        <p14:creationId xmlns:p14="http://schemas.microsoft.com/office/powerpoint/2010/main" val="406723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egoe Print" panose="02000600000000000000" pitchFamily="2" charset="0"/>
              </a:rPr>
              <a:t>Breakdown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>
                <a:latin typeface="Segoe Print" panose="02000600000000000000" pitchFamily="2" charset="0"/>
              </a:rPr>
              <a:t>Welcome and Introductions</a:t>
            </a:r>
          </a:p>
          <a:p>
            <a:pPr marL="0" indent="0" algn="ctr">
              <a:buNone/>
            </a:pPr>
            <a:r>
              <a:rPr lang="en-GB">
                <a:latin typeface="Segoe Print"/>
              </a:rPr>
              <a:t>A Day In Primary 1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>
                <a:latin typeface="Segoe Print"/>
              </a:rPr>
              <a:t>Throughout the Week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>
                <a:latin typeface="Segoe Print"/>
              </a:rPr>
              <a:t>Homework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>
                <a:latin typeface="Segoe Print"/>
              </a:rPr>
              <a:t>Play</a:t>
            </a:r>
            <a:endParaRPr lang="en-GB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GB">
                <a:latin typeface="Segoe Print"/>
              </a:rPr>
              <a:t>Other</a:t>
            </a:r>
          </a:p>
          <a:p>
            <a:pPr marL="0" indent="0" algn="ctr">
              <a:buNone/>
            </a:pPr>
            <a:r>
              <a:rPr lang="en-GB">
                <a:latin typeface="Segoe Print" panose="02000600000000000000" pitchFamily="2" charset="0"/>
              </a:rPr>
              <a:t>Closing and additional discussions</a:t>
            </a:r>
          </a:p>
        </p:txBody>
      </p:sp>
    </p:spTree>
    <p:extLst>
      <p:ext uri="{BB962C8B-B14F-4D97-AF65-F5344CB8AC3E}">
        <p14:creationId xmlns:p14="http://schemas.microsoft.com/office/powerpoint/2010/main" val="20062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A61F-B5C8-AB6E-B21A-8554970E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A Day In Primary 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C670-0B69-1C7A-6B3D-45D42A4F85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>
              <a:highlight>
                <a:srgbClr val="FFFF00"/>
              </a:highlight>
              <a:latin typeface="Segoe Print"/>
            </a:endParaRPr>
          </a:p>
          <a:p>
            <a:pPr>
              <a:buSzPct val="114999"/>
            </a:pPr>
            <a:endParaRPr lang="en-US">
              <a:highlight>
                <a:srgbClr val="FFFF00"/>
              </a:highlight>
              <a:latin typeface="Segoe Print"/>
            </a:endParaRPr>
          </a:p>
          <a:p>
            <a:pPr>
              <a:buSzPct val="114999"/>
            </a:pPr>
            <a:endParaRPr lang="en-US">
              <a:highlight>
                <a:srgbClr val="FFFF00"/>
              </a:highlight>
              <a:latin typeface="Segoe Prin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418B9-FEDB-FED7-802B-C954139CCE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1400">
                <a:latin typeface="Segoe Print"/>
              </a:rPr>
              <a:t>Children come in</a:t>
            </a:r>
          </a:p>
          <a:p>
            <a:pPr>
              <a:buSzPct val="114999"/>
            </a:pPr>
            <a:r>
              <a:rPr lang="en-GB" sz="1400">
                <a:latin typeface="Segoe Print"/>
              </a:rPr>
              <a:t>The plan for the day and Morning Teaching Block </a:t>
            </a:r>
          </a:p>
          <a:p>
            <a:pPr>
              <a:buSzPct val="114999"/>
            </a:pPr>
            <a:r>
              <a:rPr lang="en-GB" sz="1400">
                <a:latin typeface="Segoe Print"/>
              </a:rPr>
              <a:t>Middle Block- Teaching and Learning Block</a:t>
            </a:r>
          </a:p>
          <a:p>
            <a:pPr>
              <a:buSzPct val="114999"/>
            </a:pPr>
            <a:r>
              <a:rPr lang="en-GB" sz="1400">
                <a:latin typeface="Segoe Print"/>
              </a:rPr>
              <a:t>Break time</a:t>
            </a:r>
          </a:p>
          <a:p>
            <a:pPr>
              <a:buSzPct val="114999"/>
            </a:pPr>
            <a:r>
              <a:rPr lang="en-GB" sz="1400">
                <a:latin typeface="Segoe Print"/>
              </a:rPr>
              <a:t>Transition time</a:t>
            </a:r>
          </a:p>
          <a:p>
            <a:pPr>
              <a:buSzPct val="114999"/>
            </a:pPr>
            <a:r>
              <a:rPr lang="en-GB" sz="1400">
                <a:latin typeface="Segoe Print"/>
              </a:rPr>
              <a:t>Another block of direct teaching followed by lunch.</a:t>
            </a:r>
            <a:endParaRPr lang="en-US" sz="1400">
              <a:latin typeface="Segoe Print"/>
            </a:endParaRPr>
          </a:p>
          <a:p>
            <a:pPr>
              <a:buSzPct val="114999"/>
            </a:pPr>
            <a:r>
              <a:rPr lang="en-GB" sz="1400">
                <a:latin typeface="Segoe Print"/>
              </a:rPr>
              <a:t>Afternoon- Teaching and Learning block</a:t>
            </a:r>
          </a:p>
          <a:p>
            <a:pPr>
              <a:buSzPct val="114999"/>
            </a:pPr>
            <a:r>
              <a:rPr lang="en-GB" sz="1400">
                <a:latin typeface="Segoe Print"/>
              </a:rPr>
              <a:t>Big tidy up</a:t>
            </a:r>
            <a:endParaRPr lang="en-US" sz="1400">
              <a:latin typeface="Segoe Print"/>
            </a:endParaRPr>
          </a:p>
          <a:p>
            <a:pPr>
              <a:buSzPct val="114999"/>
            </a:pPr>
            <a:r>
              <a:rPr lang="en-US" sz="1400">
                <a:latin typeface="Segoe Print"/>
              </a:rPr>
              <a:t>Home time</a:t>
            </a:r>
          </a:p>
          <a:p>
            <a:pPr>
              <a:buSzPct val="114999"/>
            </a:pPr>
            <a:endParaRPr lang="en-US"/>
          </a:p>
        </p:txBody>
      </p:sp>
      <p:pic>
        <p:nvPicPr>
          <p:cNvPr id="5" name="Picture 4" descr="A group of kids jumping in front of a school building&#10;&#10;Description automatically generated">
            <a:extLst>
              <a:ext uri="{FF2B5EF4-FFF2-40B4-BE49-F238E27FC236}">
                <a16:creationId xmlns:a16="http://schemas.microsoft.com/office/drawing/2014/main" id="{FAF4EDF0-BFBA-3CBD-820F-6BEE57A3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60" y="3037038"/>
            <a:ext cx="3113956" cy="233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0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FD6965-2E68-4AD0-8562-2A93FAD03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5631B9-6A46-4CC5-95CD-2A8160E4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5D821C-28E8-448B-8A5A-BE43085EF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sp useBgFill="1">
          <p:nvSpPr>
            <p:cNvPr id="18" name="Rectangle 17">
              <a:extLst>
                <a:ext uri="{FF2B5EF4-FFF2-40B4-BE49-F238E27FC236}">
                  <a16:creationId xmlns:a16="http://schemas.microsoft.com/office/drawing/2014/main" id="{F86F667B-914E-4618-8BE9-BB3752B37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0"/>
              <a:ext cx="1218882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79D041F-0B8C-470F-B4B9-8CD0ED9D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893"/>
              <a:ext cx="12188825" cy="685621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E6AFD-8EDD-F8B5-F197-FA7A975F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latin typeface="Segoe Print"/>
              </a:rPr>
              <a:t>Throughout The Week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1E8373-DB74-4EF3-9C0E-CBEF2FE40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C22C-FF2C-7B25-6926-C612E9ED3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7385" y="2556932"/>
            <a:ext cx="4673373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Literacy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Numeracy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Topic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P.E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Library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Digital Literacy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French and HWB with </a:t>
            </a:r>
            <a:r>
              <a:rPr lang="en-US" sz="1400" err="1">
                <a:latin typeface="Segoe Print"/>
              </a:rPr>
              <a:t>Mrs</a:t>
            </a:r>
            <a:r>
              <a:rPr lang="en-US" sz="1400">
                <a:latin typeface="Segoe Print"/>
              </a:rPr>
              <a:t> Singleton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Assembly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High Five Friday</a:t>
            </a:r>
          </a:p>
          <a:p>
            <a:pPr>
              <a:lnSpc>
                <a:spcPct val="90000"/>
              </a:lnSpc>
            </a:pPr>
            <a:r>
              <a:rPr lang="en-US" sz="1400">
                <a:latin typeface="Segoe Print"/>
              </a:rPr>
              <a:t>Other events such as McMillan Coffee Morning or </a:t>
            </a:r>
            <a:r>
              <a:rPr lang="en-US" sz="1400" err="1">
                <a:latin typeface="Segoe Print"/>
              </a:rPr>
              <a:t>Maths</a:t>
            </a:r>
            <a:r>
              <a:rPr lang="en-US" sz="1400">
                <a:latin typeface="Segoe Print"/>
              </a:rPr>
              <a:t> Week Scotland</a:t>
            </a:r>
          </a:p>
        </p:txBody>
      </p:sp>
      <p:pic>
        <p:nvPicPr>
          <p:cNvPr id="6" name="Picture 5" descr="A cartoon of a child holding a bottle&#10;&#10;Description automatically generated">
            <a:extLst>
              <a:ext uri="{FF2B5EF4-FFF2-40B4-BE49-F238E27FC236}">
                <a16:creationId xmlns:a16="http://schemas.microsoft.com/office/drawing/2014/main" id="{64B38F6C-6980-865A-BCF2-A8C2F9D3A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42" y="1253744"/>
            <a:ext cx="1852914" cy="1956816"/>
          </a:xfrm>
          <a:prstGeom prst="rect">
            <a:avLst/>
          </a:prstGeom>
        </p:spPr>
      </p:pic>
      <p:pic>
        <p:nvPicPr>
          <p:cNvPr id="7" name="Picture 6" descr="A toothbrush and a pile of fruits&#10;&#10;Description automatically generated">
            <a:extLst>
              <a:ext uri="{FF2B5EF4-FFF2-40B4-BE49-F238E27FC236}">
                <a16:creationId xmlns:a16="http://schemas.microsoft.com/office/drawing/2014/main" id="{EC24E6E7-FA3A-450A-19F7-67C4FB4E0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307" y="3347635"/>
            <a:ext cx="2136711" cy="2282698"/>
          </a:xfrm>
          <a:prstGeom prst="rect">
            <a:avLst/>
          </a:prstGeom>
        </p:spPr>
      </p:pic>
      <p:pic>
        <p:nvPicPr>
          <p:cNvPr id="8" name="Picture 7" descr="A colorful numbers and symbols&#10;&#10;Description automatically generated">
            <a:extLst>
              <a:ext uri="{FF2B5EF4-FFF2-40B4-BE49-F238E27FC236}">
                <a16:creationId xmlns:a16="http://schemas.microsoft.com/office/drawing/2014/main" id="{B133C176-1693-1565-75E6-D8D682BCA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372" y="1253744"/>
            <a:ext cx="2125802" cy="2268387"/>
          </a:xfrm>
          <a:prstGeom prst="rect">
            <a:avLst/>
          </a:prstGeom>
        </p:spPr>
      </p:pic>
      <p:pic>
        <p:nvPicPr>
          <p:cNvPr id="5" name="Content Placeholder 4" descr="A group of kids sitting on a bench&#10;&#10;Description automatically generated">
            <a:extLst>
              <a:ext uri="{FF2B5EF4-FFF2-40B4-BE49-F238E27FC236}">
                <a16:creationId xmlns:a16="http://schemas.microsoft.com/office/drawing/2014/main" id="{3C5B1D92-1598-C04B-FF18-F793729448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8898099" y="3673098"/>
            <a:ext cx="1880091" cy="1953932"/>
          </a:xfrm>
          <a:prstGeom prst="rect">
            <a:avLst/>
          </a:prstGeom>
        </p:spPr>
      </p:pic>
      <p:pic>
        <p:nvPicPr>
          <p:cNvPr id="9" name="Picture 8" descr="A close-up of a paper&#10;&#10;Description automatically generated">
            <a:extLst>
              <a:ext uri="{FF2B5EF4-FFF2-40B4-BE49-F238E27FC236}">
                <a16:creationId xmlns:a16="http://schemas.microsoft.com/office/drawing/2014/main" id="{4FCD27AE-58D2-A402-B33F-457325E39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5527" y="2499880"/>
            <a:ext cx="1866900" cy="204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7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47DF-A009-7D82-2E49-8785A37C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Homework</a:t>
            </a:r>
          </a:p>
        </p:txBody>
      </p:sp>
      <p:pic>
        <p:nvPicPr>
          <p:cNvPr id="5" name="Content Placeholder 4" descr="A qr code with a dinosaur&#10;&#10;Description automatically generated">
            <a:extLst>
              <a:ext uri="{FF2B5EF4-FFF2-40B4-BE49-F238E27FC236}">
                <a16:creationId xmlns:a16="http://schemas.microsoft.com/office/drawing/2014/main" id="{F306C0BD-0232-B5F0-AC12-29254AF98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045" y="2560320"/>
            <a:ext cx="1254166" cy="1297298"/>
          </a:xfrm>
        </p:spPr>
      </p:pic>
      <p:pic>
        <p:nvPicPr>
          <p:cNvPr id="7" name="Content Placeholder 6" descr="A screenshot of a website&#10;&#10;Description automatically generated">
            <a:extLst>
              <a:ext uri="{FF2B5EF4-FFF2-40B4-BE49-F238E27FC236}">
                <a16:creationId xmlns:a16="http://schemas.microsoft.com/office/drawing/2014/main" id="{236526FB-1F6E-89AA-86FE-6E31D025DB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1026" y="2560320"/>
            <a:ext cx="3258940" cy="33101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E8D14-5FF7-F201-EF1A-4404283D6A9C}"/>
              </a:ext>
            </a:extLst>
          </p:cNvPr>
          <p:cNvSpPr txBox="1"/>
          <p:nvPr/>
        </p:nvSpPr>
        <p:spPr>
          <a:xfrm>
            <a:off x="2668438" y="2740325"/>
            <a:ext cx="298761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Print"/>
                <a:hlinkClick r:id="rId4"/>
              </a:rPr>
              <a:t>https://blogs.glowscotland.org.uk/ea/nrpsp1/</a:t>
            </a:r>
            <a:endParaRPr lang="en-US">
              <a:latin typeface="Segoe Print"/>
            </a:endParaRPr>
          </a:p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66019-D294-AE1D-CE8F-0812BB198E1D}"/>
              </a:ext>
            </a:extLst>
          </p:cNvPr>
          <p:cNvSpPr txBox="1"/>
          <p:nvPr/>
        </p:nvSpPr>
        <p:spPr>
          <a:xfrm>
            <a:off x="1547004" y="4206816"/>
            <a:ext cx="456912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latin typeface="Segoe Print"/>
              </a:rPr>
              <a:t>Blog- the blog is used for sharing homework, </a:t>
            </a:r>
            <a:r>
              <a:rPr lang="en-GB" sz="1400" err="1">
                <a:latin typeface="Segoe Print"/>
              </a:rPr>
              <a:t>p.e</a:t>
            </a:r>
            <a:r>
              <a:rPr lang="en-GB" sz="1400">
                <a:latin typeface="Segoe Print"/>
              </a:rPr>
              <a:t> kit guidelines, the yearly overview and some other information about school events such as the McMillan Coffee Morning (check the school app though for full details).</a:t>
            </a:r>
            <a:r>
              <a:rPr lang="en-US" sz="1100">
                <a:latin typeface="Segoe Print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2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2562-FF18-8CDF-D31A-0346301F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Play...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4B314-56EB-7120-557C-7B63D8B9D7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Segoe Print"/>
              </a:rPr>
              <a:t>At Nether Robertland Primary we have a bespoke play pedagogy that has been developed over the last few years through professional development, practical implementation and evaluation.</a:t>
            </a:r>
          </a:p>
        </p:txBody>
      </p:sp>
      <p:pic>
        <p:nvPicPr>
          <p:cNvPr id="5" name="Content Placeholder 4" descr="A blue triangle with black text&#10;&#10;Description automatically generated">
            <a:extLst>
              <a:ext uri="{FF2B5EF4-FFF2-40B4-BE49-F238E27FC236}">
                <a16:creationId xmlns:a16="http://schemas.microsoft.com/office/drawing/2014/main" id="{927B9AC0-D36B-656F-76B1-0DC62A46F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1915" y="2848277"/>
            <a:ext cx="3764710" cy="2734213"/>
          </a:xfrm>
        </p:spPr>
      </p:pic>
    </p:spTree>
    <p:extLst>
      <p:ext uri="{BB962C8B-B14F-4D97-AF65-F5344CB8AC3E}">
        <p14:creationId xmlns:p14="http://schemas.microsoft.com/office/powerpoint/2010/main" val="187709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B28B-5EB8-B822-312E-CC41B2C8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Other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7257-5789-E9FC-A27D-BD9A65B3CE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Segoe Print"/>
              </a:rPr>
              <a:t>School Values badges</a:t>
            </a:r>
          </a:p>
          <a:p>
            <a:pPr>
              <a:buSzPct val="114999"/>
            </a:pPr>
            <a:r>
              <a:rPr lang="en-US">
                <a:latin typeface="Segoe Print"/>
              </a:rPr>
              <a:t>Task boards</a:t>
            </a:r>
          </a:p>
          <a:p>
            <a:pPr>
              <a:buSzPct val="114999"/>
            </a:pPr>
            <a:r>
              <a:rPr lang="en-US">
                <a:latin typeface="Segoe Print"/>
              </a:rPr>
              <a:t>Shiny Sharers</a:t>
            </a:r>
          </a:p>
          <a:p>
            <a:pPr>
              <a:buSzPct val="114999"/>
            </a:pPr>
            <a:r>
              <a:rPr lang="en-US">
                <a:latin typeface="Segoe Print"/>
              </a:rPr>
              <a:t>Magic Moments</a:t>
            </a:r>
          </a:p>
        </p:txBody>
      </p:sp>
      <p:pic>
        <p:nvPicPr>
          <p:cNvPr id="8" name="Content Placeholder 7" descr="A group of colorful plastic tags&#10;&#10;Description automatically generated">
            <a:extLst>
              <a:ext uri="{FF2B5EF4-FFF2-40B4-BE49-F238E27FC236}">
                <a16:creationId xmlns:a16="http://schemas.microsoft.com/office/drawing/2014/main" id="{724FF40C-7DFB-C2AB-F439-367BEE285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9387" t="7563" r="19104" b="1099"/>
          <a:stretch/>
        </p:blipFill>
        <p:spPr>
          <a:xfrm rot="16200000">
            <a:off x="1059393" y="446794"/>
            <a:ext cx="1912185" cy="2344025"/>
          </a:xfrm>
        </p:spPr>
      </p:pic>
      <p:pic>
        <p:nvPicPr>
          <p:cNvPr id="9" name="Picture 8" descr="A bulletin board with pictures on it&#10;&#10;Description automatically generated">
            <a:extLst>
              <a:ext uri="{FF2B5EF4-FFF2-40B4-BE49-F238E27FC236}">
                <a16:creationId xmlns:a16="http://schemas.microsoft.com/office/drawing/2014/main" id="{07CD0EAA-7A02-829B-6D64-1D55C85E1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351" r="28655" b="17182"/>
          <a:stretch/>
        </p:blipFill>
        <p:spPr>
          <a:xfrm>
            <a:off x="10427011" y="980844"/>
            <a:ext cx="1107496" cy="5185696"/>
          </a:xfrm>
          <a:prstGeom prst="rect">
            <a:avLst/>
          </a:prstGeom>
        </p:spPr>
      </p:pic>
      <p:pic>
        <p:nvPicPr>
          <p:cNvPr id="10" name="Picture 9" descr="A tag with a sun and clouds on it&#10;&#10;Description automatically generated">
            <a:extLst>
              <a:ext uri="{FF2B5EF4-FFF2-40B4-BE49-F238E27FC236}">
                <a16:creationId xmlns:a16="http://schemas.microsoft.com/office/drawing/2014/main" id="{A332AB29-1B4F-758C-7759-18691DF6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823" t="19095" r="24843" b="24410"/>
          <a:stretch/>
        </p:blipFill>
        <p:spPr>
          <a:xfrm rot="16200000">
            <a:off x="8383541" y="878135"/>
            <a:ext cx="2056135" cy="1680148"/>
          </a:xfrm>
          <a:prstGeom prst="rect">
            <a:avLst/>
          </a:prstGeom>
        </p:spPr>
      </p:pic>
      <p:pic>
        <p:nvPicPr>
          <p:cNvPr id="4" name="Picture 3" descr="A group of colorful circles on a white surface&#10;&#10;Description automatically generated">
            <a:extLst>
              <a:ext uri="{FF2B5EF4-FFF2-40B4-BE49-F238E27FC236}">
                <a16:creationId xmlns:a16="http://schemas.microsoft.com/office/drawing/2014/main" id="{1A305586-1E66-A5D7-66E4-2C6CC397FD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994" t="34525" r="26722" b="22381"/>
          <a:stretch/>
        </p:blipFill>
        <p:spPr>
          <a:xfrm rot="5400000">
            <a:off x="-1159781" y="4047264"/>
            <a:ext cx="3744277" cy="1170840"/>
          </a:xfrm>
          <a:prstGeom prst="rect">
            <a:avLst/>
          </a:prstGeom>
        </p:spPr>
      </p:pic>
      <p:pic>
        <p:nvPicPr>
          <p:cNvPr id="5" name="Picture 4" descr="A computer screen shot of a classroom&#10;&#10;Description automatically generated">
            <a:extLst>
              <a:ext uri="{FF2B5EF4-FFF2-40B4-BE49-F238E27FC236}">
                <a16:creationId xmlns:a16="http://schemas.microsoft.com/office/drawing/2014/main" id="{4553F0E8-F8BB-DD2B-FFC0-D341E0E72A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55" t="11720" r="8143" b="18112"/>
          <a:stretch/>
        </p:blipFill>
        <p:spPr>
          <a:xfrm>
            <a:off x="5072914" y="2906297"/>
            <a:ext cx="4489788" cy="29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7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2A1E47-A968-404F-8DBE-B31240A9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DDCF8-BC1A-4404-8ACA-D8D2BB4BE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GB" sz="2800" b="1">
                <a:latin typeface="Segoe Print"/>
              </a:rPr>
              <a:t>Closing and Thanks</a:t>
            </a:r>
            <a:endParaRPr lang="en-GB" sz="2800" b="1">
              <a:latin typeface="Segoe Print" panose="020006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B3FB69-D504-412A-90F9-1D1BAA6AC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41947A-CB79-E9F7-A986-D4E5A185A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ea typeface="+mn-lt"/>
                <a:cs typeface="+mn-lt"/>
                <a:hlinkClick r:id="rId4"/>
              </a:rPr>
              <a:t>https://forms.office.com/e/MQsbgdVFyn</a:t>
            </a:r>
            <a:endParaRPr lang="en-US" sz="1600">
              <a:ea typeface="+mn-lt"/>
              <a:cs typeface="+mn-lt"/>
            </a:endParaRPr>
          </a:p>
          <a:p>
            <a:pPr algn="ctr">
              <a:buSzPct val="114999"/>
            </a:pPr>
            <a:endParaRPr lang="en-US" sz="1600" dirty="0">
              <a:ea typeface="+mn-lt"/>
              <a:cs typeface="+mn-lt"/>
            </a:endParaRPr>
          </a:p>
        </p:txBody>
      </p:sp>
      <p:pic>
        <p:nvPicPr>
          <p:cNvPr id="4" name="Content Placeholder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C2DD9D6-A1C0-936E-9B1B-536606CA6C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282" r="20428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3" name="Picture 2" descr="A qr code on a piece of paper&#10;&#10;Description automatically generated">
            <a:extLst>
              <a:ext uri="{FF2B5EF4-FFF2-40B4-BE49-F238E27FC236}">
                <a16:creationId xmlns:a16="http://schemas.microsoft.com/office/drawing/2014/main" id="{33793DFE-A0DC-D556-6A0B-690EE00B5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905" y="3177395"/>
            <a:ext cx="3436189" cy="34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7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75ba4b-4878-4482-921d-7ea9f3345d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AC5DAC079F7438B22A5622BA80585" ma:contentTypeVersion="18" ma:contentTypeDescription="Create a new document." ma:contentTypeScope="" ma:versionID="c46368f9f43191618b6f65c3f5e16897">
  <xsd:schema xmlns:xsd="http://www.w3.org/2001/XMLSchema" xmlns:xs="http://www.w3.org/2001/XMLSchema" xmlns:p="http://schemas.microsoft.com/office/2006/metadata/properties" xmlns:ns3="4d75ba4b-4878-4482-921d-7ea9f3345dec" xmlns:ns4="c380b39d-b746-4c2f-9c2b-edb8656827e6" targetNamespace="http://schemas.microsoft.com/office/2006/metadata/properties" ma:root="true" ma:fieldsID="cf0f9ab9c1699bd3b76c3e838bc96b36" ns3:_="" ns4:_="">
    <xsd:import namespace="4d75ba4b-4878-4482-921d-7ea9f3345dec"/>
    <xsd:import namespace="c380b39d-b746-4c2f-9c2b-edb8656827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5ba4b-4878-4482-921d-7ea9f3345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b39d-b746-4c2f-9c2b-edb865682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B4CD9-0E8F-4693-8676-D61598FADDAD}">
  <ds:schemaRefs>
    <ds:schemaRef ds:uri="4d75ba4b-4878-4482-921d-7ea9f3345dec"/>
    <ds:schemaRef ds:uri="c380b39d-b746-4c2f-9c2b-edb8656827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5FC305-CA6B-45B1-875F-BC69DA8AB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F4CF6E-0C00-42B1-AA97-C651E20DA015}">
  <ds:schemaRefs>
    <ds:schemaRef ds:uri="4d75ba4b-4878-4482-921d-7ea9f3345dec"/>
    <ds:schemaRef ds:uri="c380b39d-b746-4c2f-9c2b-edb8656827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Primary 1  Workshop</vt:lpstr>
      <vt:lpstr>Welcome</vt:lpstr>
      <vt:lpstr>Breakdown </vt:lpstr>
      <vt:lpstr>A Day In Primary 1</vt:lpstr>
      <vt:lpstr>Throughout The Week</vt:lpstr>
      <vt:lpstr>Homework</vt:lpstr>
      <vt:lpstr>Play...</vt:lpstr>
      <vt:lpstr>Other</vt:lpstr>
      <vt:lpstr>Closing and Thanks</vt:lpstr>
    </vt:vector>
  </TitlesOfParts>
  <Company>EAC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  Workshop</dc:title>
  <dc:creator>Miss Whiteford</dc:creator>
  <cp:revision>37</cp:revision>
  <dcterms:created xsi:type="dcterms:W3CDTF">2024-09-23T11:00:46Z</dcterms:created>
  <dcterms:modified xsi:type="dcterms:W3CDTF">2024-09-26T08:08:18Z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0x01010079FAC5DAC079F7438B22A5622BA80585</vt:lpwstr>
  </property>
</Properties>
</file>