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5.xml" ContentType="application/vnd.openxmlformats-officedocument.presentationml.tags+xml"/>
  <Override PartName="/ppt/notesSlides/notesSlide1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0"/>
  </p:notesMasterIdLst>
  <p:sldIdLst>
    <p:sldId id="256" r:id="rId2"/>
    <p:sldId id="257" r:id="rId3"/>
    <p:sldId id="366" r:id="rId4"/>
    <p:sldId id="367" r:id="rId5"/>
    <p:sldId id="345" r:id="rId6"/>
    <p:sldId id="260" r:id="rId7"/>
    <p:sldId id="263" r:id="rId8"/>
    <p:sldId id="347" r:id="rId9"/>
    <p:sldId id="264" r:id="rId10"/>
    <p:sldId id="265" r:id="rId11"/>
    <p:sldId id="269" r:id="rId12"/>
    <p:sldId id="346" r:id="rId13"/>
    <p:sldId id="349" r:id="rId14"/>
    <p:sldId id="271" r:id="rId15"/>
    <p:sldId id="341" r:id="rId16"/>
    <p:sldId id="348" r:id="rId17"/>
    <p:sldId id="274" r:id="rId18"/>
    <p:sldId id="354" r:id="rId19"/>
    <p:sldId id="356" r:id="rId20"/>
    <p:sldId id="358" r:id="rId21"/>
    <p:sldId id="360" r:id="rId22"/>
    <p:sldId id="361" r:id="rId23"/>
    <p:sldId id="323" r:id="rId24"/>
    <p:sldId id="364" r:id="rId25"/>
    <p:sldId id="374" r:id="rId26"/>
    <p:sldId id="380" r:id="rId27"/>
    <p:sldId id="400" r:id="rId28"/>
    <p:sldId id="401" r:id="rId29"/>
    <p:sldId id="402" r:id="rId30"/>
    <p:sldId id="403" r:id="rId31"/>
    <p:sldId id="404" r:id="rId32"/>
    <p:sldId id="335" r:id="rId33"/>
    <p:sldId id="368" r:id="rId34"/>
    <p:sldId id="369" r:id="rId35"/>
    <p:sldId id="370" r:id="rId36"/>
    <p:sldId id="336" r:id="rId37"/>
    <p:sldId id="371" r:id="rId38"/>
    <p:sldId id="372" r:id="rId39"/>
  </p:sldIdLst>
  <p:sldSz cx="12192000" cy="6858000"/>
  <p:notesSz cx="6865938" cy="95408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24511C1-2AC1-4561-AA97-B5D78CE3F322}">
          <p14:sldIdLst>
            <p14:sldId id="256"/>
            <p14:sldId id="257"/>
            <p14:sldId id="366"/>
            <p14:sldId id="367"/>
            <p14:sldId id="345"/>
          </p14:sldIdLst>
        </p14:section>
        <p14:section name="Untitled Section" id="{3B36318E-3BD4-4408-9ACF-3C986CFE8A13}">
          <p14:sldIdLst>
            <p14:sldId id="260"/>
            <p14:sldId id="263"/>
            <p14:sldId id="347"/>
            <p14:sldId id="264"/>
            <p14:sldId id="265"/>
            <p14:sldId id="269"/>
            <p14:sldId id="346"/>
            <p14:sldId id="349"/>
            <p14:sldId id="271"/>
            <p14:sldId id="341"/>
            <p14:sldId id="348"/>
            <p14:sldId id="274"/>
            <p14:sldId id="354"/>
            <p14:sldId id="356"/>
            <p14:sldId id="358"/>
            <p14:sldId id="360"/>
            <p14:sldId id="361"/>
            <p14:sldId id="323"/>
            <p14:sldId id="364"/>
            <p14:sldId id="374"/>
            <p14:sldId id="380"/>
            <p14:sldId id="400"/>
            <p14:sldId id="401"/>
            <p14:sldId id="402"/>
            <p14:sldId id="403"/>
            <p14:sldId id="404"/>
            <p14:sldId id="335"/>
            <p14:sldId id="368"/>
            <p14:sldId id="369"/>
            <p14:sldId id="370"/>
            <p14:sldId id="336"/>
            <p14:sldId id="371"/>
            <p14:sldId id="372"/>
          </p14:sldIdLst>
        </p14:section>
        <p14:section name="Untitled Section" id="{256FCC9C-88DF-4218-A88B-389EF1F5884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005">
          <p15:clr>
            <a:srgbClr val="A4A3A4"/>
          </p15:clr>
        </p15:guide>
        <p15:guide id="2" pos="216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130" autoAdjust="0"/>
    <p:restoredTop sz="95197"/>
  </p:normalViewPr>
  <p:slideViewPr>
    <p:cSldViewPr snapToGrid="0">
      <p:cViewPr varScale="1">
        <p:scale>
          <a:sx n="96" d="100"/>
          <a:sy n="96" d="100"/>
        </p:scale>
        <p:origin x="176" y="544"/>
      </p:cViewPr>
      <p:guideLst>
        <p:guide orient="horz" pos="2160"/>
        <p:guide pos="3840"/>
      </p:guideLst>
    </p:cSldViewPr>
  </p:slideViewPr>
  <p:notesTextViewPr>
    <p:cViewPr>
      <p:scale>
        <a:sx n="3" d="2"/>
        <a:sy n="3" d="2"/>
      </p:scale>
      <p:origin x="0" y="0"/>
    </p:cViewPr>
  </p:notesTextViewPr>
  <p:notesViewPr>
    <p:cSldViewPr snapToGrid="0">
      <p:cViewPr varScale="1">
        <p:scale>
          <a:sx n="67" d="100"/>
          <a:sy n="67" d="100"/>
        </p:scale>
        <p:origin x="-3312" y="-96"/>
      </p:cViewPr>
      <p:guideLst>
        <p:guide orient="horz" pos="3005"/>
        <p:guide pos="216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9T10:16:30.359"/>
    </inkml:context>
    <inkml:brush xml:id="br0">
      <inkml:brushProperty name="width" value="0.35" units="cm"/>
      <inkml:brushProperty name="height" value="0.35" units="cm"/>
      <inkml:brushProperty name="color" value="#00A0D7"/>
    </inkml:brush>
  </inkml:definitions>
  <inkml:trace contextRef="#ctx0" brushRef="#br0">1 1 24575,'39'0'0,"5"0"0,-7 0 0,6 0 0,2 0 0,7 0 0,-5 0 0,-3 0 0,-1 0 0,-15 0 0,15 0 0,-14 0 0,5 0 0,-7 0 0,8 0 0,-7 0 0,7 0 0,-1 0 0,3 0 0,7 0 0,0 0 0,0 0 0,-7 0 0,5 6 0,-5 2 0,7 0 0,-8 5 0,-1-12 0,-8 5 0,-7-6 0,5 6 0,-6-4 0,1 9 0,4-9 0,-10 3 0,5 0 0,-7-3 0,7 9 0,-6-9 0,6 4 0,0-6 0,-6 0 0,6 0 0,-7 0 0,0 0 0,1 0 0,-1 0 0,0 0 0,0 0 0,0 0 0,0 0 0,7 0 0,-5 0 0,4 0 0,-6 5 0,0-4 0,1 5 0,-1-6 0,0 0 0,0 0 0,0 0 0,0 0 0,0 0 0,0 0 0,-1 0 0,0 0 0,1 0 0,-1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9T10:16:25.565"/>
    </inkml:context>
    <inkml:brush xml:id="br0">
      <inkml:brushProperty name="width" value="0.35" units="cm"/>
      <inkml:brushProperty name="height" value="0.35" units="cm"/>
      <inkml:brushProperty name="color" value="#00A0D7"/>
    </inkml:brush>
  </inkml:definitions>
  <inkml:trace contextRef="#ctx0" brushRef="#br0">0 13 24575,'27'0'0,"3"0"0,-17 0 0,20 0 0,-11 0 0,13 0 0,-1 0 0,3 0 0,7 0 0,0 0 0,9 0 0,-14 0 0,12 0 0,-15 0 0,8 0 0,-7 0 0,5 0 0,-14 0 0,7 0 0,-8 0 0,-1 0 0,1 0 0,-6 0 0,4 0 0,-5 0 0,0 0 0,5 0 0,-11 0 0,11 0 0,-11 0 0,11 0 0,-4 0 0,-1 0 0,-1 0 0,-7 0 0,0 0 0,0 0 0,0 0 0,0 0 0,0 0 0,0 0 0,1 0 0,-1 0 0,6 0 0,-4 0 0,11 0 0,-11 0 0,11 0 0,-11 0 0,11 0 0,-5 0 0,7 0 0,0 0 0,0 0 0,7 0 0,-5 0 0,5 0 0,-7 0 0,-7 0 0,5 0 0,-11 0 0,11 0 0,-11 0 0,5 0 0,-7 0 0,7 0 0,-6 0 0,6 0 0,0 0 0,-5 0 0,4 0 0,-6 0 0,7 0 0,-5 0 0,11 0 0,-11-6 0,11 5 0,-5-5 0,0 6 0,5 0 0,-11 0 0,5 0 0,-7 0 0,0 0 0,0 0 0,0 0 0,-1 0 0,1 0 0,0 0 0,-1 0 0,1 0 0,-1 0 0,-5 5 0,5 8 0,-4 1 0,12 11 0,-4-5 0,4 0 0,-7-1 0,7-6 0,-5-1 0,4 1 0,-6-1 0,1-5 0,-7 3 0,5-9 0,-10 9 0,10-3 0,-10 4 0,4 0 0,-15-4 0,2-2 0,-16-5 0,11 0 0,-13 0 0,6 0 0,-7 0 0,0 0 0,1 0 0,-9 0 0,6 0 0,-13 0 0,5 0 0,-7 0 0,0 0 0,0 0 0,0 0 0,0 0 0,0 0 0,0 0 0,0 0 0,0 0 0,-1 0 0,1 0 0,8 0 0,-6 0 0,13 0 0,-6 0 0,9 0 0,-1 0 0,7 5 0,-6-3 0,6 3 0,-7-5 0,0 6 0,0-5 0,-5 5 0,4-6 0,-4 0 0,5 0 0,0 0 0,7 0 0,-5 0 0,5 0 0,0 0 0,-6 0 0,13 0 0,-13 0 0,12 0 0,-4 0 0,-1 0 0,5 0 0,-4 0 0,-1 0 0,5 0 0,-4 0 0,-1 0 0,5 0 0,-11 0 0,11 0 0,-17 0 0,16 0 0,-9 0 0,12 0 0,0 0 0,0 0 0,0 0 0,0 0 0,0 0 0,-1 0 0,1 0 0,0 0 0,0 0 0,1 0 0,-2 0 0,1 0 0,1 0 0,-1 0 0,0 0 0,1 0 0,-1 0 0,0 0 0,0 0 0,0 0 0,1 0 0,-1 0 0,0 0 0,1 0 0,-1 0 0,1 0 0,-1 0 0,0 0 0,1 0 0,-1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9T10:16:19.239"/>
    </inkml:context>
    <inkml:brush xml:id="br0">
      <inkml:brushProperty name="width" value="0.35" units="cm"/>
      <inkml:brushProperty name="height" value="0.35" units="cm"/>
      <inkml:brushProperty name="color" value="#00A0D7"/>
    </inkml:brush>
  </inkml:definitions>
  <inkml:trace contextRef="#ctx0" brushRef="#br0">112 15 24575,'35'0'0,"1"0"0,-16 0 0,7 0 0,0 0 0,0 0 0,16 0 0,-12 0 0,29 0 0,-13 0 0,9 0 0,6 0 0,-16 0 0,16 0 0,-16 0 0,7 0 0,-8 0 0,-1-6 0,0 4 0,0-5 0,0 7 0,0 0 0,0 0 0,0 0 0,0 0 0,0 0 0,0 0 0,-7 0 0,5 0 0,-6 0 0,0 0 0,-1 0 0,-8 0 0,-1 0 0,1 0 0,0 0 0,0 0 0,0 0 0,0 0 0,-1 0 0,9 0 0,-6 0 0,5 0 0,-7 0 0,0 0 0,0 0 0,-7 0 0,5 0 0,-4 0 0,6 0 0,-7 0 0,5 0 0,-11 0 0,11 0 0,-11 6 0,5-5 0,-7 5 0,0-1 0,0-4 0,0 5 0,0-6 0,0 0 0,0 0 0,-1 0 0,2 0 0,-2 0 0,1 0 0,0 0 0,0 0 0,0 0 0,-6 5 0,-1 6 0,-5 2 0,0 4 0,0-5 0,0 0 0,0 0 0,0 0 0,0 0 0,0 0 0,0-1 0,0 1 0,0 7 0,0 9 0,0 1 0,0 5 0,0 1 0,0-7 0,0 7 0,0-8 0,0 0 0,6 0 0,-4-7 0,4-2 0,-1-5 0,-3-1 0,3 0 0,-5 0 0,-5-5 0,-7-2 0,-1-5 0,-4 0 0,5-5 0,-1 3 0,1-3 0,0 5 0,-6 0 0,4-5 0,-5 3 0,7-3 0,0 5 0,-7 0 0,-1 0 0,0 0 0,-13 0 0,11 0 0,-13 0 0,9 0 0,-1 0 0,0 0 0,7 0 0,-6 0 0,6 0 0,-7 0 0,0 0 0,7 0 0,-5 0 0,4 0 0,-5 0 0,-9 0 0,1 0 0,-2 0 0,4 0 0,12 0 0,-5 0 0,5 6 0,-1-5 0,-4 5 0,5-6 0,-7 0 0,0 6 0,1-4 0,-1 4 0,0-6 0,0 0 0,1 6 0,5-5 0,-4 5 0,5-6 0,-7 0 0,0 0 0,7 0 0,-5 0 0,4 0 0,-5 0 0,5 0 0,-4 0 0,5 0 0,0 0 0,-6 0 0,13 5 0,-13-3 0,6 3 0,0-5 0,-5 6 0,11-4 0,-11 4 0,11-6 0,-11 0 0,11 0 0,-11 0 0,11 0 0,-11 0 0,11 0 0,-4 0 0,-1 0 0,5 0 0,-4 0 0,5 0 0,1 0 0,0 0 0,0 0 0,0 0 0,0 0 0,0 0 0,-6 0 0,5 0 0,-4 0 0,5 0 0,0-6 0,-1 5 0,1-5 0,-6 6 0,4-5 0,-5 4 0,7-5 0,-7 6 0,6 0 0,-6 0 0,0 0 0,6-5 0,-6 4 0,7-5 0,1 6 0,-1-5 0,0 4 0,0-5 0,1 6 0,4-5 0,-3-2 0,9-4 0,-9 0 0,9-1 0,-10 0 0,10-6 0,-10-3 0,3-6 0,1-7 0,-5 5 0,4-13 0,0 13 0,-5-13 0,11 6 0,-4-1 0,6 2 0,0 9 0,0-1 0,0 6 0,0 3 0,0 6 0,5 5 0,7 1 0,7 12 0,7 2 0,1 5 0,-1 1 0,1-1 0,8 1 0,-6 0 0,5 0 0,-7-1 0,0 0 0,7 1 0,-5-6 0,13 5 0,-6-11 0,8 4 0,0-6 0,0 7 0,-7-6 0,5 6 0,-13-7 0,5 0 0,-7 0 0,-7 0 0,5 6 0,-4-5 0,5 5 0,-5 0 0,4-5 0,-5 5 0,0-6 0,17 0 0,-13 0 0,14 0 0,-3 0 0,-6 0 0,5 0 0,-7 0 0,0 0 0,0 0 0,0 0 0,-1 0 0,-5 0 0,4 0 0,-11 0 0,11-6 0,-11 4 0,11-4 0,-5 6 0,7 0 0,0 0 0,-1 0 0,1 0 0,0 0 0,0 0 0,0 0 0,-7 0 0,5 0 0,-4 0 0,11 0 0,-4 0 0,-2 0 0,-1 0 0,-5 0 0,7 0 0,0 6 0,0-4 0,0 4 0,-7-6 0,5 6 0,-5-5 0,7 5 0,-7-6 0,5 0 0,-11 0 0,5 0 0,-1 0 0,-4 0 0,5 0 0,0 0 0,-6 0 0,6 0 0,0 0 0,-6 0 0,6 0 0,-7 0 0,0 0 0,-5 0 0,-2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9T10:19:37.647"/>
    </inkml:context>
    <inkml:brush xml:id="br0">
      <inkml:brushProperty name="width" value="0.35" units="cm"/>
      <inkml:brushProperty name="height" value="0.35" units="cm"/>
      <inkml:brushProperty name="color" value="#00A0D7"/>
    </inkml:brush>
  </inkml:definitions>
  <inkml:trace contextRef="#ctx0" brushRef="#br0">106 145 24575,'30'0'0,"3"0"0,-20 0 0,5 0 0,-6 0 0,0 0 0,0 0 0,0 0 0,1 0 0,-1 0 0,0 0 0,0-5 0,0 4 0,0-5 0,0 1 0,0 4 0,1-5 0,-1 6 0,0 0 0,-5-5 0,3 3 0,-3-3 0,5 5 0,0 0 0,0 0 0,1 0 0,-1-5 0,0 3 0,0-3 0,0 5 0,0 0 0,-1 0 0,1 0 0,0 0 0,0-5 0,0 4 0,-1-5 0,1 6 0,0 0 0,0-5 0,0 4 0,0-5 0,0 6 0,0-5 0,0 4 0,0-5 0,0 6 0,1 0 0,-1-5 0,6 3 0,-4-3 0,5 5 0,-7-5 0,0 3 0,0-3 0,0 5 0,0 0 0,0-6 0,1 5 0,-1-4 0,0 5 0,0 0 0,0 0 0,0-6 0,0 5 0,0-4 0,-1 5 0,1 0 0,-1 0 0,1 0 0,-1 0 0,1 0 0,0 0 0,-1 0 0,1 0 0,0 0 0,-1 0 0,1 0 0,0 0 0,-1 0 0,1 0 0,-1 0 0,0 0 0,1 0 0,-1 0 0,-4-6 0,3 5 0,-3-5 0,4 6 0,0 0 0,1 0 0,-45 0 0,16 6 0,-38 2 0,29-1 0,-1 5 0,0-10 0,0 10 0,7-11 0,-5 5 0,11 0 0,-11-5 0,5 10 0,-1-9 0,-4 4 0,5-6 0,0 5 0,-5-3 0,4 3 0,-6-5 0,1 0 0,-1 0 0,7 0 0,-6 0 0,6 0 0,0 0 0,1 0 0,7 0 0,-7 0 0,6 0 0,-6 0 0,7 0 0,0 0 0,-7 0 0,5 0 0,-4 5 0,-1-3 0,5 3 0,-4-5 0,5 0 0,1 0 0,0 0 0,0 0 0,0 0 0,0 0 0,1 0 0,-1 0 0,6 5 0,-4-3 0,3 3 0,-5-5 0,1 0 0,0 0 0,-1 0 0,6 5 0,-4-3 0,3 3 0,-4-5 0,-2 5 0,1-3 0,0 8 0,0-8 0,0 3 0,0-5 0,-7 0 0,6 0 0,-6 0 0,7 0 0,0 0 0,0 0 0,0 0 0,6 5 0,-4-4 0,3 4 0,-4-5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9T10:19:41.394"/>
    </inkml:context>
    <inkml:brush xml:id="br0">
      <inkml:brushProperty name="width" value="0.35" units="cm"/>
      <inkml:brushProperty name="height" value="0.35" units="cm"/>
      <inkml:brushProperty name="color" value="#00A0D7"/>
    </inkml:brush>
  </inkml:definitions>
  <inkml:trace contextRef="#ctx0" brushRef="#br0">167 292 24575,'39'0'0,"5"0"0,-16 0 0,14 0 0,-5 0 0,-1 0 0,6 0 0,-6 0 0,1 0 0,5 0 0,-6 0 0,0 0 0,6 0 0,-13 0 0,13 0 0,-6-7 0,1 6 0,-3-6 0,1 7 0,-6-6 0,5 5 0,-7-5 0,0 6 0,0 0 0,0 0 0,-1 0 0,1 0 0,8 0 0,-7 0 0,7 0 0,-1 0 0,2 0 0,1-6 0,-3 4 0,1-4 0,-7 6 0,15-6 0,-15 4 0,7-10 0,0 3 0,-7-4 0,7-1 0,-1 0 0,-5 0 0,13 0 0,-13 6 0,6-4 0,-1 4 0,-5-6 0,6 6 0,-9 2 0,1 0 0,8 5 0,-6-11 0,5 10 0,1-10 0,-7 10 0,7-10 0,-8 10 0,7-10 0,-5 10 0,-1-10 0,-3 11 0,-4-11 0,11 11 0,-10-5 0,2 6 0,-6 0 0,-4 0 0,11 0 0,-11 0 0,5 0 0,-7 0 0,6 0 0,-4 0 0,5 0 0,-7 0 0,0 0 0,0 0 0,0 0 0,0 0 0,1 0 0,-1 0 0,0 0 0,6 0 0,-4 0 0,5 0 0,-7 0 0,0 0 0,0 0 0,0 0 0,0 0 0,0 0 0,0 0 0,0 0 0,-1 5 0,-5 2 0,0 4 0,-1 1 0,-4 0 0,5 0 0,-6 0 0,0 0 0,0 0 0,0 1 0,0-1 0,0 6 0,0-4 0,0 5 0,0-7 0,0 0 0,0 0 0,0 0 0,-5 0 0,-2-6 0,-4-1 0,-1-5 0,0 0 0,0 0 0,-1 0 0,1 0 0,-6 0 0,4 0 0,-5 0 0,7 0 0,-6 0 0,4 0 0,-11 0 0,4 0 0,-6 0 0,1 0 0,5 0 0,-4 0 0,5 0 0,0 0 0,-6 0 0,13 6 0,-6-5 0,7 5 0,0-6 0,-1 0 0,-5 0 0,-2 0 0,-7 0 0,6 0 0,-12 0 0,11 0 0,-12 0 0,-1 0 0,6 0 0,-13 0 0,13 0 0,-13 0 0,14-6 0,-6-2 0,-1 1 0,13-5 0,-11 11 0,13-4 0,-7-1 0,-12 4 0,9-4 0,-8 6 0,11 0 0,0 0 0,0 0 0,1 0 0,-1 0 0,-8 0 0,6 0 0,-5 0 0,14 0 0,-6 0 0,6 0 0,-7 0 0,1 0 0,-1 6 0,0-4 0,0 4 0,0-6 0,1 0 0,-9 0 0,7 0 0,-7 0 0,8 0 0,0 0 0,1 0 0,-1 0 0,0 0 0,7 0 0,-5 0 0,4 0 0,-18 0 0,16 0 0,-14 0 0,17 0 0,-7 0 0,0 0 0,0 0 0,1 0 0,5 0 0,-4 0 0,5 0 0,-1 0 0,-4 6 0,5 1 0,0 0 0,-5 5 0,4-4 0,1 5 0,-5 0 0,11-6 0,-11 5 0,11-5 0,-11 0 0,11 4 0,-10-5 0,11 1 0,-4 4 0,5-10 0,0 10 0,0-10 0,0 10 0,0-10 0,0 5 0,0-6 0,0 0 0,-1 5 0,1-3 0,0 3 0,0-5 0,0 0 0,0 0 0,0 0 0,0 0 0,0 0 0,0 0 0,1 0 0,-8-12 0,5-11 0,0 6 0,8-2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9T10:16:04.711"/>
    </inkml:context>
    <inkml:brush xml:id="br0">
      <inkml:brushProperty name="width" value="0.35" units="cm"/>
      <inkml:brushProperty name="height" value="0.35" units="cm"/>
      <inkml:brushProperty name="color" value="#00A0D7"/>
    </inkml:brush>
  </inkml:definitions>
  <inkml:trace contextRef="#ctx0" brushRef="#br0">111 157 24575,'33'0'0,"11"0"0,-22 0 0,12 0 0,1 0 0,-6 0 0,13 0 0,-13 0 0,5 0 0,1 0 0,-6 0 0,5 0 0,-7 0 0,7-7 0,-11 5 0,9-10 0,-11 10 0,5-9 0,1 3 0,-6 1 0,4-5 0,-5 4 0,0 1 0,5 1 0,-11 1 0,11 3 0,-4-3 0,6 5 0,-1 0 0,-5-6 0,4 5 0,-5-4 0,0-1 0,6 5 0,-13-10 0,6 10 0,-7-5 0,0 1 0,0 4 0,7-5 0,-5 6 0,4 0 0,-5 0 0,-1 0 0,6 0 0,-4 0 0,5 0 0,0 0 0,1-6 0,0 5 0,5-5 0,-4 6 0,-1 0 0,5 0 0,-5 0 0,0 0 0,6 0 0,-6 0 0,0 0 0,17 0 0,-13 0 0,14 0 0,-11 0 0,0 0 0,0 0 0,7 0 0,-5 0 0,5 0 0,-7 0 0,-7 0 0,6 0 0,-13 0 0,6 0 0,0 0 0,-6 0 0,6 0 0,-7 0 0,0 0 0,7 0 0,-5 0 0,4 0 0,1 0 0,1 0 0,1 0 0,-3 0 0,1 0 0,-5 0 0,11 0 0,-12 0 0,6 0 0,-7 0 0,0 0 0,0 0 0,0 0 0,0 0 0,1 0 0,-1 0 0,0 0 0,0 0 0,0 5 0,0-3 0,0 8 0,0-8 0,0 3 0,0 1 0,0-5 0,0 4 0,0 1 0,1-5 0,-1 10 0,0-10 0,0 5 0,0-1 0,0-4 0,0 5 0,0-6 0,1 5 0,-1-4 0,6 5 0,-4-6 0,5 0 0,-1 0 0,3 0 0,6 6 0,-7-5 0,5 5 0,-11-6 0,5 0 0,-7 6 0,0-5 0,0 4 0,0-5 0,0 0 0,0 0 0,0 6 0,1-5 0,-1 5 0,0-6 0,0 0 0,-1 0 0,2 0 0,-1 0 0,0 0 0,0 0 0,0 0 0,0 0 0,0 0 0,0 0 0,1 0 0,-2 0 0,1 0 0,0 5 0,-6 1 0,5 6 0,-10-1 0,10-4 0,-10 4 0,4-5 0,-5 6 0,0 0 0,0 0 0,0 0 0,0 0 0,0 0 0,0 1 0,0-2 0,0 2 0,0-2 0,0 1 0,0 1 0,0-1 0,0 0 0,0 0 0,0 0 0,0 0 0,0 0 0,0 0 0,0 0 0,0-1 0,0 1 0,0 0 0,0-1 0,0 1 0,0 0 0,6-5 0,-5 4 0,5-5 0,-6 7 0,5-1 0,-4 0 0,5 0 0,-1-6 0,-4 5 0,5-5 0,-6 6 0,5-1 0,1-4 0,6-2 0,-1-5 0,0 0 0,-4 5 0,3-4 0,-4 9 0,6-4 0,-1 0 0,-5 4 0,-1-4 0,-5 6 0,0-1 0,-11-5 0,3-1 0,-9-5 0,-2 0 0,5 0 0,-11 0 0,11 0 0,-11 0 0,11 0 0,-11 0 0,5 0 0,-7 0 0,0 0 0,1 0 0,-1 0 0,0 0 0,-8 0 0,7 0 0,-7 0 0,15 0 0,-5 0 0,11 0 0,-11 0 0,11 0 0,-4 0 0,5 0 0,1 0 0,-6 0 0,4 0 0,-5 0 0,0 0 0,-1 0 0,0 0 0,-5 0 0,11 0 0,-5 0 0,1 0 0,4 0 0,-10 0 0,10 0 0,-10 0 0,10 0 0,-4 0 0,-1 0 0,5 0 0,-4 0 0,-1 0 0,5 0 0,-4 0 0,5 0 0,-5 0 0,4 0 0,-5 0 0,7 0 0,0 0 0,0 0 0,0 0 0,0 0 0,0 0 0,-1 0 0,-5 0 0,4 0 0,-4 0 0,5 0 0,1 0 0,0 0 0,0 0 0,-6 0 0,4 0 0,-5 0 0,1 0 0,4 0 0,-11 0 0,11 0 0,-11 0 0,11 0 0,-11 0 0,11 0 0,-4 0 0,6 0 0,-7 0 0,5 0 0,-5 0 0,7 0 0,-6 0 0,4 0 0,-5 0 0,1 0 0,4 0 0,-11 0 0,11 0 0,-5 0 0,1 0 0,4 0 0,-5 0 0,7 0 0,0 0 0,0 0 0,0 0 0,0 0 0,0 0 0,0 0 0,0 0 0,0 0 0,0 0 0,-1 0 0,1 0 0,0 0 0,0 0 0,0 0 0,-7 0 0,6 0 0,-6 0 0,1 0 0,-3 0 0,-5 0 0,-1 0 0,0 0 0,-8 0 0,6 0 0,-5 0 0,-1 0 0,13 0 0,-19 0 0,19 0 0,-12 0 0,-1 0 0,7 0 0,-7 0 0,8 0 0,0 0 0,1 0 0,-1 0 0,0 0 0,0 0 0,0 0 0,0 0 0,1 0 0,-1 0 0,7 0 0,-6 0 0,6 0 0,-7 0 0,7 0 0,-5 0 0,11 0 0,-11 0 0,11 0 0,-11 0 0,11 0 0,-11 0 0,11 0 0,-11 0 0,5 0 0,0 0 0,1 0 0,0 0 0,5 0 0,-4 0 0,6 0 0,0 0 0,0 0 0,1 0 0,-1 0 0,1-5 0,0 4 0,4-10 0,2 5 0,5-6 0,0 0 0,0 0 0,0 0 0,0 0 0,0 0 0,6 0 0,7-7 0,1 6 0,11-7 0,-12 8 0,6-1 0,-7 1 0,0 0 0,0 0 0,1 5 0,-7-3 0,0 3 0,-6-5 0,0 0 0,0 0 0,0 1 0,0-1 0,0 0 0,0 0 0,0 1 0,0-1 0,0 0 0,5 6 0,13 1 0,-3 5 0,15 0 0,-10 0 0,7 0 0,8 0 0,1 6 0,9-4 0,-1 5 0,0-7 0,9 0 0,-7 0 0,7 6 0,0-4 0,-7 4 0,7 1 0,-9-6 0,-8 12 0,-1-12 0,0 12 0,-7-12 0,7 6 0,-8-1 0,0-5 0,-1 5 0,1-6 0,0 0 0,0 0 0,0 0 0,0 0 0,7 0 0,7 0 0,4 0 0,3 0 0,-3 0 0,-9 0 0,-1 0 0,-1 0 0,-5 0 0,5 0 0,-7 0 0,0 0 0,0 0 0,-1 0 0,1 0 0,-6 0 0,4 0 0,-5 0 0,0 0 0,6 0 0,-6 0 0,0 0 0,5 0 0,-4 0 0,5 0 0,1 0 0,-6 0 0,4 0 0,3 0 0,0 0 0,1 0 0,3 0 0,-9 0 0,11 0 0,-7 0 0,0 0 0,0 0 0,7 0 0,-5 0 0,6 0 0,-9 0 0,-5 0 0,4 0 0,-5 0 0,0 0 0,6 0 0,-13 0 0,6 0 0,-7 0 0,7 0 0,-5 0 0,11 0 0,-12 0 0,6 0 0,0 0 0,-6 0 0,12 0 0,-11 0 0,5 0 0,-7 0 0,0 6 0,0-5 0,0 4 0,0-5 0,-5 6 0,3-5 0,-3 4 0,4-5 0,1 6 0,-1-5 0,-5 9 0,5-8 0,-10 8 0,-16-9 0,4 4 0,-16-5 0,15 0 0,0 0 0,0 0 0,5 0 0,2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5240" cy="478701"/>
          </a:xfrm>
          <a:prstGeom prst="rect">
            <a:avLst/>
          </a:prstGeom>
        </p:spPr>
        <p:txBody>
          <a:bodyPr vert="horz" lIns="93744" tIns="46872" rIns="93744" bIns="46872" rtlCol="0"/>
          <a:lstStyle>
            <a:lvl1pPr algn="l">
              <a:defRPr sz="1200"/>
            </a:lvl1pPr>
          </a:lstStyle>
          <a:p>
            <a:endParaRPr lang="en-GB"/>
          </a:p>
        </p:txBody>
      </p:sp>
      <p:sp>
        <p:nvSpPr>
          <p:cNvPr id="3" name="Date Placeholder 2"/>
          <p:cNvSpPr>
            <a:spLocks noGrp="1"/>
          </p:cNvSpPr>
          <p:nvPr>
            <p:ph type="dt" idx="1"/>
          </p:nvPr>
        </p:nvSpPr>
        <p:spPr>
          <a:xfrm>
            <a:off x="3889109" y="0"/>
            <a:ext cx="2975240" cy="478701"/>
          </a:xfrm>
          <a:prstGeom prst="rect">
            <a:avLst/>
          </a:prstGeom>
        </p:spPr>
        <p:txBody>
          <a:bodyPr vert="horz" lIns="93744" tIns="46872" rIns="93744" bIns="46872" rtlCol="0"/>
          <a:lstStyle>
            <a:lvl1pPr algn="r">
              <a:defRPr sz="1200"/>
            </a:lvl1pPr>
          </a:lstStyle>
          <a:p>
            <a:fld id="{643337DB-5D01-434D-B616-9585E75CC246}" type="datetimeFigureOut">
              <a:rPr lang="en-GB" smtClean="0"/>
              <a:t>21/06/2023</a:t>
            </a:fld>
            <a:endParaRPr lang="en-GB"/>
          </a:p>
        </p:txBody>
      </p:sp>
      <p:sp>
        <p:nvSpPr>
          <p:cNvPr id="4" name="Slide Image Placeholder 3"/>
          <p:cNvSpPr>
            <a:spLocks noGrp="1" noRot="1" noChangeAspect="1"/>
          </p:cNvSpPr>
          <p:nvPr>
            <p:ph type="sldImg" idx="2"/>
          </p:nvPr>
        </p:nvSpPr>
        <p:spPr>
          <a:xfrm>
            <a:off x="571500" y="1192213"/>
            <a:ext cx="5724525" cy="3221037"/>
          </a:xfrm>
          <a:prstGeom prst="rect">
            <a:avLst/>
          </a:prstGeom>
          <a:noFill/>
          <a:ln w="12700">
            <a:solidFill>
              <a:prstClr val="black"/>
            </a:solidFill>
          </a:ln>
        </p:spPr>
        <p:txBody>
          <a:bodyPr vert="horz" lIns="93744" tIns="46872" rIns="93744" bIns="46872" rtlCol="0" anchor="ctr"/>
          <a:lstStyle/>
          <a:p>
            <a:endParaRPr lang="en-GB"/>
          </a:p>
        </p:txBody>
      </p:sp>
      <p:sp>
        <p:nvSpPr>
          <p:cNvPr id="5" name="Notes Placeholder 4"/>
          <p:cNvSpPr>
            <a:spLocks noGrp="1"/>
          </p:cNvSpPr>
          <p:nvPr>
            <p:ph type="body" sz="quarter" idx="3"/>
          </p:nvPr>
        </p:nvSpPr>
        <p:spPr>
          <a:xfrm>
            <a:off x="686594" y="4591546"/>
            <a:ext cx="5492750" cy="3756720"/>
          </a:xfrm>
          <a:prstGeom prst="rect">
            <a:avLst/>
          </a:prstGeom>
        </p:spPr>
        <p:txBody>
          <a:bodyPr vert="horz" lIns="93744" tIns="46872" rIns="93744" bIns="4687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062176"/>
            <a:ext cx="2975240" cy="478700"/>
          </a:xfrm>
          <a:prstGeom prst="rect">
            <a:avLst/>
          </a:prstGeom>
        </p:spPr>
        <p:txBody>
          <a:bodyPr vert="horz" lIns="93744" tIns="46872" rIns="93744" bIns="46872" rtlCol="0" anchor="b"/>
          <a:lstStyle>
            <a:lvl1pPr algn="l">
              <a:defRPr sz="1200"/>
            </a:lvl1pPr>
          </a:lstStyle>
          <a:p>
            <a:endParaRPr lang="en-GB"/>
          </a:p>
        </p:txBody>
      </p:sp>
      <p:sp>
        <p:nvSpPr>
          <p:cNvPr id="7" name="Slide Number Placeholder 6"/>
          <p:cNvSpPr>
            <a:spLocks noGrp="1"/>
          </p:cNvSpPr>
          <p:nvPr>
            <p:ph type="sldNum" sz="quarter" idx="5"/>
          </p:nvPr>
        </p:nvSpPr>
        <p:spPr>
          <a:xfrm>
            <a:off x="3889109" y="9062176"/>
            <a:ext cx="2975240" cy="478700"/>
          </a:xfrm>
          <a:prstGeom prst="rect">
            <a:avLst/>
          </a:prstGeom>
        </p:spPr>
        <p:txBody>
          <a:bodyPr vert="horz" lIns="93744" tIns="46872" rIns="93744" bIns="46872" rtlCol="0" anchor="b"/>
          <a:lstStyle>
            <a:lvl1pPr algn="r">
              <a:defRPr sz="1200"/>
            </a:lvl1pPr>
          </a:lstStyle>
          <a:p>
            <a:fld id="{2BE505F5-84BD-419D-A5B4-F7540B99181A}" type="slidenum">
              <a:rPr lang="en-GB" smtClean="0"/>
              <a:t>‹#›</a:t>
            </a:fld>
            <a:endParaRPr lang="en-GB"/>
          </a:p>
        </p:txBody>
      </p:sp>
    </p:spTree>
    <p:extLst>
      <p:ext uri="{BB962C8B-B14F-4D97-AF65-F5344CB8AC3E}">
        <p14:creationId xmlns:p14="http://schemas.microsoft.com/office/powerpoint/2010/main" val="1916810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E505F5-84BD-419D-A5B4-F7540B99181A}" type="slidenum">
              <a:rPr lang="en-GB" smtClean="0"/>
              <a:t>1</a:t>
            </a:fld>
            <a:endParaRPr lang="en-GB"/>
          </a:p>
        </p:txBody>
      </p:sp>
    </p:spTree>
    <p:extLst>
      <p:ext uri="{BB962C8B-B14F-4D97-AF65-F5344CB8AC3E}">
        <p14:creationId xmlns:p14="http://schemas.microsoft.com/office/powerpoint/2010/main" val="3788386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E505F5-84BD-419D-A5B4-F7540B99181A}" type="slidenum">
              <a:rPr lang="en-GB" smtClean="0"/>
              <a:t>15</a:t>
            </a:fld>
            <a:endParaRPr lang="en-GB"/>
          </a:p>
        </p:txBody>
      </p:sp>
    </p:spTree>
    <p:extLst>
      <p:ext uri="{BB962C8B-B14F-4D97-AF65-F5344CB8AC3E}">
        <p14:creationId xmlns:p14="http://schemas.microsoft.com/office/powerpoint/2010/main" val="3415510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771" indent="-175771">
              <a:buFont typeface="Arial"/>
              <a:buChar char="•"/>
            </a:pPr>
            <a:r>
              <a:rPr lang="en-US" i="1" dirty="0"/>
              <a:t>Jolly Phonics </a:t>
            </a:r>
            <a:r>
              <a:rPr lang="en-US" dirty="0"/>
              <a:t>has been developed by </a:t>
            </a:r>
            <a:r>
              <a:rPr lang="en-US" dirty="0" err="1"/>
              <a:t>practising</a:t>
            </a:r>
            <a:r>
              <a:rPr lang="en-US" dirty="0"/>
              <a:t> classroom teachers. </a:t>
            </a:r>
          </a:p>
          <a:p>
            <a:pPr marL="175771" indent="-175771">
              <a:buFont typeface="Arial"/>
              <a:buChar char="•"/>
            </a:pPr>
            <a:r>
              <a:rPr lang="en-US" dirty="0"/>
              <a:t>It provides a systematic approach to teaching children how to read and write in their first year of school.</a:t>
            </a:r>
          </a:p>
          <a:p>
            <a:pPr marL="175771" indent="-175771">
              <a:buFont typeface="Arial"/>
              <a:buChar char="•"/>
            </a:pPr>
            <a:r>
              <a:rPr lang="en-US" dirty="0"/>
              <a:t>It is a synthetic phonics </a:t>
            </a:r>
            <a:r>
              <a:rPr lang="en-US" dirty="0" err="1"/>
              <a:t>programme</a:t>
            </a:r>
            <a:r>
              <a:rPr lang="en-US" dirty="0"/>
              <a:t> (also known as ‘systematic phonics’ in North America): the children first learn the letter sounds and are then taught to read words by ‘</a:t>
            </a:r>
            <a:r>
              <a:rPr lang="en-US" dirty="0" err="1"/>
              <a:t>synthesising</a:t>
            </a:r>
            <a:r>
              <a:rPr lang="en-US" dirty="0"/>
              <a:t>’, or blending, the sounds together.</a:t>
            </a:r>
          </a:p>
          <a:p>
            <a:pPr marL="175771" indent="-175771">
              <a:buFont typeface="Arial"/>
              <a:buChar char="•"/>
            </a:pPr>
            <a:r>
              <a:rPr lang="en-US" dirty="0"/>
              <a:t>This method allows children to work out unknown words for themselves, rather than being asked to </a:t>
            </a:r>
            <a:r>
              <a:rPr lang="en-US" dirty="0" err="1"/>
              <a:t>memorise</a:t>
            </a:r>
            <a:r>
              <a:rPr lang="en-US" dirty="0"/>
              <a:t> them. This is an important step towards independent reading.</a:t>
            </a:r>
          </a:p>
        </p:txBody>
      </p:sp>
      <p:sp>
        <p:nvSpPr>
          <p:cNvPr id="4" name="Slide Number Placeholder 3"/>
          <p:cNvSpPr>
            <a:spLocks noGrp="1"/>
          </p:cNvSpPr>
          <p:nvPr>
            <p:ph type="sldNum" sz="quarter" idx="10"/>
          </p:nvPr>
        </p:nvSpPr>
        <p:spPr/>
        <p:txBody>
          <a:bodyPr/>
          <a:lstStyle/>
          <a:p>
            <a:fld id="{60F3852C-A9D0-604E-94A6-F3D9B77A803C}" type="slidenum">
              <a:rPr lang="en-US" smtClean="0"/>
              <a:t>17</a:t>
            </a:fld>
            <a:endParaRPr lang="en-US" dirty="0"/>
          </a:p>
        </p:txBody>
      </p:sp>
      <p:sp>
        <p:nvSpPr>
          <p:cNvPr id="5" name="Footer Placeholder 4"/>
          <p:cNvSpPr>
            <a:spLocks noGrp="1"/>
          </p:cNvSpPr>
          <p:nvPr>
            <p:ph type="ftr" sz="quarter" idx="11"/>
          </p:nvPr>
        </p:nvSpPr>
        <p:spPr/>
        <p:txBody>
          <a:bodyPr/>
          <a:lstStyle/>
          <a:p>
            <a:r>
              <a:rPr lang="en-US" dirty="0"/>
              <a:t>Jolly Phonics Presentation</a:t>
            </a:r>
          </a:p>
        </p:txBody>
      </p:sp>
    </p:spTree>
    <p:extLst>
      <p:ext uri="{BB962C8B-B14F-4D97-AF65-F5344CB8AC3E}">
        <p14:creationId xmlns:p14="http://schemas.microsoft.com/office/powerpoint/2010/main" val="2031456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Phonics teaches the link between the words we say or think, and the words that are written on the page. When we speak, all our speech sounds or phonemes, will have a letter or grapheme to represent them in writing. That is what phonics is</a:t>
            </a:r>
            <a:r>
              <a:rPr lang="en-US" b="0" i="0" dirty="0">
                <a:solidFill>
                  <a:srgbClr val="202124"/>
                </a:solidFill>
                <a:effectLst/>
                <a:latin typeface="arial" panose="020B0604020202020204" pitchFamily="34" charset="0"/>
              </a:rPr>
              <a:t>. It is a code – the alphabetic code and we need to teach children the code and not leave them to work it out for themselves. Systematic synthetic phonics helps us teach the alphabetic code. </a:t>
            </a:r>
            <a:r>
              <a:rPr lang="en-GB" dirty="0"/>
              <a:t>We continue teaching the code until all the complex letter to sound correspondences have been taught. This means we carry on teaching phonics throughout primary school. At later stages it is our ‘go to’ spelling strategy. As an adult, it is how we read a word we have never seen before. </a:t>
            </a:r>
          </a:p>
        </p:txBody>
      </p:sp>
      <p:sp>
        <p:nvSpPr>
          <p:cNvPr id="4" name="Slide Number Placeholder 3"/>
          <p:cNvSpPr>
            <a:spLocks noGrp="1"/>
          </p:cNvSpPr>
          <p:nvPr>
            <p:ph type="sldNum" sz="quarter" idx="5"/>
          </p:nvPr>
        </p:nvSpPr>
        <p:spPr/>
        <p:txBody>
          <a:bodyPr/>
          <a:lstStyle/>
          <a:p>
            <a:fld id="{87DB9D64-14C6-49B4-B691-D8E809CAD345}" type="slidenum">
              <a:rPr lang="en-GB" smtClean="0"/>
              <a:t>18</a:t>
            </a:fld>
            <a:endParaRPr lang="en-GB"/>
          </a:p>
        </p:txBody>
      </p:sp>
    </p:spTree>
    <p:extLst>
      <p:ext uri="{BB962C8B-B14F-4D97-AF65-F5344CB8AC3E}">
        <p14:creationId xmlns:p14="http://schemas.microsoft.com/office/powerpoint/2010/main" val="298706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the word &lt;cat&gt; out loud. Can you hear the sounds you say? Phonics is a reversible code.</a:t>
            </a:r>
            <a:endParaRPr lang="en-GB" dirty="0"/>
          </a:p>
        </p:txBody>
      </p:sp>
      <p:sp>
        <p:nvSpPr>
          <p:cNvPr id="4" name="Slide Number Placeholder 3"/>
          <p:cNvSpPr>
            <a:spLocks noGrp="1"/>
          </p:cNvSpPr>
          <p:nvPr>
            <p:ph type="sldNum" sz="quarter" idx="5"/>
          </p:nvPr>
        </p:nvSpPr>
        <p:spPr/>
        <p:txBody>
          <a:bodyPr/>
          <a:lstStyle/>
          <a:p>
            <a:fld id="{D23ED170-D6D7-4123-B7EB-2B687C555BD6}" type="slidenum">
              <a:rPr lang="en-GB" smtClean="0"/>
              <a:t>19</a:t>
            </a:fld>
            <a:endParaRPr lang="en-GB" dirty="0"/>
          </a:p>
        </p:txBody>
      </p:sp>
    </p:spTree>
    <p:extLst>
      <p:ext uri="{BB962C8B-B14F-4D97-AF65-F5344CB8AC3E}">
        <p14:creationId xmlns:p14="http://schemas.microsoft.com/office/powerpoint/2010/main" val="977886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children to know the letter/sound correspondences</a:t>
            </a:r>
          </a:p>
          <a:p>
            <a:r>
              <a:rPr lang="en-US" sz="1800" dirty="0">
                <a:solidFill>
                  <a:srgbClr val="000000"/>
                </a:solidFill>
                <a:effectLst/>
                <a:latin typeface="Comic Sans MS" panose="030F0702030302020204" pitchFamily="66" charset="0"/>
              </a:rPr>
              <a:t>So they can blend</a:t>
            </a:r>
          </a:p>
        </p:txBody>
      </p:sp>
      <p:sp>
        <p:nvSpPr>
          <p:cNvPr id="4" name="Slide Number Placeholder 3"/>
          <p:cNvSpPr>
            <a:spLocks noGrp="1"/>
          </p:cNvSpPr>
          <p:nvPr>
            <p:ph type="sldNum" sz="quarter" idx="5"/>
          </p:nvPr>
        </p:nvSpPr>
        <p:spPr/>
        <p:txBody>
          <a:bodyPr/>
          <a:lstStyle/>
          <a:p>
            <a:fld id="{D23ED170-D6D7-4123-B7EB-2B687C555BD6}" type="slidenum">
              <a:rPr lang="en-GB" smtClean="0"/>
              <a:t>20</a:t>
            </a:fld>
            <a:endParaRPr lang="en-GB" dirty="0"/>
          </a:p>
        </p:txBody>
      </p:sp>
    </p:spTree>
    <p:extLst>
      <p:ext uri="{BB962C8B-B14F-4D97-AF65-F5344CB8AC3E}">
        <p14:creationId xmlns:p14="http://schemas.microsoft.com/office/powerpoint/2010/main" val="2661777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solidFill>
                <a:srgbClr val="000000"/>
              </a:solidFill>
              <a:effectLst/>
              <a:latin typeface="Comic Sans MS" panose="030F0702030302020204" pitchFamily="66" charset="0"/>
            </a:endParaRPr>
          </a:p>
        </p:txBody>
      </p:sp>
      <p:sp>
        <p:nvSpPr>
          <p:cNvPr id="4" name="Slide Number Placeholder 3"/>
          <p:cNvSpPr>
            <a:spLocks noGrp="1"/>
          </p:cNvSpPr>
          <p:nvPr>
            <p:ph type="sldNum" sz="quarter" idx="5"/>
          </p:nvPr>
        </p:nvSpPr>
        <p:spPr/>
        <p:txBody>
          <a:bodyPr/>
          <a:lstStyle/>
          <a:p>
            <a:fld id="{D23ED170-D6D7-4123-B7EB-2B687C555BD6}" type="slidenum">
              <a:rPr lang="en-GB" smtClean="0"/>
              <a:t>21</a:t>
            </a:fld>
            <a:endParaRPr lang="en-GB" dirty="0"/>
          </a:p>
        </p:txBody>
      </p:sp>
    </p:spTree>
    <p:extLst>
      <p:ext uri="{BB962C8B-B14F-4D97-AF65-F5344CB8AC3E}">
        <p14:creationId xmlns:p14="http://schemas.microsoft.com/office/powerpoint/2010/main" val="2206921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only word that we ask children to memorise by sight is the word ‘the’ – we teach this word very early in the programme and the children do not have the phonics knowledge to read it yet. When they meet &lt;I&gt; they have learned the /</a:t>
            </a:r>
            <a:r>
              <a:rPr lang="en-US" dirty="0" err="1"/>
              <a:t>i</a:t>
            </a:r>
            <a:r>
              <a:rPr lang="en-US" dirty="0"/>
              <a:t>/ sound. We teach them that sometimes this letter represents the sound /igh/. However, they can read the others using their sounds knowledge. We just point out the tricky bit, and children use their phonics knowledge to read the rest. That is how good readers read. </a:t>
            </a:r>
            <a:endParaRPr lang="en-US" sz="1800" dirty="0">
              <a:solidFill>
                <a:srgbClr val="000000"/>
              </a:solidFill>
              <a:effectLst/>
              <a:latin typeface="Comic Sans MS" panose="030F0702030302020204" pitchFamily="66" charset="0"/>
            </a:endParaRPr>
          </a:p>
        </p:txBody>
      </p:sp>
      <p:sp>
        <p:nvSpPr>
          <p:cNvPr id="4" name="Slide Number Placeholder 3"/>
          <p:cNvSpPr>
            <a:spLocks noGrp="1"/>
          </p:cNvSpPr>
          <p:nvPr>
            <p:ph type="sldNum" sz="quarter" idx="5"/>
          </p:nvPr>
        </p:nvSpPr>
        <p:spPr/>
        <p:txBody>
          <a:bodyPr/>
          <a:lstStyle/>
          <a:p>
            <a:fld id="{D23ED170-D6D7-4123-B7EB-2B687C555BD6}" type="slidenum">
              <a:rPr lang="en-GB" smtClean="0"/>
              <a:t>22</a:t>
            </a:fld>
            <a:endParaRPr lang="en-GB" dirty="0"/>
          </a:p>
        </p:txBody>
      </p:sp>
    </p:spTree>
    <p:extLst>
      <p:ext uri="{BB962C8B-B14F-4D97-AF65-F5344CB8AC3E}">
        <p14:creationId xmlns:p14="http://schemas.microsoft.com/office/powerpoint/2010/main" val="453781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771" indent="-175771">
              <a:buFont typeface="Arial"/>
              <a:buChar char="•"/>
            </a:pPr>
            <a:r>
              <a:rPr lang="en-US" dirty="0"/>
              <a:t>Once the children know the 42 letter sounds and the first set of tricky words, and can read and write regular words, the children are ready to read the first set </a:t>
            </a:r>
            <a:r>
              <a:rPr lang="en-US" i="1" dirty="0"/>
              <a:t>of Jolly Phonics Readers</a:t>
            </a:r>
            <a:r>
              <a:rPr lang="en-US" dirty="0"/>
              <a:t>. </a:t>
            </a:r>
          </a:p>
          <a:p>
            <a:endParaRPr lang="en-US" dirty="0"/>
          </a:p>
          <a:p>
            <a:pPr marL="175771" indent="-175771">
              <a:buFont typeface="Arial"/>
              <a:buChar char="•"/>
            </a:pPr>
            <a:r>
              <a:rPr lang="en-US" dirty="0"/>
              <a:t>There are three series of six books in each of the four levels, making 72 books in total. The series are: Inky Mouse and Friends, which has stories about the characters Inky, Snake, Bee and Phonic. General Fiction, with new stories or adaptations of old </a:t>
            </a:r>
            <a:r>
              <a:rPr lang="en-US" dirty="0" err="1"/>
              <a:t>favourites</a:t>
            </a:r>
            <a:r>
              <a:rPr lang="en-US" dirty="0"/>
              <a:t>, and Non Fiction, which features texts about nature, science and the real world.</a:t>
            </a:r>
          </a:p>
          <a:p>
            <a:endParaRPr lang="en-US" dirty="0"/>
          </a:p>
          <a:p>
            <a:pPr marL="175771" indent="-175771">
              <a:buFont typeface="Arial"/>
              <a:buChar char="•"/>
            </a:pPr>
            <a:r>
              <a:rPr lang="en-US" dirty="0"/>
              <a:t>The Readers are decodable texts, which means they have been carefully written using controlled vocabulary and using only the letter sounds, spellings and tricky words that the children will know. Because </a:t>
            </a:r>
            <a:r>
              <a:rPr lang="en-US" i="1" dirty="0"/>
              <a:t>Jolly Phonics </a:t>
            </a:r>
            <a:r>
              <a:rPr lang="en-US" dirty="0"/>
              <a:t>teaches the digraphs and tricky words early on, the texts are lively and interesting from the start.</a:t>
            </a:r>
          </a:p>
        </p:txBody>
      </p:sp>
      <p:sp>
        <p:nvSpPr>
          <p:cNvPr id="4" name="Footer Placeholder 3"/>
          <p:cNvSpPr>
            <a:spLocks noGrp="1"/>
          </p:cNvSpPr>
          <p:nvPr>
            <p:ph type="ftr" sz="quarter" idx="10"/>
          </p:nvPr>
        </p:nvSpPr>
        <p:spPr/>
        <p:txBody>
          <a:bodyPr/>
          <a:lstStyle/>
          <a:p>
            <a:r>
              <a:rPr lang="en-US"/>
              <a:t>Jolly Grammar Presentation</a:t>
            </a:r>
            <a:endParaRPr lang="en-US" dirty="0"/>
          </a:p>
        </p:txBody>
      </p:sp>
      <p:sp>
        <p:nvSpPr>
          <p:cNvPr id="5" name="Slide Number Placeholder 4"/>
          <p:cNvSpPr>
            <a:spLocks noGrp="1"/>
          </p:cNvSpPr>
          <p:nvPr>
            <p:ph type="sldNum" sz="quarter" idx="11"/>
          </p:nvPr>
        </p:nvSpPr>
        <p:spPr/>
        <p:txBody>
          <a:bodyPr/>
          <a:lstStyle/>
          <a:p>
            <a:fld id="{60F3852C-A9D0-604E-94A6-F3D9B77A803C}" type="slidenum">
              <a:rPr lang="en-US" smtClean="0"/>
              <a:t>23</a:t>
            </a:fld>
            <a:endParaRPr lang="en-US"/>
          </a:p>
        </p:txBody>
      </p:sp>
    </p:spTree>
    <p:extLst>
      <p:ext uri="{BB962C8B-B14F-4D97-AF65-F5344CB8AC3E}">
        <p14:creationId xmlns:p14="http://schemas.microsoft.com/office/powerpoint/2010/main" val="2446905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Noto Sans" panose="020B0502040504020204" pitchFamily="34" charset="0"/>
              </a:rPr>
              <a:t>At this stage in P1 – use the sounds of letters not the names. </a:t>
            </a:r>
          </a:p>
        </p:txBody>
      </p:sp>
      <p:sp>
        <p:nvSpPr>
          <p:cNvPr id="4" name="Slide Number Placeholder 3"/>
          <p:cNvSpPr>
            <a:spLocks noGrp="1"/>
          </p:cNvSpPr>
          <p:nvPr>
            <p:ph type="sldNum" sz="quarter" idx="5"/>
          </p:nvPr>
        </p:nvSpPr>
        <p:spPr/>
        <p:txBody>
          <a:bodyPr/>
          <a:lstStyle/>
          <a:p>
            <a:fld id="{D23ED170-D6D7-4123-B7EB-2B687C555BD6}" type="slidenum">
              <a:rPr lang="en-GB" smtClean="0"/>
              <a:t>24</a:t>
            </a:fld>
            <a:endParaRPr lang="en-GB" dirty="0"/>
          </a:p>
        </p:txBody>
      </p:sp>
    </p:spTree>
    <p:extLst>
      <p:ext uri="{BB962C8B-B14F-4D97-AF65-F5344CB8AC3E}">
        <p14:creationId xmlns:p14="http://schemas.microsoft.com/office/powerpoint/2010/main" val="4120976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E505F5-84BD-419D-A5B4-F7540B99181A}" type="slidenum">
              <a:rPr lang="en-GB" smtClean="0"/>
              <a:t>32</a:t>
            </a:fld>
            <a:endParaRPr lang="en-GB"/>
          </a:p>
        </p:txBody>
      </p:sp>
    </p:spTree>
    <p:extLst>
      <p:ext uri="{BB962C8B-B14F-4D97-AF65-F5344CB8AC3E}">
        <p14:creationId xmlns:p14="http://schemas.microsoft.com/office/powerpoint/2010/main" val="1553414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E505F5-84BD-419D-A5B4-F7540B99181A}" type="slidenum">
              <a:rPr lang="en-GB" smtClean="0"/>
              <a:t>2</a:t>
            </a:fld>
            <a:endParaRPr lang="en-GB"/>
          </a:p>
        </p:txBody>
      </p:sp>
    </p:spTree>
    <p:extLst>
      <p:ext uri="{BB962C8B-B14F-4D97-AF65-F5344CB8AC3E}">
        <p14:creationId xmlns:p14="http://schemas.microsoft.com/office/powerpoint/2010/main" val="3533013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E505F5-84BD-419D-A5B4-F7540B99181A}" type="slidenum">
              <a:rPr lang="en-GB" smtClean="0"/>
              <a:t>36</a:t>
            </a:fld>
            <a:endParaRPr lang="en-GB"/>
          </a:p>
        </p:txBody>
      </p:sp>
    </p:spTree>
    <p:extLst>
      <p:ext uri="{BB962C8B-B14F-4D97-AF65-F5344CB8AC3E}">
        <p14:creationId xmlns:p14="http://schemas.microsoft.com/office/powerpoint/2010/main" val="1591540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E505F5-84BD-419D-A5B4-F7540B99181A}" type="slidenum">
              <a:rPr lang="en-GB" smtClean="0"/>
              <a:t>6</a:t>
            </a:fld>
            <a:endParaRPr lang="en-GB"/>
          </a:p>
        </p:txBody>
      </p:sp>
    </p:spTree>
    <p:extLst>
      <p:ext uri="{BB962C8B-B14F-4D97-AF65-F5344CB8AC3E}">
        <p14:creationId xmlns:p14="http://schemas.microsoft.com/office/powerpoint/2010/main" val="2680857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E505F5-84BD-419D-A5B4-F7540B99181A}" type="slidenum">
              <a:rPr lang="en-GB" smtClean="0"/>
              <a:t>7</a:t>
            </a:fld>
            <a:endParaRPr lang="en-GB"/>
          </a:p>
        </p:txBody>
      </p:sp>
    </p:spTree>
    <p:extLst>
      <p:ext uri="{BB962C8B-B14F-4D97-AF65-F5344CB8AC3E}">
        <p14:creationId xmlns:p14="http://schemas.microsoft.com/office/powerpoint/2010/main" val="3707630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u="sng" dirty="0"/>
          </a:p>
        </p:txBody>
      </p:sp>
      <p:sp>
        <p:nvSpPr>
          <p:cNvPr id="4" name="Slide Number Placeholder 3"/>
          <p:cNvSpPr>
            <a:spLocks noGrp="1"/>
          </p:cNvSpPr>
          <p:nvPr>
            <p:ph type="sldNum" sz="quarter" idx="10"/>
          </p:nvPr>
        </p:nvSpPr>
        <p:spPr/>
        <p:txBody>
          <a:bodyPr/>
          <a:lstStyle/>
          <a:p>
            <a:fld id="{2BE505F5-84BD-419D-A5B4-F7540B99181A}" type="slidenum">
              <a:rPr lang="en-GB" smtClean="0"/>
              <a:t>9</a:t>
            </a:fld>
            <a:endParaRPr lang="en-GB"/>
          </a:p>
        </p:txBody>
      </p:sp>
    </p:spTree>
    <p:extLst>
      <p:ext uri="{BB962C8B-B14F-4D97-AF65-F5344CB8AC3E}">
        <p14:creationId xmlns:p14="http://schemas.microsoft.com/office/powerpoint/2010/main" val="3602703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E505F5-84BD-419D-A5B4-F7540B99181A}" type="slidenum">
              <a:rPr lang="en-GB" smtClean="0"/>
              <a:t>10</a:t>
            </a:fld>
            <a:endParaRPr lang="en-GB"/>
          </a:p>
        </p:txBody>
      </p:sp>
    </p:spTree>
    <p:extLst>
      <p:ext uri="{BB962C8B-B14F-4D97-AF65-F5344CB8AC3E}">
        <p14:creationId xmlns:p14="http://schemas.microsoft.com/office/powerpoint/2010/main" val="960977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E505F5-84BD-419D-A5B4-F7540B99181A}" type="slidenum">
              <a:rPr lang="en-GB" smtClean="0"/>
              <a:t>11</a:t>
            </a:fld>
            <a:endParaRPr lang="en-GB"/>
          </a:p>
        </p:txBody>
      </p:sp>
    </p:spTree>
    <p:extLst>
      <p:ext uri="{BB962C8B-B14F-4D97-AF65-F5344CB8AC3E}">
        <p14:creationId xmlns:p14="http://schemas.microsoft.com/office/powerpoint/2010/main" val="1101851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E505F5-84BD-419D-A5B4-F7540B99181A}" type="slidenum">
              <a:rPr lang="en-GB" smtClean="0"/>
              <a:t>13</a:t>
            </a:fld>
            <a:endParaRPr lang="en-GB"/>
          </a:p>
        </p:txBody>
      </p:sp>
    </p:spTree>
    <p:extLst>
      <p:ext uri="{BB962C8B-B14F-4D97-AF65-F5344CB8AC3E}">
        <p14:creationId xmlns:p14="http://schemas.microsoft.com/office/powerpoint/2010/main" val="2156903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E505F5-84BD-419D-A5B4-F7540B99181A}" type="slidenum">
              <a:rPr lang="en-GB" smtClean="0"/>
              <a:t>14</a:t>
            </a:fld>
            <a:endParaRPr lang="en-GB"/>
          </a:p>
        </p:txBody>
      </p:sp>
    </p:spTree>
    <p:extLst>
      <p:ext uri="{BB962C8B-B14F-4D97-AF65-F5344CB8AC3E}">
        <p14:creationId xmlns:p14="http://schemas.microsoft.com/office/powerpoint/2010/main" val="32688869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6/21/23</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6/21/23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6/21/23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6/21/23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6/21/23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6/21/23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6/21/23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6/21/23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6/21/23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6/21/23</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9.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41.pn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43.png"/><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16.xml"/><Relationship Id="rId7"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44.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jpeg"/><Relationship Id="rId3" Type="http://schemas.openxmlformats.org/officeDocument/2006/relationships/image" Target="../media/image48.jpeg"/><Relationship Id="rId7" Type="http://schemas.openxmlformats.org/officeDocument/2006/relationships/image" Target="../media/image52.jpeg"/><Relationship Id="rId12"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 Id="rId14" Type="http://schemas.openxmlformats.org/officeDocument/2006/relationships/image" Target="../media/image59.jpeg"/></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18.xml"/><Relationship Id="rId7" Type="http://schemas.openxmlformats.org/officeDocument/2006/relationships/image" Target="../media/image61.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60.png"/><Relationship Id="rId5" Type="http://schemas.openxmlformats.org/officeDocument/2006/relationships/image" Target="../media/image37.png"/><Relationship Id="rId10" Type="http://schemas.openxmlformats.org/officeDocument/2006/relationships/image" Target="../media/image64.jpg"/><Relationship Id="rId4" Type="http://schemas.openxmlformats.org/officeDocument/2006/relationships/image" Target="../media/image36.png"/><Relationship Id="rId9" Type="http://schemas.openxmlformats.org/officeDocument/2006/relationships/image" Target="../media/image6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65.jpe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66.jpeg"/><Relationship Id="rId1" Type="http://schemas.openxmlformats.org/officeDocument/2006/relationships/slideLayout" Target="../slideLayouts/slideLayout6.xml"/><Relationship Id="rId4" Type="http://schemas.openxmlformats.org/officeDocument/2006/relationships/image" Target="../media/image270.png"/></Relationships>
</file>

<file path=ppt/slides/_rels/slide29.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67.jpeg"/><Relationship Id="rId1" Type="http://schemas.openxmlformats.org/officeDocument/2006/relationships/slideLayout" Target="../slideLayouts/slideLayout6.xml"/><Relationship Id="rId4" Type="http://schemas.openxmlformats.org/officeDocument/2006/relationships/image" Target="../media/image290.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68.jpeg"/><Relationship Id="rId1" Type="http://schemas.openxmlformats.org/officeDocument/2006/relationships/slideLayout" Target="../slideLayouts/slideLayout6.xml"/><Relationship Id="rId6" Type="http://schemas.openxmlformats.org/officeDocument/2006/relationships/image" Target="../media/image320.png"/><Relationship Id="rId5" Type="http://schemas.openxmlformats.org/officeDocument/2006/relationships/customXml" Target="../ink/ink5.xml"/><Relationship Id="rId4" Type="http://schemas.openxmlformats.org/officeDocument/2006/relationships/image" Target="../media/image310.png"/></Relationships>
</file>

<file path=ppt/slides/_rels/slide31.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69.jpeg"/><Relationship Id="rId1" Type="http://schemas.openxmlformats.org/officeDocument/2006/relationships/slideLayout" Target="../slideLayouts/slideLayout6.xml"/><Relationship Id="rId4" Type="http://schemas.openxmlformats.org/officeDocument/2006/relationships/image" Target="../media/image29.emf"/></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blogs.glowscotland.org.uk/ea/numeracyandmathematics/category/numeracy-strategies-for-parents-carers/"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blogs.glowscotland.org.uk/ea/newcumnockprimaryschoolea/"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B226A40-22CC-40E5-9EC4-5163536C6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6BB9B7D3-101C-4F55-A956-62DA4AAD40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74" name="Picture 73">
              <a:extLst>
                <a:ext uri="{FF2B5EF4-FFF2-40B4-BE49-F238E27FC236}">
                  <a16:creationId xmlns:a16="http://schemas.microsoft.com/office/drawing/2014/main" id="{53BD5441-821C-4091-8DDD-A4A56A6FC8B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5" name="Rectangle 74">
              <a:extLst>
                <a:ext uri="{FF2B5EF4-FFF2-40B4-BE49-F238E27FC236}">
                  <a16:creationId xmlns:a16="http://schemas.microsoft.com/office/drawing/2014/main" id="{AFC6E877-1BD2-4856-8FFD-250D27C158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76" name="Picture 75">
              <a:extLst>
                <a:ext uri="{FF2B5EF4-FFF2-40B4-BE49-F238E27FC236}">
                  <a16:creationId xmlns:a16="http://schemas.microsoft.com/office/drawing/2014/main" id="{F64C008A-2A32-4626-A83A-16A984F886F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77" name="Picture 76">
              <a:extLst>
                <a:ext uri="{FF2B5EF4-FFF2-40B4-BE49-F238E27FC236}">
                  <a16:creationId xmlns:a16="http://schemas.microsoft.com/office/drawing/2014/main" id="{875D67EF-62E2-43F5-8005-7A7A319D05A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p:cNvSpPr>
            <a:spLocks noGrp="1"/>
          </p:cNvSpPr>
          <p:nvPr>
            <p:ph type="ctrTitle"/>
          </p:nvPr>
        </p:nvSpPr>
        <p:spPr>
          <a:xfrm>
            <a:off x="1102619" y="4404852"/>
            <a:ext cx="9989677" cy="1054745"/>
          </a:xfrm>
        </p:spPr>
        <p:txBody>
          <a:bodyPr>
            <a:normAutofit/>
          </a:bodyPr>
          <a:lstStyle/>
          <a:p>
            <a:pPr>
              <a:lnSpc>
                <a:spcPct val="90000"/>
              </a:lnSpc>
            </a:pPr>
            <a:r>
              <a:rPr lang="en-GB" sz="3400" dirty="0">
                <a:latin typeface="Comic Sans MS" panose="030F0702030302020204" pitchFamily="66" charset="0"/>
              </a:rPr>
              <a:t>Information</a:t>
            </a:r>
            <a:br>
              <a:rPr lang="en-GB" sz="3400" dirty="0">
                <a:latin typeface="Comic Sans MS" panose="030F0702030302020204" pitchFamily="66" charset="0"/>
              </a:rPr>
            </a:br>
            <a:r>
              <a:rPr lang="en-GB" sz="3400" dirty="0">
                <a:latin typeface="Comic Sans MS" panose="030F0702030302020204" pitchFamily="66" charset="0"/>
              </a:rPr>
              <a:t>Session</a:t>
            </a:r>
          </a:p>
        </p:txBody>
      </p:sp>
      <p:sp>
        <p:nvSpPr>
          <p:cNvPr id="3" name="Subtitle 2"/>
          <p:cNvSpPr>
            <a:spLocks noGrp="1"/>
          </p:cNvSpPr>
          <p:nvPr>
            <p:ph type="subTitle" idx="1"/>
          </p:nvPr>
        </p:nvSpPr>
        <p:spPr>
          <a:xfrm>
            <a:off x="1298448" y="5565530"/>
            <a:ext cx="9603727" cy="562909"/>
          </a:xfrm>
        </p:spPr>
        <p:txBody>
          <a:bodyPr>
            <a:normAutofit/>
          </a:bodyPr>
          <a:lstStyle/>
          <a:p>
            <a:pPr>
              <a:lnSpc>
                <a:spcPct val="90000"/>
              </a:lnSpc>
            </a:pPr>
            <a:endParaRPr lang="en-GB" sz="700" dirty="0"/>
          </a:p>
          <a:p>
            <a:pPr>
              <a:lnSpc>
                <a:spcPct val="90000"/>
              </a:lnSpc>
            </a:pPr>
            <a:r>
              <a:rPr lang="en-GB" sz="1500" dirty="0">
                <a:latin typeface="Comic Sans MS" panose="030F0702030302020204" pitchFamily="66" charset="0"/>
              </a:rPr>
              <a:t>June 2023</a:t>
            </a:r>
          </a:p>
        </p:txBody>
      </p:sp>
      <p:sp>
        <p:nvSpPr>
          <p:cNvPr id="79" name="Rectangle 78">
            <a:extLst>
              <a:ext uri="{FF2B5EF4-FFF2-40B4-BE49-F238E27FC236}">
                <a16:creationId xmlns:a16="http://schemas.microsoft.com/office/drawing/2014/main" id="{9D2CA3DB-2141-4DE2-9F8A-9E5561DDF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1086" y="1092200"/>
            <a:ext cx="8962768"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C Primary Badge 5"/>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862114" y="1257341"/>
            <a:ext cx="2072151" cy="27980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304776" y="1257341"/>
            <a:ext cx="1979630" cy="27980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1" name="Straight Connector 80">
            <a:extLst>
              <a:ext uri="{FF2B5EF4-FFF2-40B4-BE49-F238E27FC236}">
                <a16:creationId xmlns:a16="http://schemas.microsoft.com/office/drawing/2014/main" id="{1214B64F-D291-4308-B071-A2678ED782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64080" y="5518838"/>
            <a:ext cx="786384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076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3956A-908C-4F64-A3CD-937FAF4FF1E3}"/>
              </a:ext>
            </a:extLst>
          </p:cNvPr>
          <p:cNvSpPr>
            <a:spLocks noGrp="1"/>
          </p:cNvSpPr>
          <p:nvPr>
            <p:ph type="title"/>
          </p:nvPr>
        </p:nvSpPr>
        <p:spPr/>
        <p:txBody>
          <a:bodyPr/>
          <a:lstStyle/>
          <a:p>
            <a:r>
              <a:rPr lang="en-GB" dirty="0">
                <a:latin typeface="Comic Sans MS" panose="030F0702030302020204" pitchFamily="66" charset="0"/>
              </a:rPr>
              <a:t>Parent Pay</a:t>
            </a:r>
          </a:p>
        </p:txBody>
      </p:sp>
      <p:sp>
        <p:nvSpPr>
          <p:cNvPr id="4" name="Content Placeholder 3"/>
          <p:cNvSpPr>
            <a:spLocks noGrp="1"/>
          </p:cNvSpPr>
          <p:nvPr>
            <p:ph idx="1"/>
          </p:nvPr>
        </p:nvSpPr>
        <p:spPr>
          <a:xfrm>
            <a:off x="4133087" y="2556932"/>
            <a:ext cx="6763509" cy="3318936"/>
          </a:xfrm>
        </p:spPr>
        <p:txBody>
          <a:bodyPr>
            <a:normAutofit fontScale="92500"/>
          </a:bodyPr>
          <a:lstStyle/>
          <a:p>
            <a:pPr marL="0" indent="0">
              <a:buNone/>
            </a:pPr>
            <a:r>
              <a:rPr lang="en-GB" dirty="0">
                <a:latin typeface="Comic Sans MS" panose="030F0702030302020204" pitchFamily="66" charset="0"/>
              </a:rPr>
              <a:t>We are a cashless school – anything needing paid throughout the year, you will need to pay through Parent Pay – </a:t>
            </a:r>
            <a:r>
              <a:rPr lang="en-GB" u="sng" dirty="0">
                <a:latin typeface="Comic Sans MS" panose="030F0702030302020204" pitchFamily="66" charset="0"/>
              </a:rPr>
              <a:t>an activation letter will be given to you for this by the school</a:t>
            </a:r>
            <a:r>
              <a:rPr lang="en-GB" dirty="0">
                <a:latin typeface="Comic Sans MS" panose="030F0702030302020204" pitchFamily="66" charset="0"/>
              </a:rPr>
              <a:t>.  </a:t>
            </a:r>
          </a:p>
          <a:p>
            <a:pPr marL="0" indent="0">
              <a:buNone/>
            </a:pPr>
            <a:endParaRPr lang="en-GB" dirty="0">
              <a:latin typeface="Comic Sans MS" panose="030F0702030302020204" pitchFamily="66" charset="0"/>
            </a:endParaRPr>
          </a:p>
          <a:p>
            <a:pPr marL="0" indent="0">
              <a:buNone/>
            </a:pPr>
            <a:r>
              <a:rPr lang="en-GB" dirty="0">
                <a:latin typeface="Comic Sans MS" panose="030F0702030302020204" pitchFamily="66" charset="0"/>
              </a:rPr>
              <a:t>Even though your child will receive free school meals, we encourage you to still set up this link when you receive your activation letter. </a:t>
            </a:r>
          </a:p>
          <a:p>
            <a:pPr marL="0" indent="0">
              <a:buNone/>
            </a:pPr>
            <a:endParaRPr lang="en-GB" dirty="0"/>
          </a:p>
        </p:txBody>
      </p:sp>
      <p:pic>
        <p:nvPicPr>
          <p:cNvPr id="6" name="Picture 5"/>
          <p:cNvPicPr>
            <a:picLocks noChangeAspect="1"/>
          </p:cNvPicPr>
          <p:nvPr/>
        </p:nvPicPr>
        <p:blipFill>
          <a:blip r:embed="rId3"/>
          <a:stretch>
            <a:fillRect/>
          </a:stretch>
        </p:blipFill>
        <p:spPr>
          <a:xfrm>
            <a:off x="1074715" y="3267456"/>
            <a:ext cx="2907499" cy="1909402"/>
          </a:xfrm>
          <a:prstGeom prst="rect">
            <a:avLst/>
          </a:prstGeom>
        </p:spPr>
      </p:pic>
    </p:spTree>
    <p:extLst>
      <p:ext uri="{BB962C8B-B14F-4D97-AF65-F5344CB8AC3E}">
        <p14:creationId xmlns:p14="http://schemas.microsoft.com/office/powerpoint/2010/main" val="566023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C7425-02AD-48C3-BF9B-0BB6D973CB31}"/>
              </a:ext>
            </a:extLst>
          </p:cNvPr>
          <p:cNvSpPr>
            <a:spLocks noGrp="1"/>
          </p:cNvSpPr>
          <p:nvPr>
            <p:ph type="title"/>
          </p:nvPr>
        </p:nvSpPr>
        <p:spPr/>
        <p:txBody>
          <a:bodyPr>
            <a:normAutofit fontScale="90000"/>
          </a:bodyPr>
          <a:lstStyle/>
          <a:p>
            <a:r>
              <a:rPr lang="en-GB" dirty="0">
                <a:latin typeface="Comic Sans MS" panose="030F0702030302020204" pitchFamily="66" charset="0"/>
              </a:rPr>
              <a:t>Communication</a:t>
            </a:r>
            <a:br>
              <a:rPr lang="en-GB" dirty="0">
                <a:latin typeface="Comic Sans MS" panose="030F0702030302020204" pitchFamily="66" charset="0"/>
              </a:rPr>
            </a:br>
            <a:r>
              <a:rPr lang="en-GB" dirty="0">
                <a:latin typeface="Comic Sans MS" panose="030F0702030302020204" pitchFamily="66" charset="0"/>
              </a:rPr>
              <a:t>by telephone or email</a:t>
            </a:r>
          </a:p>
        </p:txBody>
      </p:sp>
      <p:sp>
        <p:nvSpPr>
          <p:cNvPr id="3" name="Text Placeholder 2">
            <a:extLst>
              <a:ext uri="{FF2B5EF4-FFF2-40B4-BE49-F238E27FC236}">
                <a16:creationId xmlns:a16="http://schemas.microsoft.com/office/drawing/2014/main" id="{88795048-9888-4671-9C42-5B82DE9742BA}"/>
              </a:ext>
            </a:extLst>
          </p:cNvPr>
          <p:cNvSpPr>
            <a:spLocks noGrp="1"/>
          </p:cNvSpPr>
          <p:nvPr>
            <p:ph idx="1"/>
          </p:nvPr>
        </p:nvSpPr>
        <p:spPr>
          <a:xfrm>
            <a:off x="1295401" y="2556932"/>
            <a:ext cx="5910071" cy="3318936"/>
          </a:xfrm>
        </p:spPr>
        <p:txBody>
          <a:bodyPr>
            <a:normAutofit/>
          </a:bodyPr>
          <a:lstStyle/>
          <a:p>
            <a:pPr marL="0" indent="0">
              <a:buNone/>
            </a:pPr>
            <a:r>
              <a:rPr lang="en-GB" sz="3600" dirty="0">
                <a:latin typeface="Comic Sans MS" panose="030F0702030302020204" pitchFamily="66" charset="0"/>
              </a:rPr>
              <a:t>Please ask if there is anything that you ever need to know – we are always here to help and support.</a:t>
            </a:r>
          </a:p>
        </p:txBody>
      </p:sp>
      <p:pic>
        <p:nvPicPr>
          <p:cNvPr id="4" name="Picture 3"/>
          <p:cNvPicPr>
            <a:picLocks noChangeAspect="1"/>
          </p:cNvPicPr>
          <p:nvPr/>
        </p:nvPicPr>
        <p:blipFill>
          <a:blip r:embed="rId3"/>
          <a:stretch>
            <a:fillRect/>
          </a:stretch>
        </p:blipFill>
        <p:spPr>
          <a:xfrm>
            <a:off x="7571232" y="2822236"/>
            <a:ext cx="3709416" cy="2788328"/>
          </a:xfrm>
          <a:prstGeom prst="rect">
            <a:avLst/>
          </a:prstGeom>
        </p:spPr>
      </p:pic>
    </p:spTree>
    <p:extLst>
      <p:ext uri="{BB962C8B-B14F-4D97-AF65-F5344CB8AC3E}">
        <p14:creationId xmlns:p14="http://schemas.microsoft.com/office/powerpoint/2010/main" val="1209807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omic Sans MS" panose="030F0702030302020204" pitchFamily="66" charset="0"/>
              </a:rPr>
              <a:t>Learning Journals</a:t>
            </a:r>
          </a:p>
        </p:txBody>
      </p:sp>
      <p:sp>
        <p:nvSpPr>
          <p:cNvPr id="4" name="Content Placeholder 3"/>
          <p:cNvSpPr>
            <a:spLocks noGrp="1"/>
          </p:cNvSpPr>
          <p:nvPr>
            <p:ph idx="1"/>
          </p:nvPr>
        </p:nvSpPr>
        <p:spPr/>
        <p:txBody>
          <a:bodyPr>
            <a:normAutofit/>
          </a:bodyPr>
          <a:lstStyle/>
          <a:p>
            <a:pPr marL="0" indent="0">
              <a:buNone/>
            </a:pPr>
            <a:r>
              <a:rPr lang="en-GB" dirty="0">
                <a:latin typeface="Comic Sans MS" panose="030F0702030302020204" pitchFamily="66" charset="0"/>
              </a:rPr>
              <a:t>Learning Journals allows staff to upload photos and videos of your child’s learning. The system is clear, simple and easy to use for parents, staff and children.</a:t>
            </a:r>
          </a:p>
          <a:p>
            <a:pPr marL="0" indent="0">
              <a:buNone/>
            </a:pPr>
            <a:r>
              <a:rPr lang="en-GB" dirty="0">
                <a:latin typeface="Comic Sans MS" panose="030F0702030302020204" pitchFamily="66" charset="0"/>
              </a:rPr>
              <a:t>Parents can instantly leave comments and feedback ensuring that the school have a strong link with the home.</a:t>
            </a:r>
          </a:p>
          <a:p>
            <a:pPr marL="0" indent="0">
              <a:buNone/>
            </a:pPr>
            <a:r>
              <a:rPr lang="en-GB" dirty="0">
                <a:latin typeface="Comic Sans MS" panose="030F0702030302020204" pitchFamily="66" charset="0"/>
              </a:rPr>
              <a:t>It is a secure platform that only allows those people with login details to see the journal – therefore teacher and parents/carers who are linked. </a:t>
            </a:r>
          </a:p>
        </p:txBody>
      </p:sp>
      <p:pic>
        <p:nvPicPr>
          <p:cNvPr id="5" name="Picture 4"/>
          <p:cNvPicPr>
            <a:picLocks noChangeAspect="1"/>
          </p:cNvPicPr>
          <p:nvPr/>
        </p:nvPicPr>
        <p:blipFill>
          <a:blip r:embed="rId2"/>
          <a:stretch>
            <a:fillRect/>
          </a:stretch>
        </p:blipFill>
        <p:spPr>
          <a:xfrm>
            <a:off x="694372" y="711199"/>
            <a:ext cx="3000375" cy="1362075"/>
          </a:xfrm>
          <a:prstGeom prst="rect">
            <a:avLst/>
          </a:prstGeom>
        </p:spPr>
      </p:pic>
    </p:spTree>
    <p:extLst>
      <p:ext uri="{BB962C8B-B14F-4D97-AF65-F5344CB8AC3E}">
        <p14:creationId xmlns:p14="http://schemas.microsoft.com/office/powerpoint/2010/main" val="2778154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omic Sans MS" panose="030F0702030302020204" pitchFamily="66" charset="0"/>
              </a:rPr>
              <a:t>Parent Council</a:t>
            </a:r>
          </a:p>
        </p:txBody>
      </p:sp>
      <p:sp>
        <p:nvSpPr>
          <p:cNvPr id="4" name="Content Placeholder 3"/>
          <p:cNvSpPr>
            <a:spLocks noGrp="1"/>
          </p:cNvSpPr>
          <p:nvPr>
            <p:ph idx="1"/>
          </p:nvPr>
        </p:nvSpPr>
        <p:spPr>
          <a:xfrm>
            <a:off x="902207" y="2593508"/>
            <a:ext cx="5705857" cy="3318936"/>
          </a:xfrm>
        </p:spPr>
        <p:txBody>
          <a:bodyPr>
            <a:normAutofit fontScale="92500" lnSpcReduction="10000"/>
          </a:bodyPr>
          <a:lstStyle/>
          <a:p>
            <a:pPr marL="0" indent="0">
              <a:buNone/>
            </a:pPr>
            <a:r>
              <a:rPr lang="en-US" dirty="0">
                <a:latin typeface="Comic Sans MS" panose="030F0702030302020204" pitchFamily="66" charset="0"/>
              </a:rPr>
              <a:t>The Parent Council represents parents’ views and supports the school in its work with pupils, reporting back to the Parent Forum. </a:t>
            </a:r>
          </a:p>
          <a:p>
            <a:pPr marL="0" indent="0">
              <a:buNone/>
            </a:pPr>
            <a:r>
              <a:rPr lang="en-US" dirty="0">
                <a:latin typeface="Comic Sans MS" panose="030F0702030302020204" pitchFamily="66" charset="0"/>
              </a:rPr>
              <a:t>In addition, the Parent Council organize fund-raising events and encourage links between the school, parents, pupils and the wider community.</a:t>
            </a:r>
          </a:p>
          <a:p>
            <a:pPr marL="0" indent="0">
              <a:buNone/>
            </a:pPr>
            <a:r>
              <a:rPr lang="en-US" dirty="0">
                <a:latin typeface="Comic Sans MS" panose="030F0702030302020204" pitchFamily="66" charset="0"/>
              </a:rPr>
              <a:t>Please get involved...</a:t>
            </a:r>
            <a:endParaRPr lang="en-GB" dirty="0">
              <a:latin typeface="Comic Sans MS" panose="030F0702030302020204" pitchFamily="66" charset="0"/>
            </a:endParaRPr>
          </a:p>
          <a:p>
            <a:pPr marL="0" indent="0">
              <a:buNone/>
            </a:pPr>
            <a:endParaRPr lang="en-GB" dirty="0"/>
          </a:p>
        </p:txBody>
      </p:sp>
      <p:pic>
        <p:nvPicPr>
          <p:cNvPr id="5" name="Picture 4"/>
          <p:cNvPicPr>
            <a:picLocks noChangeAspect="1"/>
          </p:cNvPicPr>
          <p:nvPr/>
        </p:nvPicPr>
        <p:blipFill>
          <a:blip r:embed="rId3"/>
          <a:stretch>
            <a:fillRect/>
          </a:stretch>
        </p:blipFill>
        <p:spPr>
          <a:xfrm>
            <a:off x="6742176" y="3279648"/>
            <a:ext cx="4593003" cy="1673352"/>
          </a:xfrm>
          <a:prstGeom prst="rect">
            <a:avLst/>
          </a:prstGeom>
        </p:spPr>
      </p:pic>
    </p:spTree>
    <p:extLst>
      <p:ext uri="{BB962C8B-B14F-4D97-AF65-F5344CB8AC3E}">
        <p14:creationId xmlns:p14="http://schemas.microsoft.com/office/powerpoint/2010/main" val="1308202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73D3E-516F-4108-A212-2F77663FF035}"/>
              </a:ext>
            </a:extLst>
          </p:cNvPr>
          <p:cNvSpPr>
            <a:spLocks noGrp="1"/>
          </p:cNvSpPr>
          <p:nvPr>
            <p:ph type="title"/>
          </p:nvPr>
        </p:nvSpPr>
        <p:spPr/>
        <p:txBody>
          <a:bodyPr/>
          <a:lstStyle/>
          <a:p>
            <a:r>
              <a:rPr lang="en-GB" dirty="0">
                <a:latin typeface="Comic Sans MS" panose="030F0702030302020204" pitchFamily="66" charset="0"/>
              </a:rPr>
              <a:t>The Primary 1 Curriculum</a:t>
            </a:r>
          </a:p>
        </p:txBody>
      </p:sp>
      <p:sp>
        <p:nvSpPr>
          <p:cNvPr id="3" name="Text Placeholder 2">
            <a:extLst>
              <a:ext uri="{FF2B5EF4-FFF2-40B4-BE49-F238E27FC236}">
                <a16:creationId xmlns:a16="http://schemas.microsoft.com/office/drawing/2014/main" id="{9B2D3834-51DA-4B42-85DF-04E6911743A6}"/>
              </a:ext>
            </a:extLst>
          </p:cNvPr>
          <p:cNvSpPr>
            <a:spLocks noGrp="1"/>
          </p:cNvSpPr>
          <p:nvPr>
            <p:ph idx="1"/>
          </p:nvPr>
        </p:nvSpPr>
        <p:spPr/>
        <p:txBody>
          <a:bodyPr>
            <a:normAutofit/>
          </a:bodyPr>
          <a:lstStyle/>
          <a:p>
            <a:pPr marL="0" indent="0" algn="ctr">
              <a:buNone/>
            </a:pPr>
            <a:r>
              <a:rPr lang="en-GB" dirty="0">
                <a:latin typeface="Comic Sans MS" panose="030F0702030302020204" pitchFamily="66" charset="0"/>
              </a:rPr>
              <a:t>What will my child learn?</a:t>
            </a:r>
          </a:p>
          <a:p>
            <a:pPr marL="0" indent="0" algn="ctr">
              <a:buNone/>
            </a:pPr>
            <a:r>
              <a:rPr lang="en-GB" dirty="0">
                <a:latin typeface="Comic Sans MS" panose="030F0702030302020204" pitchFamily="66" charset="0"/>
              </a:rPr>
              <a:t>How will my child learn?</a:t>
            </a:r>
          </a:p>
        </p:txBody>
      </p:sp>
      <p:pic>
        <p:nvPicPr>
          <p:cNvPr id="4" name="Picture 3"/>
          <p:cNvPicPr>
            <a:picLocks noChangeAspect="1"/>
          </p:cNvPicPr>
          <p:nvPr/>
        </p:nvPicPr>
        <p:blipFill>
          <a:blip r:embed="rId3"/>
          <a:stretch>
            <a:fillRect/>
          </a:stretch>
        </p:blipFill>
        <p:spPr>
          <a:xfrm>
            <a:off x="5060632" y="3990505"/>
            <a:ext cx="2314575" cy="1733550"/>
          </a:xfrm>
          <a:prstGeom prst="rect">
            <a:avLst/>
          </a:prstGeom>
        </p:spPr>
      </p:pic>
    </p:spTree>
    <p:extLst>
      <p:ext uri="{BB962C8B-B14F-4D97-AF65-F5344CB8AC3E}">
        <p14:creationId xmlns:p14="http://schemas.microsoft.com/office/powerpoint/2010/main" val="277692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omic Sans MS" panose="030F0702030302020204" pitchFamily="66" charset="0"/>
              </a:rPr>
              <a:t>Play based Pedagogy</a:t>
            </a:r>
          </a:p>
        </p:txBody>
      </p:sp>
      <p:sp>
        <p:nvSpPr>
          <p:cNvPr id="3" name="Text Placeholder 2"/>
          <p:cNvSpPr>
            <a:spLocks noGrp="1"/>
          </p:cNvSpPr>
          <p:nvPr>
            <p:ph type="body" idx="1"/>
          </p:nvPr>
        </p:nvSpPr>
        <p:spPr>
          <a:xfrm>
            <a:off x="914400" y="3846051"/>
            <a:ext cx="10376451" cy="2793288"/>
          </a:xfrm>
        </p:spPr>
        <p:txBody>
          <a:bodyPr>
            <a:normAutofit fontScale="92500" lnSpcReduction="10000"/>
          </a:bodyPr>
          <a:lstStyle/>
          <a:p>
            <a:r>
              <a:rPr lang="en-GB" dirty="0">
                <a:latin typeface="Comic Sans MS" panose="030F0702030302020204" pitchFamily="66" charset="0"/>
              </a:rPr>
              <a:t>No formal sitting at desks – active learning situations.</a:t>
            </a:r>
          </a:p>
          <a:p>
            <a:r>
              <a:rPr lang="en-GB" dirty="0">
                <a:latin typeface="Comic Sans MS" panose="030F0702030302020204" pitchFamily="66" charset="0"/>
              </a:rPr>
              <a:t>Teacher directed tasks</a:t>
            </a:r>
          </a:p>
          <a:p>
            <a:r>
              <a:rPr lang="en-GB" dirty="0">
                <a:latin typeface="Comic Sans MS" panose="030F0702030302020204" pitchFamily="66" charset="0"/>
              </a:rPr>
              <a:t>Teacher initiated tasks</a:t>
            </a:r>
          </a:p>
          <a:p>
            <a:r>
              <a:rPr lang="en-GB" dirty="0">
                <a:latin typeface="Comic Sans MS" panose="030F0702030302020204" pitchFamily="66" charset="0"/>
              </a:rPr>
              <a:t>Child initiated tasks </a:t>
            </a:r>
          </a:p>
          <a:p>
            <a:pPr marL="342900" indent="-342900">
              <a:buFontTx/>
              <a:buChar char="-"/>
            </a:pPr>
            <a:endParaRPr lang="en-GB" dirty="0"/>
          </a:p>
          <a:p>
            <a:r>
              <a:rPr lang="en-GB" dirty="0"/>
              <a:t> </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3567" y="649307"/>
            <a:ext cx="3558921" cy="2402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2968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474464" y="739212"/>
            <a:ext cx="3584448" cy="5366004"/>
          </a:xfrm>
          <a:prstGeom prst="rect">
            <a:avLst/>
          </a:prstGeom>
        </p:spPr>
      </p:pic>
    </p:spTree>
    <p:extLst>
      <p:ext uri="{BB962C8B-B14F-4D97-AF65-F5344CB8AC3E}">
        <p14:creationId xmlns:p14="http://schemas.microsoft.com/office/powerpoint/2010/main" val="20026112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32" name="Group 11">
            <a:extLst>
              <a:ext uri="{FF2B5EF4-FFF2-40B4-BE49-F238E27FC236}">
                <a16:creationId xmlns:a16="http://schemas.microsoft.com/office/drawing/2014/main" id="{6BD642B1-E8A0-4B5B-8E4A-D8EF15A08E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3" name="Picture 12">
              <a:extLst>
                <a:ext uri="{FF2B5EF4-FFF2-40B4-BE49-F238E27FC236}">
                  <a16:creationId xmlns:a16="http://schemas.microsoft.com/office/drawing/2014/main" id="{241D71B9-BFD9-40DE-BC3B-E64BA289531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a:extLst>
                <a:ext uri="{FF2B5EF4-FFF2-40B4-BE49-F238E27FC236}">
                  <a16:creationId xmlns:a16="http://schemas.microsoft.com/office/drawing/2014/main" id="{D2504B9E-D812-4C78-9981-5F48C1288A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2F886AB1-61BE-4427-BED7-571CF1EF1C8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6" name="Picture 15">
              <a:extLst>
                <a:ext uri="{FF2B5EF4-FFF2-40B4-BE49-F238E27FC236}">
                  <a16:creationId xmlns:a16="http://schemas.microsoft.com/office/drawing/2014/main" id="{E912E8F6-1094-49C1-B7CD-CC46B33D6F8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33" name="Straight Connector 17">
            <a:extLst>
              <a:ext uri="{FF2B5EF4-FFF2-40B4-BE49-F238E27FC236}">
                <a16:creationId xmlns:a16="http://schemas.microsoft.com/office/drawing/2014/main" id="{1870FE29-3AF7-4226-8303-7C1B0B8E1F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34" name="Rectangle 19">
            <a:extLst>
              <a:ext uri="{FF2B5EF4-FFF2-40B4-BE49-F238E27FC236}">
                <a16:creationId xmlns:a16="http://schemas.microsoft.com/office/drawing/2014/main" id="{AAE3107B-714A-461C-AC2A-394A70CFC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21">
            <a:extLst>
              <a:ext uri="{FF2B5EF4-FFF2-40B4-BE49-F238E27FC236}">
                <a16:creationId xmlns:a16="http://schemas.microsoft.com/office/drawing/2014/main" id="{AB3F6FE8-AF7E-4703-AB78-FD9AFD2AC2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3" name="Picture 22">
              <a:extLst>
                <a:ext uri="{FF2B5EF4-FFF2-40B4-BE49-F238E27FC236}">
                  <a16:creationId xmlns:a16="http://schemas.microsoft.com/office/drawing/2014/main" id="{B6E95CD8-B3B8-425C-8484-D08634E4BEF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a:extLst>
                <a:ext uri="{FF2B5EF4-FFF2-40B4-BE49-F238E27FC236}">
                  <a16:creationId xmlns:a16="http://schemas.microsoft.com/office/drawing/2014/main" id="{5395F701-DCB7-480C-817B-538CD262B7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a:extLst>
                <a:ext uri="{FF2B5EF4-FFF2-40B4-BE49-F238E27FC236}">
                  <a16:creationId xmlns:a16="http://schemas.microsoft.com/office/drawing/2014/main" id="{C7BFDE70-806B-4B63-9B0E-CC97A2E355D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a:extLst>
                <a:ext uri="{FF2B5EF4-FFF2-40B4-BE49-F238E27FC236}">
                  <a16:creationId xmlns:a16="http://schemas.microsoft.com/office/drawing/2014/main" id="{B4FC4EAC-1FD8-4625-8AFF-04A04361319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4" name="TextBox 3">
            <a:extLst>
              <a:ext uri="{FF2B5EF4-FFF2-40B4-BE49-F238E27FC236}">
                <a16:creationId xmlns:a16="http://schemas.microsoft.com/office/drawing/2014/main" id="{D924CCC4-B169-5444-AAA0-B855B95A758D}"/>
              </a:ext>
            </a:extLst>
          </p:cNvPr>
          <p:cNvSpPr txBox="1"/>
          <p:nvPr/>
        </p:nvSpPr>
        <p:spPr>
          <a:xfrm>
            <a:off x="1119884" y="1041401"/>
            <a:ext cx="4511664" cy="2345264"/>
          </a:xfrm>
          <a:prstGeom prst="rect">
            <a:avLst/>
          </a:prstGeom>
        </p:spPr>
        <p:txBody>
          <a:bodyPr vert="horz" lIns="91440" tIns="45720" rIns="91440" bIns="45720" rtlCol="0" anchor="b">
            <a:normAutofit/>
          </a:bodyPr>
          <a:lstStyle/>
          <a:p>
            <a:pPr algn="ctr">
              <a:spcBef>
                <a:spcPct val="0"/>
              </a:spcBef>
              <a:spcAft>
                <a:spcPts val="600"/>
              </a:spcAft>
            </a:pPr>
            <a:r>
              <a:rPr lang="en-US" sz="5400" kern="1200" cap="none" dirty="0">
                <a:ln w="3175" cmpd="sng">
                  <a:noFill/>
                </a:ln>
                <a:solidFill>
                  <a:schemeClr val="tx1">
                    <a:lumMod val="85000"/>
                    <a:lumOff val="15000"/>
                  </a:schemeClr>
                </a:solidFill>
                <a:effectLst/>
                <a:latin typeface="Comic Sans MS" panose="030F0702030302020204" pitchFamily="66" charset="0"/>
                <a:ea typeface="+mj-ea"/>
                <a:cs typeface="+mj-cs"/>
              </a:rPr>
              <a:t>Literacy</a:t>
            </a:r>
          </a:p>
        </p:txBody>
      </p:sp>
      <p:cxnSp>
        <p:nvCxnSpPr>
          <p:cNvPr id="36" name="Straight Connector 27">
            <a:extLst>
              <a:ext uri="{FF2B5EF4-FFF2-40B4-BE49-F238E27FC236}">
                <a16:creationId xmlns:a16="http://schemas.microsoft.com/office/drawing/2014/main" id="{A36D75B7-CF09-4927-A857-F377500265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92636" y="3509772"/>
            <a:ext cx="3566160" cy="12359"/>
          </a:xfrm>
          <a:prstGeom prst="line">
            <a:avLst/>
          </a:prstGeom>
        </p:spPr>
        <p:style>
          <a:lnRef idx="2">
            <a:schemeClr val="accent1"/>
          </a:lnRef>
          <a:fillRef idx="0">
            <a:schemeClr val="accent1"/>
          </a:fillRef>
          <a:effectRef idx="1">
            <a:schemeClr val="accent1"/>
          </a:effectRef>
          <a:fontRef idx="minor">
            <a:schemeClr val="tx1"/>
          </a:fontRef>
        </p:style>
      </p:cxnSp>
      <p:sp>
        <p:nvSpPr>
          <p:cNvPr id="37" name="Rectangle 29">
            <a:extLst>
              <a:ext uri="{FF2B5EF4-FFF2-40B4-BE49-F238E27FC236}">
                <a16:creationId xmlns:a16="http://schemas.microsoft.com/office/drawing/2014/main" id="{0E0A986F-4D9A-4E32-8DBD-A2B117A2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770" y="1092200"/>
            <a:ext cx="5003356" cy="470509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https://euc-powerpoint.officeapps.live.com/pods/GetClipboardImage.ashx?Id=1045fa61-40bb-431d-9ce9-8b8d397d583e&amp;DC=GEU7&amp;pkey=7c484c21-c7df-43d5-a5a1-22f39f6082ae&amp;wdwaccluster=GEU7"/>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https://euc-powerpoint.officeapps.live.com/pods/GetClipboardImage.ashx?Id=1045fa61-40bb-431d-9ce9-8b8d397d583e&amp;DC=GEU7&amp;pkey=7c484c21-c7df-43d5-a5a1-22f39f6082ae&amp;wdwaccluster=GEU7"/>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https://euc-powerpoint.officeapps.live.com/pods/GetClipboardImage.ashx?Id=4b71886f-d421-4351-8a62-4e8313928697&amp;DC=GEU7&amp;pkey=b2327732-9b86-4c16-9c0f-8bf47cb72a59&amp;wdwaccluster=GEU7"/>
          <p:cNvSpPr>
            <a:spLocks noChangeAspect="1" noChangeArrowheads="1"/>
          </p:cNvSpPr>
          <p:nvPr/>
        </p:nvSpPr>
        <p:spPr bwMode="auto">
          <a:xfrm>
            <a:off x="51752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2" name="Picture 21" descr="Graphical user interface&#10;&#10;Description automatically generated">
            <a:extLst>
              <a:ext uri="{FF2B5EF4-FFF2-40B4-BE49-F238E27FC236}">
                <a16:creationId xmlns:a16="http://schemas.microsoft.com/office/drawing/2014/main" id="{9BB49930-D2EB-BD29-2301-BB20B5F2AB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06709" y="1348115"/>
            <a:ext cx="4345307" cy="4028217"/>
          </a:xfrm>
          <a:prstGeom prst="rect">
            <a:avLst/>
          </a:prstGeom>
        </p:spPr>
      </p:pic>
    </p:spTree>
    <p:extLst>
      <p:ext uri="{BB962C8B-B14F-4D97-AF65-F5344CB8AC3E}">
        <p14:creationId xmlns:p14="http://schemas.microsoft.com/office/powerpoint/2010/main" val="1855263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E1C4444C-A417-470A-9789-044182DE2A4D}"/>
              </a:ext>
            </a:extLst>
          </p:cNvPr>
          <p:cNvSpPr txBox="1">
            <a:spLocks/>
          </p:cNvSpPr>
          <p:nvPr/>
        </p:nvSpPr>
        <p:spPr>
          <a:xfrm>
            <a:off x="4959965" y="904049"/>
            <a:ext cx="2272070" cy="82176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latin typeface="Comic Sans MS" panose="030F0702030302020204" pitchFamily="66" charset="0"/>
              </a:rPr>
              <a:t>Phonics</a:t>
            </a:r>
          </a:p>
        </p:txBody>
      </p:sp>
      <p:sp>
        <p:nvSpPr>
          <p:cNvPr id="6" name="Rectangle 5">
            <a:extLst>
              <a:ext uri="{FF2B5EF4-FFF2-40B4-BE49-F238E27FC236}">
                <a16:creationId xmlns:a16="http://schemas.microsoft.com/office/drawing/2014/main" id="{D54E514B-C7B5-478E-90B4-7D9C5748FC54}"/>
              </a:ext>
            </a:extLst>
          </p:cNvPr>
          <p:cNvSpPr/>
          <p:nvPr/>
        </p:nvSpPr>
        <p:spPr>
          <a:xfrm>
            <a:off x="524542" y="1626481"/>
            <a:ext cx="11338559" cy="830997"/>
          </a:xfrm>
          <a:prstGeom prst="rect">
            <a:avLst/>
          </a:prstGeom>
        </p:spPr>
        <p:txBody>
          <a:bodyPr wrap="square">
            <a:spAutoFit/>
          </a:bodyPr>
          <a:lstStyle/>
          <a:p>
            <a:r>
              <a:rPr lang="en-GB" altLang="en-US" sz="2400" b="1" dirty="0">
                <a:solidFill>
                  <a:srgbClr val="002060"/>
                </a:solidFill>
                <a:latin typeface="Comic Sans MS" panose="030F0702030302020204" pitchFamily="66" charset="0"/>
              </a:rPr>
              <a:t>Phonics is how we teach children to read by linking sounds </a:t>
            </a:r>
            <a:r>
              <a:rPr lang="en-GB" altLang="en-US" sz="2400" b="1" dirty="0">
                <a:solidFill>
                  <a:srgbClr val="FF0000"/>
                </a:solidFill>
                <a:latin typeface="Comic Sans MS" panose="030F0702030302020204" pitchFamily="66" charset="0"/>
              </a:rPr>
              <a:t>(phonemes) </a:t>
            </a:r>
            <a:r>
              <a:rPr lang="en-GB" altLang="en-US" sz="2400" b="1" dirty="0">
                <a:solidFill>
                  <a:srgbClr val="002060"/>
                </a:solidFill>
                <a:latin typeface="Comic Sans MS" panose="030F0702030302020204" pitchFamily="66" charset="0"/>
              </a:rPr>
              <a:t>and the symbols that represent them </a:t>
            </a:r>
            <a:r>
              <a:rPr lang="en-GB" altLang="en-US" sz="2400" b="1" dirty="0">
                <a:latin typeface="Comic Sans MS" panose="030F0702030302020204" pitchFamily="66" charset="0"/>
              </a:rPr>
              <a:t>(</a:t>
            </a:r>
            <a:r>
              <a:rPr lang="en-GB" altLang="en-US" sz="2400" b="1" dirty="0">
                <a:solidFill>
                  <a:srgbClr val="FF0000"/>
                </a:solidFill>
                <a:latin typeface="Comic Sans MS" panose="030F0702030302020204" pitchFamily="66" charset="0"/>
              </a:rPr>
              <a:t>graphemes</a:t>
            </a:r>
            <a:r>
              <a:rPr lang="en-GB" altLang="en-US" sz="2400" b="1" dirty="0">
                <a:latin typeface="Comic Sans MS" panose="030F0702030302020204" pitchFamily="66" charset="0"/>
              </a:rPr>
              <a:t>, </a:t>
            </a:r>
            <a:r>
              <a:rPr lang="en-GB" altLang="en-US" sz="2400" b="1" dirty="0">
                <a:solidFill>
                  <a:srgbClr val="002060"/>
                </a:solidFill>
                <a:latin typeface="Comic Sans MS" panose="030F0702030302020204" pitchFamily="66" charset="0"/>
              </a:rPr>
              <a:t>or letters).</a:t>
            </a:r>
          </a:p>
        </p:txBody>
      </p:sp>
      <p:grpSp>
        <p:nvGrpSpPr>
          <p:cNvPr id="8" name="Group 7">
            <a:extLst>
              <a:ext uri="{FF2B5EF4-FFF2-40B4-BE49-F238E27FC236}">
                <a16:creationId xmlns:a16="http://schemas.microsoft.com/office/drawing/2014/main" id="{9472EC9F-A996-D285-4FEA-4192B8559538}"/>
              </a:ext>
            </a:extLst>
          </p:cNvPr>
          <p:cNvGrpSpPr/>
          <p:nvPr/>
        </p:nvGrpSpPr>
        <p:grpSpPr>
          <a:xfrm>
            <a:off x="0" y="6388808"/>
            <a:ext cx="12192000" cy="616959"/>
            <a:chOff x="0" y="6459279"/>
            <a:chExt cx="12192000" cy="510584"/>
          </a:xfrm>
        </p:grpSpPr>
        <p:pic>
          <p:nvPicPr>
            <p:cNvPr id="9" name="Picture 8">
              <a:extLst>
                <a:ext uri="{FF2B5EF4-FFF2-40B4-BE49-F238E27FC236}">
                  <a16:creationId xmlns:a16="http://schemas.microsoft.com/office/drawing/2014/main" id="{48A129BA-F1A9-F165-C4F0-37C5677DC655}"/>
                </a:ext>
              </a:extLst>
            </p:cNvPr>
            <p:cNvPicPr>
              <a:picLocks noChangeAspect="1"/>
            </p:cNvPicPr>
            <p:nvPr/>
          </p:nvPicPr>
          <p:blipFill>
            <a:blip r:embed="rId3"/>
            <a:stretch>
              <a:fillRect/>
            </a:stretch>
          </p:blipFill>
          <p:spPr>
            <a:xfrm>
              <a:off x="0" y="6459279"/>
              <a:ext cx="12192000" cy="510584"/>
            </a:xfrm>
            <a:prstGeom prst="rect">
              <a:avLst/>
            </a:prstGeom>
          </p:spPr>
        </p:pic>
        <p:sp>
          <p:nvSpPr>
            <p:cNvPr id="11" name="Rectangle 10">
              <a:extLst>
                <a:ext uri="{FF2B5EF4-FFF2-40B4-BE49-F238E27FC236}">
                  <a16:creationId xmlns:a16="http://schemas.microsoft.com/office/drawing/2014/main" id="{0AC809D4-65DB-BFDE-47AD-659EF19B2F46}"/>
                </a:ext>
              </a:extLst>
            </p:cNvPr>
            <p:cNvSpPr/>
            <p:nvPr/>
          </p:nvSpPr>
          <p:spPr>
            <a:xfrm>
              <a:off x="9367916" y="6479539"/>
              <a:ext cx="2705099" cy="461665"/>
            </a:xfrm>
            <a:prstGeom prst="rect">
              <a:avLst/>
            </a:prstGeom>
            <a:solidFill>
              <a:srgbClr val="283E6B"/>
            </a:solidFill>
            <a:ln>
              <a:solidFill>
                <a:srgbClr val="283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descr="A close up of a sign&#10;&#10;Description automatically generated">
              <a:extLst>
                <a:ext uri="{FF2B5EF4-FFF2-40B4-BE49-F238E27FC236}">
                  <a16:creationId xmlns:a16="http://schemas.microsoft.com/office/drawing/2014/main" id="{955FBA44-89AE-F3C8-2862-6E6584D233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0649" y="6492426"/>
              <a:ext cx="1119631" cy="435412"/>
            </a:xfrm>
            <a:prstGeom prst="rect">
              <a:avLst/>
            </a:prstGeom>
          </p:spPr>
        </p:pic>
      </p:grpSp>
      <p:pic>
        <p:nvPicPr>
          <p:cNvPr id="14" name="Picture 13">
            <a:extLst>
              <a:ext uri="{FF2B5EF4-FFF2-40B4-BE49-F238E27FC236}">
                <a16:creationId xmlns:a16="http://schemas.microsoft.com/office/drawing/2014/main" id="{9C14AC84-D8DA-6ABA-D29D-FB25BCBA1E30}"/>
              </a:ext>
            </a:extLst>
          </p:cNvPr>
          <p:cNvPicPr>
            <a:picLocks noChangeAspect="1"/>
          </p:cNvPicPr>
          <p:nvPr/>
        </p:nvPicPr>
        <p:blipFill>
          <a:blip r:embed="rId5"/>
          <a:stretch>
            <a:fillRect/>
          </a:stretch>
        </p:blipFill>
        <p:spPr>
          <a:xfrm>
            <a:off x="1860894" y="4130948"/>
            <a:ext cx="8665857" cy="1668980"/>
          </a:xfrm>
          <a:prstGeom prst="rect">
            <a:avLst/>
          </a:prstGeom>
        </p:spPr>
      </p:pic>
      <p:sp>
        <p:nvSpPr>
          <p:cNvPr id="16" name="TextBox 15">
            <a:extLst>
              <a:ext uri="{FF2B5EF4-FFF2-40B4-BE49-F238E27FC236}">
                <a16:creationId xmlns:a16="http://schemas.microsoft.com/office/drawing/2014/main" id="{21D64B1E-A145-F1FD-C291-0ED97728AE7A}"/>
              </a:ext>
            </a:extLst>
          </p:cNvPr>
          <p:cNvSpPr txBox="1"/>
          <p:nvPr/>
        </p:nvSpPr>
        <p:spPr>
          <a:xfrm>
            <a:off x="2935558" y="2492108"/>
            <a:ext cx="6094140" cy="461665"/>
          </a:xfrm>
          <a:prstGeom prst="rect">
            <a:avLst/>
          </a:prstGeom>
          <a:noFill/>
        </p:spPr>
        <p:txBody>
          <a:bodyPr wrap="square">
            <a:spAutoFit/>
          </a:bodyPr>
          <a:lstStyle/>
          <a:p>
            <a:pPr algn="ctr"/>
            <a:r>
              <a:rPr lang="en-GB" altLang="en-US" sz="2400" b="1" dirty="0">
                <a:solidFill>
                  <a:srgbClr val="002060"/>
                </a:solidFill>
                <a:latin typeface="Comic Sans MS" panose="030F0702030302020204" pitchFamily="66" charset="0"/>
              </a:rPr>
              <a:t>It is a code - the alphabetic code.  </a:t>
            </a:r>
            <a:endParaRPr lang="en-GB" sz="2400" b="1"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1069328228"/>
      </p:ext>
    </p:extLst>
  </p:cSld>
  <p:clrMapOvr>
    <a:masterClrMapping/>
  </p:clrMapOvr>
  <mc:AlternateContent xmlns:mc="http://schemas.openxmlformats.org/markup-compatibility/2006" xmlns:p14="http://schemas.microsoft.com/office/powerpoint/2010/main">
    <mc:Choice Requires="p14">
      <p:transition spd="slow" p14:dur="2000" advTm="120548"/>
    </mc:Choice>
    <mc:Fallback xmlns="">
      <p:transition spd="slow" advTm="1205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EC32645-EC6A-FAF7-57D9-CD4452336EAB}"/>
              </a:ext>
            </a:extLst>
          </p:cNvPr>
          <p:cNvGrpSpPr/>
          <p:nvPr/>
        </p:nvGrpSpPr>
        <p:grpSpPr>
          <a:xfrm>
            <a:off x="0" y="6388808"/>
            <a:ext cx="12192000" cy="616959"/>
            <a:chOff x="0" y="6459279"/>
            <a:chExt cx="12192000" cy="510584"/>
          </a:xfrm>
        </p:grpSpPr>
        <p:pic>
          <p:nvPicPr>
            <p:cNvPr id="4" name="Picture 3">
              <a:extLst>
                <a:ext uri="{FF2B5EF4-FFF2-40B4-BE49-F238E27FC236}">
                  <a16:creationId xmlns:a16="http://schemas.microsoft.com/office/drawing/2014/main" id="{FF785662-C2AD-4C62-1ED8-D8C38356F7F1}"/>
                </a:ext>
              </a:extLst>
            </p:cNvPr>
            <p:cNvPicPr>
              <a:picLocks noChangeAspect="1"/>
            </p:cNvPicPr>
            <p:nvPr/>
          </p:nvPicPr>
          <p:blipFill>
            <a:blip r:embed="rId4"/>
            <a:stretch>
              <a:fillRect/>
            </a:stretch>
          </p:blipFill>
          <p:spPr>
            <a:xfrm>
              <a:off x="0" y="6459279"/>
              <a:ext cx="12192000" cy="510584"/>
            </a:xfrm>
            <a:prstGeom prst="rect">
              <a:avLst/>
            </a:prstGeom>
          </p:spPr>
        </p:pic>
        <p:sp>
          <p:nvSpPr>
            <p:cNvPr id="9" name="Rectangle 8">
              <a:extLst>
                <a:ext uri="{FF2B5EF4-FFF2-40B4-BE49-F238E27FC236}">
                  <a16:creationId xmlns:a16="http://schemas.microsoft.com/office/drawing/2014/main" id="{E8BA4340-4567-DFDF-9509-93F9AE47E19A}"/>
                </a:ext>
              </a:extLst>
            </p:cNvPr>
            <p:cNvSpPr/>
            <p:nvPr/>
          </p:nvSpPr>
          <p:spPr>
            <a:xfrm>
              <a:off x="9367916" y="6479539"/>
              <a:ext cx="2705099" cy="461665"/>
            </a:xfrm>
            <a:prstGeom prst="rect">
              <a:avLst/>
            </a:prstGeom>
            <a:solidFill>
              <a:srgbClr val="283E6B"/>
            </a:solidFill>
            <a:ln>
              <a:solidFill>
                <a:srgbClr val="283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descr="A close up of a sign&#10;&#10;Description automatically generated">
              <a:extLst>
                <a:ext uri="{FF2B5EF4-FFF2-40B4-BE49-F238E27FC236}">
                  <a16:creationId xmlns:a16="http://schemas.microsoft.com/office/drawing/2014/main" id="{C729A94F-6EC2-3F52-97D5-6135ADB974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0649" y="6492426"/>
              <a:ext cx="1119631" cy="435412"/>
            </a:xfrm>
            <a:prstGeom prst="rect">
              <a:avLst/>
            </a:prstGeom>
          </p:spPr>
        </p:pic>
      </p:grpSp>
      <p:pic>
        <p:nvPicPr>
          <p:cNvPr id="6" name="Picture 5">
            <a:extLst>
              <a:ext uri="{FF2B5EF4-FFF2-40B4-BE49-F238E27FC236}">
                <a16:creationId xmlns:a16="http://schemas.microsoft.com/office/drawing/2014/main" id="{FF88B4E0-459B-B8E5-40D9-694FFAEB75D5}"/>
              </a:ext>
            </a:extLst>
          </p:cNvPr>
          <p:cNvPicPr>
            <a:picLocks noChangeAspect="1"/>
          </p:cNvPicPr>
          <p:nvPr/>
        </p:nvPicPr>
        <p:blipFill>
          <a:blip r:embed="rId6"/>
          <a:stretch>
            <a:fillRect/>
          </a:stretch>
        </p:blipFill>
        <p:spPr>
          <a:xfrm>
            <a:off x="7593698" y="3527727"/>
            <a:ext cx="4479317" cy="2884984"/>
          </a:xfrm>
          <a:prstGeom prst="rect">
            <a:avLst/>
          </a:prstGeom>
        </p:spPr>
      </p:pic>
      <p:sp>
        <p:nvSpPr>
          <p:cNvPr id="8" name="TextBox 7">
            <a:extLst>
              <a:ext uri="{FF2B5EF4-FFF2-40B4-BE49-F238E27FC236}">
                <a16:creationId xmlns:a16="http://schemas.microsoft.com/office/drawing/2014/main" id="{8D45F411-B3A1-44C1-1BE6-BF3AAA449E13}"/>
              </a:ext>
            </a:extLst>
          </p:cNvPr>
          <p:cNvSpPr txBox="1"/>
          <p:nvPr/>
        </p:nvSpPr>
        <p:spPr>
          <a:xfrm>
            <a:off x="750849" y="761969"/>
            <a:ext cx="11136473" cy="523220"/>
          </a:xfrm>
          <a:prstGeom prst="rect">
            <a:avLst/>
          </a:prstGeom>
          <a:noFill/>
        </p:spPr>
        <p:txBody>
          <a:bodyPr wrap="square" rtlCol="0">
            <a:spAutoFit/>
          </a:bodyPr>
          <a:lstStyle/>
          <a:p>
            <a:r>
              <a:rPr lang="en-US" sz="2800" dirty="0">
                <a:solidFill>
                  <a:srgbClr val="002060"/>
                </a:solidFill>
                <a:latin typeface="Comic Sans MS" panose="030F0702030302020204" pitchFamily="66" charset="0"/>
              </a:rPr>
              <a:t>Say the word ‘cat’ out loud. </a:t>
            </a:r>
          </a:p>
        </p:txBody>
      </p:sp>
      <p:sp>
        <p:nvSpPr>
          <p:cNvPr id="11" name="TextBox 10">
            <a:extLst>
              <a:ext uri="{FF2B5EF4-FFF2-40B4-BE49-F238E27FC236}">
                <a16:creationId xmlns:a16="http://schemas.microsoft.com/office/drawing/2014/main" id="{AF6A64A6-FC2B-CCF5-CE06-C5512C2499F9}"/>
              </a:ext>
            </a:extLst>
          </p:cNvPr>
          <p:cNvSpPr txBox="1"/>
          <p:nvPr/>
        </p:nvSpPr>
        <p:spPr>
          <a:xfrm>
            <a:off x="1248937" y="2623681"/>
            <a:ext cx="4330512" cy="584775"/>
          </a:xfrm>
          <a:prstGeom prst="rect">
            <a:avLst/>
          </a:prstGeom>
          <a:noFill/>
        </p:spPr>
        <p:txBody>
          <a:bodyPr wrap="square" rtlCol="0">
            <a:spAutoFit/>
          </a:bodyPr>
          <a:lstStyle/>
          <a:p>
            <a:r>
              <a:rPr lang="en-US" sz="3200" dirty="0">
                <a:solidFill>
                  <a:srgbClr val="FF0000"/>
                </a:solidFill>
                <a:latin typeface="Comic Sans MS" panose="030F0702030302020204" pitchFamily="66" charset="0"/>
              </a:rPr>
              <a:t>/c/ /a/ /t/</a:t>
            </a:r>
            <a:endParaRPr lang="en-GB" sz="3200" dirty="0">
              <a:solidFill>
                <a:srgbClr val="FF0000"/>
              </a:solidFill>
              <a:latin typeface="Comic Sans MS" panose="030F0702030302020204" pitchFamily="66" charset="0"/>
            </a:endParaRPr>
          </a:p>
        </p:txBody>
      </p:sp>
      <p:sp>
        <p:nvSpPr>
          <p:cNvPr id="14" name="TextBox 13">
            <a:extLst>
              <a:ext uri="{FF2B5EF4-FFF2-40B4-BE49-F238E27FC236}">
                <a16:creationId xmlns:a16="http://schemas.microsoft.com/office/drawing/2014/main" id="{2420DB61-F7C5-05F7-DCF9-E49979B61FB5}"/>
              </a:ext>
            </a:extLst>
          </p:cNvPr>
          <p:cNvSpPr txBox="1"/>
          <p:nvPr/>
        </p:nvSpPr>
        <p:spPr>
          <a:xfrm>
            <a:off x="724324" y="4173438"/>
            <a:ext cx="6581600" cy="523220"/>
          </a:xfrm>
          <a:prstGeom prst="rect">
            <a:avLst/>
          </a:prstGeom>
          <a:noFill/>
        </p:spPr>
        <p:txBody>
          <a:bodyPr wrap="square" rtlCol="0">
            <a:spAutoFit/>
          </a:bodyPr>
          <a:lstStyle/>
          <a:p>
            <a:r>
              <a:rPr lang="en-US" sz="2800" dirty="0">
                <a:solidFill>
                  <a:srgbClr val="002060"/>
                </a:solidFill>
                <a:latin typeface="Comic Sans MS" panose="030F0702030302020204" pitchFamily="66" charset="0"/>
              </a:rPr>
              <a:t>And we can then write the word - </a:t>
            </a:r>
            <a:r>
              <a:rPr lang="en-US" sz="2800" dirty="0">
                <a:solidFill>
                  <a:srgbClr val="00B050"/>
                </a:solidFill>
                <a:latin typeface="Comic Sans MS" panose="030F0702030302020204" pitchFamily="66" charset="0"/>
              </a:rPr>
              <a:t>cat</a:t>
            </a:r>
            <a:endParaRPr lang="en-GB" sz="2800" dirty="0">
              <a:solidFill>
                <a:srgbClr val="00B050"/>
              </a:solidFill>
              <a:latin typeface="Comic Sans MS" panose="030F0702030302020204" pitchFamily="66" charset="0"/>
            </a:endParaRPr>
          </a:p>
        </p:txBody>
      </p:sp>
      <p:sp>
        <p:nvSpPr>
          <p:cNvPr id="18" name="TextBox 17">
            <a:extLst>
              <a:ext uri="{FF2B5EF4-FFF2-40B4-BE49-F238E27FC236}">
                <a16:creationId xmlns:a16="http://schemas.microsoft.com/office/drawing/2014/main" id="{46D53F4F-34D3-BEBF-1C3B-00877956CD1A}"/>
              </a:ext>
            </a:extLst>
          </p:cNvPr>
          <p:cNvSpPr txBox="1"/>
          <p:nvPr/>
        </p:nvSpPr>
        <p:spPr>
          <a:xfrm>
            <a:off x="724324" y="1492769"/>
            <a:ext cx="7519639" cy="461665"/>
          </a:xfrm>
          <a:prstGeom prst="rect">
            <a:avLst/>
          </a:prstGeom>
          <a:noFill/>
        </p:spPr>
        <p:txBody>
          <a:bodyPr wrap="square">
            <a:spAutoFit/>
          </a:bodyPr>
          <a:lstStyle/>
          <a:p>
            <a:r>
              <a:rPr lang="en-US" sz="2400" dirty="0">
                <a:solidFill>
                  <a:srgbClr val="002060"/>
                </a:solidFill>
                <a:latin typeface="Comic Sans MS" panose="030F0702030302020204" pitchFamily="66" charset="0"/>
              </a:rPr>
              <a:t>Can you identify the sounds you say in this word?</a:t>
            </a:r>
          </a:p>
        </p:txBody>
      </p:sp>
      <p:pic>
        <p:nvPicPr>
          <p:cNvPr id="20" name="Picture 19">
            <a:extLst>
              <a:ext uri="{FF2B5EF4-FFF2-40B4-BE49-F238E27FC236}">
                <a16:creationId xmlns:a16="http://schemas.microsoft.com/office/drawing/2014/main" id="{996590FB-78F4-22CE-1D0E-5F0A8037B62C}"/>
              </a:ext>
            </a:extLst>
          </p:cNvPr>
          <p:cNvPicPr>
            <a:picLocks noChangeAspect="1"/>
          </p:cNvPicPr>
          <p:nvPr/>
        </p:nvPicPr>
        <p:blipFill>
          <a:blip r:embed="rId7"/>
          <a:stretch>
            <a:fillRect/>
          </a:stretch>
        </p:blipFill>
        <p:spPr>
          <a:xfrm>
            <a:off x="8755313" y="490816"/>
            <a:ext cx="3102272" cy="1101187"/>
          </a:xfrm>
          <a:prstGeom prst="rect">
            <a:avLst/>
          </a:prstGeom>
        </p:spPr>
      </p:pic>
      <p:sp>
        <p:nvSpPr>
          <p:cNvPr id="21" name="TextBox 20">
            <a:extLst>
              <a:ext uri="{FF2B5EF4-FFF2-40B4-BE49-F238E27FC236}">
                <a16:creationId xmlns:a16="http://schemas.microsoft.com/office/drawing/2014/main" id="{FFEF4774-4F48-95EC-568B-94E26B002401}"/>
              </a:ext>
            </a:extLst>
          </p:cNvPr>
          <p:cNvSpPr txBox="1"/>
          <p:nvPr/>
        </p:nvSpPr>
        <p:spPr>
          <a:xfrm>
            <a:off x="9266663" y="1592003"/>
            <a:ext cx="479503" cy="523220"/>
          </a:xfrm>
          <a:prstGeom prst="rect">
            <a:avLst/>
          </a:prstGeom>
          <a:noFill/>
        </p:spPr>
        <p:txBody>
          <a:bodyPr wrap="square" rtlCol="0">
            <a:spAutoFit/>
          </a:bodyPr>
          <a:lstStyle/>
          <a:p>
            <a:r>
              <a:rPr lang="en-US" sz="2800" b="1" dirty="0">
                <a:solidFill>
                  <a:srgbClr val="FF0000"/>
                </a:solidFill>
                <a:latin typeface="Comic Sans MS" panose="030F0702030302020204" pitchFamily="66" charset="0"/>
              </a:rPr>
              <a:t>c</a:t>
            </a:r>
            <a:endParaRPr lang="en-GB" sz="2800" b="1" dirty="0">
              <a:solidFill>
                <a:srgbClr val="FF0000"/>
              </a:solidFill>
              <a:latin typeface="Comic Sans MS" panose="030F0702030302020204" pitchFamily="66" charset="0"/>
            </a:endParaRPr>
          </a:p>
        </p:txBody>
      </p:sp>
      <p:sp>
        <p:nvSpPr>
          <p:cNvPr id="22" name="TextBox 21">
            <a:extLst>
              <a:ext uri="{FF2B5EF4-FFF2-40B4-BE49-F238E27FC236}">
                <a16:creationId xmlns:a16="http://schemas.microsoft.com/office/drawing/2014/main" id="{FD687B6A-A6D7-70A4-ED20-C2DC2790CFFD}"/>
              </a:ext>
            </a:extLst>
          </p:cNvPr>
          <p:cNvSpPr txBox="1"/>
          <p:nvPr/>
        </p:nvSpPr>
        <p:spPr>
          <a:xfrm>
            <a:off x="10257516" y="1592003"/>
            <a:ext cx="479503" cy="523220"/>
          </a:xfrm>
          <a:prstGeom prst="rect">
            <a:avLst/>
          </a:prstGeom>
          <a:noFill/>
        </p:spPr>
        <p:txBody>
          <a:bodyPr wrap="square" rtlCol="0">
            <a:spAutoFit/>
          </a:bodyPr>
          <a:lstStyle/>
          <a:p>
            <a:r>
              <a:rPr lang="en-US" sz="2800" b="1" dirty="0">
                <a:solidFill>
                  <a:srgbClr val="FF0000"/>
                </a:solidFill>
                <a:latin typeface="Comic Sans MS" panose="030F0702030302020204" pitchFamily="66" charset="0"/>
              </a:rPr>
              <a:t>a</a:t>
            </a:r>
            <a:endParaRPr lang="en-GB" sz="2800" b="1" dirty="0">
              <a:solidFill>
                <a:srgbClr val="FF0000"/>
              </a:solidFill>
              <a:latin typeface="Comic Sans MS" panose="030F0702030302020204" pitchFamily="66" charset="0"/>
            </a:endParaRPr>
          </a:p>
        </p:txBody>
      </p:sp>
      <p:sp>
        <p:nvSpPr>
          <p:cNvPr id="23" name="TextBox 22">
            <a:extLst>
              <a:ext uri="{FF2B5EF4-FFF2-40B4-BE49-F238E27FC236}">
                <a16:creationId xmlns:a16="http://schemas.microsoft.com/office/drawing/2014/main" id="{48BE157F-E52B-C257-2166-407B00F94B6E}"/>
              </a:ext>
            </a:extLst>
          </p:cNvPr>
          <p:cNvSpPr txBox="1"/>
          <p:nvPr/>
        </p:nvSpPr>
        <p:spPr>
          <a:xfrm>
            <a:off x="11248369" y="1592003"/>
            <a:ext cx="479503" cy="523220"/>
          </a:xfrm>
          <a:prstGeom prst="rect">
            <a:avLst/>
          </a:prstGeom>
          <a:noFill/>
        </p:spPr>
        <p:txBody>
          <a:bodyPr wrap="square" rtlCol="0">
            <a:spAutoFit/>
          </a:bodyPr>
          <a:lstStyle/>
          <a:p>
            <a:r>
              <a:rPr lang="en-US" sz="2800" b="1" dirty="0">
                <a:solidFill>
                  <a:srgbClr val="FF0000"/>
                </a:solidFill>
                <a:latin typeface="Comic Sans MS" panose="030F0702030302020204" pitchFamily="66" charset="0"/>
              </a:rPr>
              <a:t>t</a:t>
            </a:r>
            <a:endParaRPr lang="en-GB" sz="2800" b="1" dirty="0">
              <a:solidFill>
                <a:srgbClr val="FF0000"/>
              </a:solidFill>
              <a:latin typeface="Comic Sans MS" panose="030F0702030302020204" pitchFamily="66" charset="0"/>
            </a:endParaRPr>
          </a:p>
        </p:txBody>
      </p:sp>
    </p:spTree>
    <p:custDataLst>
      <p:tags r:id="rId1"/>
    </p:custDataLst>
    <p:extLst>
      <p:ext uri="{BB962C8B-B14F-4D97-AF65-F5344CB8AC3E}">
        <p14:creationId xmlns:p14="http://schemas.microsoft.com/office/powerpoint/2010/main" val="1691647169"/>
      </p:ext>
    </p:extLst>
  </p:cSld>
  <p:clrMapOvr>
    <a:masterClrMapping/>
  </p:clrMapOvr>
  <mc:AlternateContent xmlns:mc="http://schemas.openxmlformats.org/markup-compatibility/2006" xmlns:p14="http://schemas.microsoft.com/office/powerpoint/2010/main">
    <mc:Choice Requires="p14">
      <p:transition spd="slow" p14:dur="2000" advTm="32816"/>
    </mc:Choice>
    <mc:Fallback xmlns="">
      <p:transition spd="slow" advTm="328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P spid="18" grpId="0"/>
      <p:bldP spid="21" grpId="0"/>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2723366-C73B-4ED6-ADEF-29911C6BC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47A4152-8E41-4D1C-B88C-57C5C430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1" y="484632"/>
            <a:ext cx="11222737" cy="1479635"/>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4421" y="796374"/>
            <a:ext cx="10583158" cy="880027"/>
          </a:xfrm>
        </p:spPr>
        <p:txBody>
          <a:bodyPr>
            <a:normAutofit/>
          </a:bodyPr>
          <a:lstStyle/>
          <a:p>
            <a:r>
              <a:rPr lang="en-GB">
                <a:solidFill>
                  <a:srgbClr val="FFFFFF"/>
                </a:solidFill>
              </a:rPr>
              <a:t>Overview of transition this year…</a:t>
            </a:r>
          </a:p>
        </p:txBody>
      </p:sp>
      <p:sp>
        <p:nvSpPr>
          <p:cNvPr id="12" name="Rectangle 11">
            <a:extLst>
              <a:ext uri="{FF2B5EF4-FFF2-40B4-BE49-F238E27FC236}">
                <a16:creationId xmlns:a16="http://schemas.microsoft.com/office/drawing/2014/main" id="{999F76F5-72D4-4814-9169-8F535AEE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747" y="648377"/>
            <a:ext cx="10890504"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C6202988-4466-42C5-B33A-AFABF051B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p:cNvSpPr>
            <a:spLocks noGrp="1"/>
          </p:cNvSpPr>
          <p:nvPr>
            <p:ph idx="1"/>
          </p:nvPr>
        </p:nvSpPr>
        <p:spPr>
          <a:xfrm>
            <a:off x="484631" y="2612256"/>
            <a:ext cx="10411966" cy="4020192"/>
          </a:xfrm>
        </p:spPr>
        <p:txBody>
          <a:bodyPr>
            <a:normAutofit/>
          </a:bodyPr>
          <a:lstStyle/>
          <a:p>
            <a:pPr marL="0" indent="0">
              <a:lnSpc>
                <a:spcPct val="90000"/>
              </a:lnSpc>
              <a:buNone/>
            </a:pPr>
            <a:r>
              <a:rPr lang="en-GB" sz="2000" dirty="0">
                <a:latin typeface="Comic Sans MS" panose="030F0702030302020204" pitchFamily="66" charset="0"/>
              </a:rPr>
              <a:t>Approaches to a smooth transition to Primary 1…</a:t>
            </a:r>
          </a:p>
          <a:p>
            <a:pPr marL="0" indent="0">
              <a:lnSpc>
                <a:spcPct val="90000"/>
              </a:lnSpc>
              <a:buNone/>
            </a:pPr>
            <a:r>
              <a:rPr lang="en-GB" sz="2000" dirty="0">
                <a:latin typeface="Comic Sans MS" panose="030F0702030302020204" pitchFamily="66" charset="0"/>
              </a:rPr>
              <a:t>Friday afternoons have been spent -  </a:t>
            </a:r>
          </a:p>
          <a:p>
            <a:pPr>
              <a:lnSpc>
                <a:spcPct val="90000"/>
              </a:lnSpc>
            </a:pPr>
            <a:r>
              <a:rPr lang="en-GB" sz="2000" dirty="0">
                <a:latin typeface="Comic Sans MS" panose="030F0702030302020204" pitchFamily="66" charset="0"/>
              </a:rPr>
              <a:t>Working in the Primary 1 classroom alongside our current Primary 1 children in play sessions</a:t>
            </a:r>
          </a:p>
          <a:p>
            <a:pPr>
              <a:lnSpc>
                <a:spcPct val="90000"/>
              </a:lnSpc>
            </a:pPr>
            <a:r>
              <a:rPr lang="en-GB" sz="2000" dirty="0">
                <a:latin typeface="Comic Sans MS" panose="030F0702030302020204" pitchFamily="66" charset="0"/>
              </a:rPr>
              <a:t>Developing relationships with their Buddy/buddies (our current Primary 6 pupils) who will be supporting them in various ways when they are in Primary 1 - playground activities, in the P1 classroom and in the ECC.</a:t>
            </a:r>
          </a:p>
          <a:p>
            <a:pPr marL="0" indent="0">
              <a:lnSpc>
                <a:spcPct val="90000"/>
              </a:lnSpc>
              <a:buNone/>
            </a:pPr>
            <a:r>
              <a:rPr lang="en-GB" sz="2000" dirty="0">
                <a:latin typeface="Comic Sans MS" panose="030F0702030302020204" pitchFamily="66" charset="0"/>
              </a:rPr>
              <a:t>Other appropriate calendar events e.g. ECC children and Primary 1 children sharing about something they have been learning about with each other,  Scottish Poetry and Choir Presentation, ECC Sports, playground fun together, P6 Biddies at Graduation, ECC through to see our Summer Show Dress Rehearsal. </a:t>
            </a:r>
            <a:endParaRPr lang="en-GB" sz="2000" dirty="0"/>
          </a:p>
        </p:txBody>
      </p:sp>
    </p:spTree>
    <p:extLst>
      <p:ext uri="{BB962C8B-B14F-4D97-AF65-F5344CB8AC3E}">
        <p14:creationId xmlns:p14="http://schemas.microsoft.com/office/powerpoint/2010/main" val="2196443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EC32645-EC6A-FAF7-57D9-CD4452336EAB}"/>
              </a:ext>
            </a:extLst>
          </p:cNvPr>
          <p:cNvGrpSpPr/>
          <p:nvPr/>
        </p:nvGrpSpPr>
        <p:grpSpPr>
          <a:xfrm>
            <a:off x="0" y="6388808"/>
            <a:ext cx="12192000" cy="616959"/>
            <a:chOff x="0" y="6459279"/>
            <a:chExt cx="12192000" cy="510584"/>
          </a:xfrm>
        </p:grpSpPr>
        <p:pic>
          <p:nvPicPr>
            <p:cNvPr id="4" name="Picture 3">
              <a:extLst>
                <a:ext uri="{FF2B5EF4-FFF2-40B4-BE49-F238E27FC236}">
                  <a16:creationId xmlns:a16="http://schemas.microsoft.com/office/drawing/2014/main" id="{FF785662-C2AD-4C62-1ED8-D8C38356F7F1}"/>
                </a:ext>
              </a:extLst>
            </p:cNvPr>
            <p:cNvPicPr>
              <a:picLocks noChangeAspect="1"/>
            </p:cNvPicPr>
            <p:nvPr/>
          </p:nvPicPr>
          <p:blipFill>
            <a:blip r:embed="rId4"/>
            <a:stretch>
              <a:fillRect/>
            </a:stretch>
          </p:blipFill>
          <p:spPr>
            <a:xfrm>
              <a:off x="0" y="6459279"/>
              <a:ext cx="12192000" cy="510584"/>
            </a:xfrm>
            <a:prstGeom prst="rect">
              <a:avLst/>
            </a:prstGeom>
          </p:spPr>
        </p:pic>
        <p:sp>
          <p:nvSpPr>
            <p:cNvPr id="9" name="Rectangle 8">
              <a:extLst>
                <a:ext uri="{FF2B5EF4-FFF2-40B4-BE49-F238E27FC236}">
                  <a16:creationId xmlns:a16="http://schemas.microsoft.com/office/drawing/2014/main" id="{E8BA4340-4567-DFDF-9509-93F9AE47E19A}"/>
                </a:ext>
              </a:extLst>
            </p:cNvPr>
            <p:cNvSpPr/>
            <p:nvPr/>
          </p:nvSpPr>
          <p:spPr>
            <a:xfrm>
              <a:off x="9367916" y="6479539"/>
              <a:ext cx="2705099" cy="461665"/>
            </a:xfrm>
            <a:prstGeom prst="rect">
              <a:avLst/>
            </a:prstGeom>
            <a:solidFill>
              <a:srgbClr val="283E6B"/>
            </a:solidFill>
            <a:ln>
              <a:solidFill>
                <a:srgbClr val="283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descr="A close up of a sign&#10;&#10;Description automatically generated">
              <a:extLst>
                <a:ext uri="{FF2B5EF4-FFF2-40B4-BE49-F238E27FC236}">
                  <a16:creationId xmlns:a16="http://schemas.microsoft.com/office/drawing/2014/main" id="{C729A94F-6EC2-3F52-97D5-6135ADB974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0649" y="6492426"/>
              <a:ext cx="1119631" cy="435412"/>
            </a:xfrm>
            <a:prstGeom prst="rect">
              <a:avLst/>
            </a:prstGeom>
          </p:spPr>
        </p:pic>
      </p:grpSp>
      <p:sp>
        <p:nvSpPr>
          <p:cNvPr id="14" name="TextBox 13">
            <a:extLst>
              <a:ext uri="{FF2B5EF4-FFF2-40B4-BE49-F238E27FC236}">
                <a16:creationId xmlns:a16="http://schemas.microsoft.com/office/drawing/2014/main" id="{2420DB61-F7C5-05F7-DCF9-E49979B61FB5}"/>
              </a:ext>
            </a:extLst>
          </p:cNvPr>
          <p:cNvSpPr txBox="1"/>
          <p:nvPr/>
        </p:nvSpPr>
        <p:spPr>
          <a:xfrm>
            <a:off x="3489298" y="55227"/>
            <a:ext cx="1177565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Comic Sans MS" panose="030F0702030302020204" pitchFamily="66" charset="0"/>
              </a:rPr>
              <a:t>Phonics skills we teach:</a:t>
            </a:r>
            <a:endParaRPr kumimoji="0" lang="en-GB" sz="2800" i="0" u="none" strike="noStrike" kern="1200" cap="none" spc="0" normalizeH="0" baseline="0" noProof="0" dirty="0">
              <a:ln>
                <a:noFill/>
              </a:ln>
              <a:solidFill>
                <a:srgbClr val="002060"/>
              </a:solidFill>
              <a:effectLst/>
              <a:uLnTx/>
              <a:uFillTx/>
              <a:latin typeface="Calibri"/>
              <a:ea typeface="+mn-ea"/>
              <a:cs typeface="+mn-cs"/>
            </a:endParaRPr>
          </a:p>
        </p:txBody>
      </p:sp>
      <p:sp>
        <p:nvSpPr>
          <p:cNvPr id="3" name="TextBox 2">
            <a:extLst>
              <a:ext uri="{FF2B5EF4-FFF2-40B4-BE49-F238E27FC236}">
                <a16:creationId xmlns:a16="http://schemas.microsoft.com/office/drawing/2014/main" id="{A2A6ED40-AA36-F00A-5936-45CD9AFB1535}"/>
              </a:ext>
            </a:extLst>
          </p:cNvPr>
          <p:cNvSpPr txBox="1"/>
          <p:nvPr/>
        </p:nvSpPr>
        <p:spPr>
          <a:xfrm>
            <a:off x="432464" y="1252680"/>
            <a:ext cx="6113669" cy="646331"/>
          </a:xfrm>
          <a:prstGeom prst="rect">
            <a:avLst/>
          </a:prstGeom>
          <a:noFill/>
        </p:spPr>
        <p:txBody>
          <a:bodyPr wrap="square" rtlCol="0">
            <a:spAutoFit/>
          </a:bodyPr>
          <a:lstStyle/>
          <a:p>
            <a:endParaRPr lang="en-GB" dirty="0"/>
          </a:p>
          <a:p>
            <a:endParaRPr lang="en-GB" dirty="0"/>
          </a:p>
        </p:txBody>
      </p:sp>
      <p:sp>
        <p:nvSpPr>
          <p:cNvPr id="27" name="TextBox 26">
            <a:extLst>
              <a:ext uri="{FF2B5EF4-FFF2-40B4-BE49-F238E27FC236}">
                <a16:creationId xmlns:a16="http://schemas.microsoft.com/office/drawing/2014/main" id="{403654EA-936A-9753-404D-E25800829BF2}"/>
              </a:ext>
            </a:extLst>
          </p:cNvPr>
          <p:cNvSpPr txBox="1"/>
          <p:nvPr/>
        </p:nvSpPr>
        <p:spPr>
          <a:xfrm>
            <a:off x="754557" y="770922"/>
            <a:ext cx="9965907" cy="584775"/>
          </a:xfrm>
          <a:prstGeom prst="rect">
            <a:avLst/>
          </a:prstGeom>
          <a:noFill/>
        </p:spPr>
        <p:txBody>
          <a:bodyPr wrap="square" rtlCol="0">
            <a:spAutoFit/>
          </a:bodyPr>
          <a:lstStyle/>
          <a:p>
            <a:r>
              <a:rPr lang="en-GB" sz="3200" dirty="0">
                <a:solidFill>
                  <a:srgbClr val="002060"/>
                </a:solidFill>
                <a:latin typeface="Comic Sans MS" panose="030F0702030302020204" pitchFamily="66" charset="0"/>
              </a:rPr>
              <a:t>Blending</a:t>
            </a:r>
            <a:r>
              <a:rPr lang="en-GB" dirty="0"/>
              <a:t>:</a:t>
            </a:r>
          </a:p>
        </p:txBody>
      </p:sp>
      <p:sp>
        <p:nvSpPr>
          <p:cNvPr id="5" name="Text Box 43016">
            <a:extLst>
              <a:ext uri="{FF2B5EF4-FFF2-40B4-BE49-F238E27FC236}">
                <a16:creationId xmlns:a16="http://schemas.microsoft.com/office/drawing/2014/main" id="{A57C6C8A-0FB4-6020-A10D-7E5D872B6686}"/>
              </a:ext>
            </a:extLst>
          </p:cNvPr>
          <p:cNvSpPr txBox="1"/>
          <p:nvPr/>
        </p:nvSpPr>
        <p:spPr>
          <a:xfrm>
            <a:off x="1932839" y="1443303"/>
            <a:ext cx="9741408" cy="85195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2000" dirty="0">
                <a:solidFill>
                  <a:srgbClr val="FF0066"/>
                </a:solidFill>
                <a:effectLst/>
                <a:latin typeface="Comic Sans MS" panose="030F0702030302020204" pitchFamily="66" charset="0"/>
                <a:ea typeface="Calibri" panose="020F0502020204030204" pitchFamily="34" charset="0"/>
                <a:cs typeface="Times New Roman" panose="02020603050405020304" pitchFamily="18" charset="0"/>
              </a:rPr>
              <a:t>For </a:t>
            </a:r>
            <a:r>
              <a:rPr lang="en-GB" sz="2000" b="1" dirty="0">
                <a:solidFill>
                  <a:srgbClr val="FF0066"/>
                </a:solidFill>
                <a:effectLst/>
                <a:latin typeface="Comic Sans MS" panose="030F0702030302020204" pitchFamily="66" charset="0"/>
                <a:ea typeface="Calibri" panose="020F0502020204030204" pitchFamily="34" charset="0"/>
                <a:cs typeface="Times New Roman" panose="02020603050405020304" pitchFamily="18" charset="0"/>
              </a:rPr>
              <a:t>reading </a:t>
            </a:r>
            <a:r>
              <a:rPr lang="en-GB" sz="2000" dirty="0">
                <a:solidFill>
                  <a:srgbClr val="FF0066"/>
                </a:solidFill>
                <a:effectLst/>
                <a:latin typeface="Comic Sans MS" panose="030F0702030302020204" pitchFamily="66" charset="0"/>
                <a:ea typeface="Calibri" panose="020F0502020204030204" pitchFamily="34" charset="0"/>
                <a:cs typeface="Times New Roman" panose="02020603050405020304" pitchFamily="18" charset="0"/>
              </a:rPr>
              <a:t>we teach </a:t>
            </a:r>
            <a:r>
              <a:rPr lang="en-GB" sz="2000" b="1" dirty="0">
                <a:solidFill>
                  <a:srgbClr val="FF0066"/>
                </a:solidFill>
                <a:effectLst/>
                <a:latin typeface="Comic Sans MS" panose="030F0702030302020204" pitchFamily="66" charset="0"/>
                <a:ea typeface="Calibri" panose="020F0502020204030204" pitchFamily="34" charset="0"/>
                <a:cs typeface="Times New Roman" panose="02020603050405020304" pitchFamily="18" charset="0"/>
              </a:rPr>
              <a:t>blending</a:t>
            </a:r>
            <a:r>
              <a:rPr lang="en-GB" sz="2000" dirty="0">
                <a:solidFill>
                  <a:srgbClr val="FF0066"/>
                </a:solidFill>
                <a:effectLst/>
                <a:latin typeface="Comic Sans MS" panose="030F0702030302020204" pitchFamily="66" charset="0"/>
                <a:ea typeface="Calibri" panose="020F0502020204030204" pitchFamily="34" charset="0"/>
                <a:cs typeface="Times New Roman" panose="02020603050405020304" pitchFamily="18" charset="0"/>
              </a:rPr>
              <a:t>: </a:t>
            </a:r>
            <a:r>
              <a:rPr lang="en-GB" sz="2000" i="1" dirty="0">
                <a:solidFill>
                  <a:srgbClr val="FF0066"/>
                </a:solidFill>
                <a:effectLst/>
                <a:latin typeface="Comic Sans MS" panose="030F0702030302020204" pitchFamily="66" charset="0"/>
                <a:ea typeface="Calibri" panose="020F0502020204030204" pitchFamily="34" charset="0"/>
                <a:cs typeface="Times New Roman" panose="02020603050405020304" pitchFamily="18" charset="0"/>
              </a:rPr>
              <a:t>sound out and blend the sounds </a:t>
            </a:r>
            <a:r>
              <a:rPr lang="en-GB" sz="2000" dirty="0">
                <a:solidFill>
                  <a:srgbClr val="FF0066"/>
                </a:solidFill>
                <a:effectLst/>
                <a:latin typeface="Comic Sans MS" panose="030F0702030302020204" pitchFamily="66" charset="0"/>
                <a:ea typeface="Calibri" panose="020F0502020204030204" pitchFamily="34" charset="0"/>
                <a:cs typeface="Times New Roman" panose="02020603050405020304" pitchFamily="18" charset="0"/>
              </a:rPr>
              <a:t>all through the word (decoding)</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b="1" dirty="0">
                <a:solidFill>
                  <a:srgbClr val="FF0000"/>
                </a:solidFill>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899C7DFE-D681-9C9C-2136-57770F6BAD87}"/>
              </a:ext>
            </a:extLst>
          </p:cNvPr>
          <p:cNvPicPr>
            <a:picLocks noChangeAspect="1"/>
          </p:cNvPicPr>
          <p:nvPr/>
        </p:nvPicPr>
        <p:blipFill>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488474" y="1714345"/>
            <a:ext cx="980424" cy="1210301"/>
          </a:xfrm>
          <a:prstGeom prst="rect">
            <a:avLst/>
          </a:prstGeom>
        </p:spPr>
      </p:pic>
      <p:grpSp>
        <p:nvGrpSpPr>
          <p:cNvPr id="42" name="Group 41">
            <a:extLst>
              <a:ext uri="{FF2B5EF4-FFF2-40B4-BE49-F238E27FC236}">
                <a16:creationId xmlns:a16="http://schemas.microsoft.com/office/drawing/2014/main" id="{9D476162-3A7A-0CD3-080C-B2EF4BC2FDAC}"/>
              </a:ext>
            </a:extLst>
          </p:cNvPr>
          <p:cNvGrpSpPr/>
          <p:nvPr/>
        </p:nvGrpSpPr>
        <p:grpSpPr>
          <a:xfrm>
            <a:off x="1524908" y="2256137"/>
            <a:ext cx="10465217" cy="2409574"/>
            <a:chOff x="1570878" y="2293221"/>
            <a:chExt cx="10465217" cy="2409574"/>
          </a:xfrm>
        </p:grpSpPr>
        <p:grpSp>
          <p:nvGrpSpPr>
            <p:cNvPr id="15" name="Group 14">
              <a:extLst>
                <a:ext uri="{FF2B5EF4-FFF2-40B4-BE49-F238E27FC236}">
                  <a16:creationId xmlns:a16="http://schemas.microsoft.com/office/drawing/2014/main" id="{420C8236-88D7-4AEE-0FF5-95B4F7E180C3}"/>
                </a:ext>
              </a:extLst>
            </p:cNvPr>
            <p:cNvGrpSpPr/>
            <p:nvPr/>
          </p:nvGrpSpPr>
          <p:grpSpPr>
            <a:xfrm>
              <a:off x="1570878" y="2293221"/>
              <a:ext cx="10465217" cy="2409574"/>
              <a:chOff x="2051711" y="2204882"/>
              <a:chExt cx="10465217" cy="2409574"/>
            </a:xfrm>
          </p:grpSpPr>
          <p:pic>
            <p:nvPicPr>
              <p:cNvPr id="12" name="Picture 11">
                <a:extLst>
                  <a:ext uri="{FF2B5EF4-FFF2-40B4-BE49-F238E27FC236}">
                    <a16:creationId xmlns:a16="http://schemas.microsoft.com/office/drawing/2014/main" id="{8E8EF833-9E03-82C2-3EC1-AC652C6ADE9A}"/>
                  </a:ext>
                </a:extLst>
              </p:cNvPr>
              <p:cNvPicPr>
                <a:picLocks noChangeAspect="1"/>
              </p:cNvPicPr>
              <p:nvPr/>
            </p:nvPicPr>
            <p:blipFill>
              <a:blip r:embed="rId7"/>
              <a:stretch>
                <a:fillRect/>
              </a:stretch>
            </p:blipFill>
            <p:spPr>
              <a:xfrm>
                <a:off x="2231044" y="2344972"/>
                <a:ext cx="10285884" cy="2269484"/>
              </a:xfrm>
              <a:prstGeom prst="rect">
                <a:avLst/>
              </a:prstGeom>
            </p:spPr>
          </p:pic>
          <p:sp>
            <p:nvSpPr>
              <p:cNvPr id="13" name="Rectangle 12">
                <a:extLst>
                  <a:ext uri="{FF2B5EF4-FFF2-40B4-BE49-F238E27FC236}">
                    <a16:creationId xmlns:a16="http://schemas.microsoft.com/office/drawing/2014/main" id="{A9F037A1-1884-955F-5AC5-30EC0DA177FD}"/>
                  </a:ext>
                </a:extLst>
              </p:cNvPr>
              <p:cNvSpPr/>
              <p:nvPr/>
            </p:nvSpPr>
            <p:spPr>
              <a:xfrm>
                <a:off x="2051711" y="2204882"/>
                <a:ext cx="6289288" cy="2154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1" name="Rectangle 40">
              <a:extLst>
                <a:ext uri="{FF2B5EF4-FFF2-40B4-BE49-F238E27FC236}">
                  <a16:creationId xmlns:a16="http://schemas.microsoft.com/office/drawing/2014/main" id="{77FDB3B2-638C-42E1-9131-459136623AEA}"/>
                </a:ext>
              </a:extLst>
            </p:cNvPr>
            <p:cNvSpPr/>
            <p:nvPr/>
          </p:nvSpPr>
          <p:spPr>
            <a:xfrm>
              <a:off x="1761893" y="4333463"/>
              <a:ext cx="170946"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747790217"/>
      </p:ext>
    </p:extLst>
  </p:cSld>
  <p:clrMapOvr>
    <a:masterClrMapping/>
  </p:clrMapOvr>
  <mc:AlternateContent xmlns:mc="http://schemas.openxmlformats.org/markup-compatibility/2006" xmlns:p14="http://schemas.microsoft.com/office/powerpoint/2010/main">
    <mc:Choice Requires="p14">
      <p:transition spd="slow" p14:dur="2000" advTm="32816"/>
    </mc:Choice>
    <mc:Fallback xmlns="">
      <p:transition spd="slow" advTm="32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EC32645-EC6A-FAF7-57D9-CD4452336EAB}"/>
              </a:ext>
            </a:extLst>
          </p:cNvPr>
          <p:cNvGrpSpPr/>
          <p:nvPr/>
        </p:nvGrpSpPr>
        <p:grpSpPr>
          <a:xfrm>
            <a:off x="0" y="6388808"/>
            <a:ext cx="12192000" cy="616959"/>
            <a:chOff x="0" y="6459279"/>
            <a:chExt cx="12192000" cy="510584"/>
          </a:xfrm>
        </p:grpSpPr>
        <p:pic>
          <p:nvPicPr>
            <p:cNvPr id="4" name="Picture 3">
              <a:extLst>
                <a:ext uri="{FF2B5EF4-FFF2-40B4-BE49-F238E27FC236}">
                  <a16:creationId xmlns:a16="http://schemas.microsoft.com/office/drawing/2014/main" id="{FF785662-C2AD-4C62-1ED8-D8C38356F7F1}"/>
                </a:ext>
              </a:extLst>
            </p:cNvPr>
            <p:cNvPicPr>
              <a:picLocks noChangeAspect="1"/>
            </p:cNvPicPr>
            <p:nvPr/>
          </p:nvPicPr>
          <p:blipFill>
            <a:blip r:embed="rId4"/>
            <a:stretch>
              <a:fillRect/>
            </a:stretch>
          </p:blipFill>
          <p:spPr>
            <a:xfrm>
              <a:off x="0" y="6459279"/>
              <a:ext cx="12192000" cy="510584"/>
            </a:xfrm>
            <a:prstGeom prst="rect">
              <a:avLst/>
            </a:prstGeom>
          </p:spPr>
        </p:pic>
        <p:sp>
          <p:nvSpPr>
            <p:cNvPr id="9" name="Rectangle 8">
              <a:extLst>
                <a:ext uri="{FF2B5EF4-FFF2-40B4-BE49-F238E27FC236}">
                  <a16:creationId xmlns:a16="http://schemas.microsoft.com/office/drawing/2014/main" id="{E8BA4340-4567-DFDF-9509-93F9AE47E19A}"/>
                </a:ext>
              </a:extLst>
            </p:cNvPr>
            <p:cNvSpPr/>
            <p:nvPr/>
          </p:nvSpPr>
          <p:spPr>
            <a:xfrm>
              <a:off x="9367916" y="6479539"/>
              <a:ext cx="2705099" cy="461665"/>
            </a:xfrm>
            <a:prstGeom prst="rect">
              <a:avLst/>
            </a:prstGeom>
            <a:solidFill>
              <a:srgbClr val="283E6B"/>
            </a:solidFill>
            <a:ln>
              <a:solidFill>
                <a:srgbClr val="283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descr="A close up of a sign&#10;&#10;Description automatically generated">
              <a:extLst>
                <a:ext uri="{FF2B5EF4-FFF2-40B4-BE49-F238E27FC236}">
                  <a16:creationId xmlns:a16="http://schemas.microsoft.com/office/drawing/2014/main" id="{C729A94F-6EC2-3F52-97D5-6135ADB974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0649" y="6492426"/>
              <a:ext cx="1119631" cy="435412"/>
            </a:xfrm>
            <a:prstGeom prst="rect">
              <a:avLst/>
            </a:prstGeom>
          </p:spPr>
        </p:pic>
      </p:grpSp>
      <p:sp>
        <p:nvSpPr>
          <p:cNvPr id="14" name="TextBox 13">
            <a:extLst>
              <a:ext uri="{FF2B5EF4-FFF2-40B4-BE49-F238E27FC236}">
                <a16:creationId xmlns:a16="http://schemas.microsoft.com/office/drawing/2014/main" id="{2420DB61-F7C5-05F7-DCF9-E49979B61FB5}"/>
              </a:ext>
            </a:extLst>
          </p:cNvPr>
          <p:cNvSpPr txBox="1"/>
          <p:nvPr/>
        </p:nvSpPr>
        <p:spPr>
          <a:xfrm>
            <a:off x="3489298" y="55227"/>
            <a:ext cx="1177565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Comic Sans MS" panose="030F0702030302020204" pitchFamily="66" charset="0"/>
              </a:rPr>
              <a:t>Phonics skills we teach:</a:t>
            </a:r>
            <a:endParaRPr kumimoji="0" lang="en-GB" sz="2800" i="0" u="none" strike="noStrike" kern="1200" cap="none" spc="0" normalizeH="0" baseline="0" noProof="0" dirty="0">
              <a:ln>
                <a:noFill/>
              </a:ln>
              <a:solidFill>
                <a:srgbClr val="002060"/>
              </a:solidFill>
              <a:effectLst/>
              <a:uLnTx/>
              <a:uFillTx/>
              <a:latin typeface="Calibri"/>
              <a:ea typeface="+mn-ea"/>
              <a:cs typeface="+mn-cs"/>
            </a:endParaRPr>
          </a:p>
        </p:txBody>
      </p:sp>
      <p:sp>
        <p:nvSpPr>
          <p:cNvPr id="3" name="TextBox 2">
            <a:extLst>
              <a:ext uri="{FF2B5EF4-FFF2-40B4-BE49-F238E27FC236}">
                <a16:creationId xmlns:a16="http://schemas.microsoft.com/office/drawing/2014/main" id="{A2A6ED40-AA36-F00A-5936-45CD9AFB1535}"/>
              </a:ext>
            </a:extLst>
          </p:cNvPr>
          <p:cNvSpPr txBox="1"/>
          <p:nvPr/>
        </p:nvSpPr>
        <p:spPr>
          <a:xfrm>
            <a:off x="0" y="1332204"/>
            <a:ext cx="6113669" cy="646331"/>
          </a:xfrm>
          <a:prstGeom prst="rect">
            <a:avLst/>
          </a:prstGeom>
          <a:noFill/>
        </p:spPr>
        <p:txBody>
          <a:bodyPr wrap="square" rtlCol="0">
            <a:spAutoFit/>
          </a:bodyPr>
          <a:lstStyle/>
          <a:p>
            <a:endParaRPr lang="en-GB" dirty="0"/>
          </a:p>
          <a:p>
            <a:endParaRPr lang="en-GB" dirty="0"/>
          </a:p>
        </p:txBody>
      </p:sp>
      <p:sp>
        <p:nvSpPr>
          <p:cNvPr id="27" name="TextBox 26">
            <a:extLst>
              <a:ext uri="{FF2B5EF4-FFF2-40B4-BE49-F238E27FC236}">
                <a16:creationId xmlns:a16="http://schemas.microsoft.com/office/drawing/2014/main" id="{403654EA-936A-9753-404D-E25800829BF2}"/>
              </a:ext>
            </a:extLst>
          </p:cNvPr>
          <p:cNvSpPr txBox="1"/>
          <p:nvPr/>
        </p:nvSpPr>
        <p:spPr>
          <a:xfrm>
            <a:off x="754557" y="796631"/>
            <a:ext cx="9965907" cy="584775"/>
          </a:xfrm>
          <a:prstGeom prst="rect">
            <a:avLst/>
          </a:prstGeom>
          <a:noFill/>
        </p:spPr>
        <p:txBody>
          <a:bodyPr wrap="square" rtlCol="0">
            <a:spAutoFit/>
          </a:bodyPr>
          <a:lstStyle/>
          <a:p>
            <a:r>
              <a:rPr lang="en-GB" sz="3200" dirty="0">
                <a:solidFill>
                  <a:srgbClr val="002060"/>
                </a:solidFill>
                <a:latin typeface="Comic Sans MS" panose="030F0702030302020204" pitchFamily="66" charset="0"/>
              </a:rPr>
              <a:t>Letter formation</a:t>
            </a:r>
            <a:r>
              <a:rPr lang="en-GB" dirty="0">
                <a:latin typeface="Comic Sans MS" panose="030F0702030302020204" pitchFamily="66" charset="0"/>
              </a:rPr>
              <a:t>:</a:t>
            </a:r>
          </a:p>
        </p:txBody>
      </p:sp>
      <p:sp>
        <p:nvSpPr>
          <p:cNvPr id="5" name="Text Box 43016">
            <a:extLst>
              <a:ext uri="{FF2B5EF4-FFF2-40B4-BE49-F238E27FC236}">
                <a16:creationId xmlns:a16="http://schemas.microsoft.com/office/drawing/2014/main" id="{A57C6C8A-0FB4-6020-A10D-7E5D872B6686}"/>
              </a:ext>
            </a:extLst>
          </p:cNvPr>
          <p:cNvSpPr txBox="1"/>
          <p:nvPr/>
        </p:nvSpPr>
        <p:spPr>
          <a:xfrm>
            <a:off x="602758" y="1655369"/>
            <a:ext cx="10863820" cy="134430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2400" dirty="0">
                <a:solidFill>
                  <a:srgbClr val="FF0066"/>
                </a:solidFill>
                <a:effectLst/>
                <a:latin typeface="Comic Sans MS" panose="030F0702030302020204" pitchFamily="66" charset="0"/>
                <a:ea typeface="Calibri" panose="020F0502020204030204" pitchFamily="34" charset="0"/>
                <a:cs typeface="Times New Roman" panose="02020603050405020304" pitchFamily="18" charset="0"/>
              </a:rPr>
              <a:t>Your child learns how to </a:t>
            </a:r>
            <a:r>
              <a:rPr lang="en-GB" sz="2400" b="1" dirty="0">
                <a:solidFill>
                  <a:srgbClr val="FF0066"/>
                </a:solidFill>
                <a:effectLst/>
                <a:latin typeface="Comic Sans MS" panose="030F0702030302020204" pitchFamily="66" charset="0"/>
                <a:ea typeface="Calibri" panose="020F0502020204030204" pitchFamily="34" charset="0"/>
                <a:cs typeface="Times New Roman" panose="02020603050405020304" pitchFamily="18" charset="0"/>
              </a:rPr>
              <a:t>write</a:t>
            </a:r>
            <a:r>
              <a:rPr lang="en-GB" sz="2400" dirty="0">
                <a:solidFill>
                  <a:srgbClr val="FF0066"/>
                </a:solidFill>
                <a:effectLst/>
                <a:latin typeface="Comic Sans MS" panose="030F0702030302020204" pitchFamily="66" charset="0"/>
                <a:ea typeface="Calibri" panose="020F0502020204030204" pitchFamily="34" charset="0"/>
                <a:cs typeface="Times New Roman" panose="02020603050405020304" pitchFamily="18" charset="0"/>
              </a:rPr>
              <a:t> the letters (graphemes) as they are taught each sound (phoneme).</a:t>
            </a:r>
            <a:r>
              <a:rPr lang="en-GB" sz="1400" b="1" dirty="0">
                <a:solidFill>
                  <a:srgbClr val="FF0000"/>
                </a:solidFill>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77155693-10FA-E94D-B785-3866B51C03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6238" y="3431139"/>
            <a:ext cx="4647843" cy="1771492"/>
          </a:xfrm>
          <a:prstGeom prst="rect">
            <a:avLst/>
          </a:prstGeom>
        </p:spPr>
      </p:pic>
    </p:spTree>
    <p:custDataLst>
      <p:tags r:id="rId1"/>
    </p:custDataLst>
    <p:extLst>
      <p:ext uri="{BB962C8B-B14F-4D97-AF65-F5344CB8AC3E}">
        <p14:creationId xmlns:p14="http://schemas.microsoft.com/office/powerpoint/2010/main" val="545749207"/>
      </p:ext>
    </p:extLst>
  </p:cSld>
  <p:clrMapOvr>
    <a:masterClrMapping/>
  </p:clrMapOvr>
  <mc:AlternateContent xmlns:mc="http://schemas.openxmlformats.org/markup-compatibility/2006" xmlns:p14="http://schemas.microsoft.com/office/powerpoint/2010/main">
    <mc:Choice Requires="p14">
      <p:transition spd="slow" p14:dur="2000" advTm="32816"/>
    </mc:Choice>
    <mc:Fallback xmlns="">
      <p:transition spd="slow" advTm="32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EC32645-EC6A-FAF7-57D9-CD4452336EAB}"/>
              </a:ext>
            </a:extLst>
          </p:cNvPr>
          <p:cNvGrpSpPr/>
          <p:nvPr/>
        </p:nvGrpSpPr>
        <p:grpSpPr>
          <a:xfrm>
            <a:off x="0" y="6388808"/>
            <a:ext cx="12192000" cy="616959"/>
            <a:chOff x="0" y="6459279"/>
            <a:chExt cx="12192000" cy="510584"/>
          </a:xfrm>
        </p:grpSpPr>
        <p:pic>
          <p:nvPicPr>
            <p:cNvPr id="4" name="Picture 3">
              <a:extLst>
                <a:ext uri="{FF2B5EF4-FFF2-40B4-BE49-F238E27FC236}">
                  <a16:creationId xmlns:a16="http://schemas.microsoft.com/office/drawing/2014/main" id="{FF785662-C2AD-4C62-1ED8-D8C38356F7F1}"/>
                </a:ext>
              </a:extLst>
            </p:cNvPr>
            <p:cNvPicPr>
              <a:picLocks noChangeAspect="1"/>
            </p:cNvPicPr>
            <p:nvPr/>
          </p:nvPicPr>
          <p:blipFill>
            <a:blip r:embed="rId4"/>
            <a:stretch>
              <a:fillRect/>
            </a:stretch>
          </p:blipFill>
          <p:spPr>
            <a:xfrm>
              <a:off x="0" y="6459279"/>
              <a:ext cx="12192000" cy="510584"/>
            </a:xfrm>
            <a:prstGeom prst="rect">
              <a:avLst/>
            </a:prstGeom>
          </p:spPr>
        </p:pic>
        <p:sp>
          <p:nvSpPr>
            <p:cNvPr id="9" name="Rectangle 8">
              <a:extLst>
                <a:ext uri="{FF2B5EF4-FFF2-40B4-BE49-F238E27FC236}">
                  <a16:creationId xmlns:a16="http://schemas.microsoft.com/office/drawing/2014/main" id="{E8BA4340-4567-DFDF-9509-93F9AE47E19A}"/>
                </a:ext>
              </a:extLst>
            </p:cNvPr>
            <p:cNvSpPr/>
            <p:nvPr/>
          </p:nvSpPr>
          <p:spPr>
            <a:xfrm>
              <a:off x="9367916" y="6479539"/>
              <a:ext cx="2705099" cy="461665"/>
            </a:xfrm>
            <a:prstGeom prst="rect">
              <a:avLst/>
            </a:prstGeom>
            <a:solidFill>
              <a:srgbClr val="283E6B"/>
            </a:solidFill>
            <a:ln>
              <a:solidFill>
                <a:srgbClr val="283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descr="A close up of a sign&#10;&#10;Description automatically generated">
              <a:extLst>
                <a:ext uri="{FF2B5EF4-FFF2-40B4-BE49-F238E27FC236}">
                  <a16:creationId xmlns:a16="http://schemas.microsoft.com/office/drawing/2014/main" id="{C729A94F-6EC2-3F52-97D5-6135ADB974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0649" y="6492426"/>
              <a:ext cx="1119631" cy="435412"/>
            </a:xfrm>
            <a:prstGeom prst="rect">
              <a:avLst/>
            </a:prstGeom>
          </p:spPr>
        </p:pic>
      </p:grpSp>
      <p:sp>
        <p:nvSpPr>
          <p:cNvPr id="3" name="TextBox 2">
            <a:extLst>
              <a:ext uri="{FF2B5EF4-FFF2-40B4-BE49-F238E27FC236}">
                <a16:creationId xmlns:a16="http://schemas.microsoft.com/office/drawing/2014/main" id="{A2A6ED40-AA36-F00A-5936-45CD9AFB1535}"/>
              </a:ext>
            </a:extLst>
          </p:cNvPr>
          <p:cNvSpPr txBox="1"/>
          <p:nvPr/>
        </p:nvSpPr>
        <p:spPr>
          <a:xfrm>
            <a:off x="0" y="1332204"/>
            <a:ext cx="6113669" cy="646331"/>
          </a:xfrm>
          <a:prstGeom prst="rect">
            <a:avLst/>
          </a:prstGeom>
          <a:noFill/>
        </p:spPr>
        <p:txBody>
          <a:bodyPr wrap="square" rtlCol="0">
            <a:spAutoFit/>
          </a:bodyPr>
          <a:lstStyle/>
          <a:p>
            <a:endParaRPr lang="en-GB" dirty="0"/>
          </a:p>
          <a:p>
            <a:endParaRPr lang="en-GB" dirty="0"/>
          </a:p>
        </p:txBody>
      </p:sp>
      <p:sp>
        <p:nvSpPr>
          <p:cNvPr id="27" name="TextBox 26">
            <a:extLst>
              <a:ext uri="{FF2B5EF4-FFF2-40B4-BE49-F238E27FC236}">
                <a16:creationId xmlns:a16="http://schemas.microsoft.com/office/drawing/2014/main" id="{403654EA-936A-9753-404D-E25800829BF2}"/>
              </a:ext>
            </a:extLst>
          </p:cNvPr>
          <p:cNvSpPr txBox="1"/>
          <p:nvPr/>
        </p:nvSpPr>
        <p:spPr>
          <a:xfrm>
            <a:off x="633654" y="598321"/>
            <a:ext cx="9965907" cy="584775"/>
          </a:xfrm>
          <a:prstGeom prst="rect">
            <a:avLst/>
          </a:prstGeom>
          <a:noFill/>
        </p:spPr>
        <p:txBody>
          <a:bodyPr wrap="square" rtlCol="0">
            <a:spAutoFit/>
          </a:bodyPr>
          <a:lstStyle/>
          <a:p>
            <a:r>
              <a:rPr lang="en-GB" sz="3200" dirty="0">
                <a:solidFill>
                  <a:srgbClr val="002060"/>
                </a:solidFill>
                <a:latin typeface="Comic Sans MS" panose="030F0702030302020204" pitchFamily="66" charset="0"/>
              </a:rPr>
              <a:t>Common or High Frequency Words</a:t>
            </a:r>
            <a:endParaRPr lang="en-GB" dirty="0">
              <a:latin typeface="Comic Sans MS" panose="030F0702030302020204" pitchFamily="66" charset="0"/>
            </a:endParaRPr>
          </a:p>
        </p:txBody>
      </p:sp>
      <p:sp>
        <p:nvSpPr>
          <p:cNvPr id="5" name="Text Box 43016">
            <a:extLst>
              <a:ext uri="{FF2B5EF4-FFF2-40B4-BE49-F238E27FC236}">
                <a16:creationId xmlns:a16="http://schemas.microsoft.com/office/drawing/2014/main" id="{A57C6C8A-0FB4-6020-A10D-7E5D872B6686}"/>
              </a:ext>
            </a:extLst>
          </p:cNvPr>
          <p:cNvSpPr txBox="1"/>
          <p:nvPr/>
        </p:nvSpPr>
        <p:spPr>
          <a:xfrm>
            <a:off x="681759" y="1283269"/>
            <a:ext cx="10863820" cy="134430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2400" dirty="0">
                <a:solidFill>
                  <a:srgbClr val="FF0066"/>
                </a:solidFill>
                <a:effectLst/>
                <a:latin typeface="Comic Sans MS" panose="030F0702030302020204" pitchFamily="66" charset="0"/>
                <a:ea typeface="Calibri" panose="020F0502020204030204" pitchFamily="34" charset="0"/>
                <a:cs typeface="Times New Roman" panose="02020603050405020304" pitchFamily="18" charset="0"/>
              </a:rPr>
              <a:t>We teach these words as part of our phonics programme.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7FAC6794-1443-357A-6FF8-E8E197DE3710}"/>
              </a:ext>
            </a:extLst>
          </p:cNvPr>
          <p:cNvPicPr>
            <a:picLocks noChangeAspect="1"/>
          </p:cNvPicPr>
          <p:nvPr/>
        </p:nvPicPr>
        <p:blipFill>
          <a:blip r:embed="rId6"/>
          <a:stretch>
            <a:fillRect/>
          </a:stretch>
        </p:blipFill>
        <p:spPr>
          <a:xfrm>
            <a:off x="1372999" y="1931508"/>
            <a:ext cx="5918504" cy="4051508"/>
          </a:xfrm>
          <a:prstGeom prst="rect">
            <a:avLst/>
          </a:prstGeom>
        </p:spPr>
      </p:pic>
      <p:pic>
        <p:nvPicPr>
          <p:cNvPr id="12" name="Picture 11">
            <a:extLst>
              <a:ext uri="{FF2B5EF4-FFF2-40B4-BE49-F238E27FC236}">
                <a16:creationId xmlns:a16="http://schemas.microsoft.com/office/drawing/2014/main" id="{8ADFF8B5-8C96-27D0-AD3C-B9EFB78F3788}"/>
              </a:ext>
            </a:extLst>
          </p:cNvPr>
          <p:cNvPicPr>
            <a:picLocks noChangeAspect="1"/>
          </p:cNvPicPr>
          <p:nvPr/>
        </p:nvPicPr>
        <p:blipFill>
          <a:blip r:embed="rId7"/>
          <a:stretch>
            <a:fillRect/>
          </a:stretch>
        </p:blipFill>
        <p:spPr>
          <a:xfrm>
            <a:off x="8377204" y="2063576"/>
            <a:ext cx="2775093" cy="1168460"/>
          </a:xfrm>
          <a:prstGeom prst="rect">
            <a:avLst/>
          </a:prstGeom>
        </p:spPr>
      </p:pic>
      <p:pic>
        <p:nvPicPr>
          <p:cNvPr id="15" name="Picture 14">
            <a:extLst>
              <a:ext uri="{FF2B5EF4-FFF2-40B4-BE49-F238E27FC236}">
                <a16:creationId xmlns:a16="http://schemas.microsoft.com/office/drawing/2014/main" id="{E2AB6B5F-D311-3035-8FFA-FB64F0B7A5B7}"/>
              </a:ext>
            </a:extLst>
          </p:cNvPr>
          <p:cNvPicPr>
            <a:picLocks noChangeAspect="1"/>
          </p:cNvPicPr>
          <p:nvPr/>
        </p:nvPicPr>
        <p:blipFill>
          <a:blip r:embed="rId8"/>
          <a:stretch>
            <a:fillRect/>
          </a:stretch>
        </p:blipFill>
        <p:spPr>
          <a:xfrm>
            <a:off x="8377204" y="3381144"/>
            <a:ext cx="2775092" cy="1132238"/>
          </a:xfrm>
          <a:prstGeom prst="rect">
            <a:avLst/>
          </a:prstGeom>
        </p:spPr>
      </p:pic>
      <p:pic>
        <p:nvPicPr>
          <p:cNvPr id="17" name="Picture 16">
            <a:extLst>
              <a:ext uri="{FF2B5EF4-FFF2-40B4-BE49-F238E27FC236}">
                <a16:creationId xmlns:a16="http://schemas.microsoft.com/office/drawing/2014/main" id="{4BBE8C28-3EAB-B8B3-39D5-A323DCFEC3B5}"/>
              </a:ext>
            </a:extLst>
          </p:cNvPr>
          <p:cNvPicPr>
            <a:picLocks noChangeAspect="1"/>
          </p:cNvPicPr>
          <p:nvPr/>
        </p:nvPicPr>
        <p:blipFill>
          <a:blip r:embed="rId9"/>
          <a:stretch>
            <a:fillRect/>
          </a:stretch>
        </p:blipFill>
        <p:spPr>
          <a:xfrm>
            <a:off x="8377204" y="4613555"/>
            <a:ext cx="2775092" cy="1146880"/>
          </a:xfrm>
          <a:prstGeom prst="rect">
            <a:avLst/>
          </a:prstGeom>
        </p:spPr>
      </p:pic>
    </p:spTree>
    <p:custDataLst>
      <p:tags r:id="rId1"/>
    </p:custDataLst>
    <p:extLst>
      <p:ext uri="{BB962C8B-B14F-4D97-AF65-F5344CB8AC3E}">
        <p14:creationId xmlns:p14="http://schemas.microsoft.com/office/powerpoint/2010/main" val="432609597"/>
      </p:ext>
    </p:extLst>
  </p:cSld>
  <p:clrMapOvr>
    <a:masterClrMapping/>
  </p:clrMapOvr>
  <mc:AlternateContent xmlns:mc="http://schemas.openxmlformats.org/markup-compatibility/2006" xmlns:p14="http://schemas.microsoft.com/office/powerpoint/2010/main">
    <mc:Choice Requires="p14">
      <p:transition spd="slow" p14:dur="2000" advTm="32816"/>
    </mc:Choice>
    <mc:Fallback xmlns="">
      <p:transition spd="slow" advTm="32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33015" y="5667368"/>
            <a:ext cx="7713133" cy="523220"/>
          </a:xfrm>
          <a:prstGeom prst="rect">
            <a:avLst/>
          </a:prstGeom>
          <a:noFill/>
        </p:spPr>
        <p:txBody>
          <a:bodyPr wrap="square" rtlCol="0">
            <a:spAutoFit/>
          </a:bodyPr>
          <a:lstStyle/>
          <a:p>
            <a:pPr lvl="0" algn="ctr"/>
            <a:r>
              <a:rPr lang="en-GB" sz="2800" dirty="0">
                <a:latin typeface="Helvetica"/>
                <a:cs typeface="Helvetica"/>
              </a:rPr>
              <a:t>A wealth of interesting, </a:t>
            </a:r>
            <a:r>
              <a:rPr lang="en-GB" sz="2800" dirty="0" err="1">
                <a:latin typeface="Helvetica"/>
                <a:cs typeface="Helvetica"/>
              </a:rPr>
              <a:t>decodable</a:t>
            </a:r>
            <a:r>
              <a:rPr lang="en-GB" sz="2800" dirty="0">
                <a:latin typeface="Helvetica"/>
                <a:cs typeface="Helvetica"/>
              </a:rPr>
              <a:t> texts</a:t>
            </a:r>
            <a:endParaRPr lang="en-GB" sz="2400" dirty="0">
              <a:latin typeface="Helvetica"/>
              <a:cs typeface="Helvetica"/>
            </a:endParaRPr>
          </a:p>
        </p:txBody>
      </p:sp>
      <p:sp>
        <p:nvSpPr>
          <p:cNvPr id="6" name="Title 1"/>
          <p:cNvSpPr txBox="1">
            <a:spLocks/>
          </p:cNvSpPr>
          <p:nvPr/>
        </p:nvSpPr>
        <p:spPr>
          <a:xfrm>
            <a:off x="1981200" y="274638"/>
            <a:ext cx="8229600" cy="1143000"/>
          </a:xfrm>
          <a:prstGeom prst="rect">
            <a:avLst/>
          </a:prstGeom>
          <a:ln>
            <a:solidFill>
              <a:srgbClr val="003C80">
                <a:alpha val="0"/>
              </a:srgbClr>
            </a:solidFill>
          </a:ln>
        </p:spPr>
        <p:txBody>
          <a:bodyPr>
            <a:normAutofit/>
          </a:bodyPr>
          <a:lstStyle>
            <a:lvl1pPr algn="ctr" defTabSz="457200" rtl="0" eaLnBrk="1" latinLnBrk="0" hangingPunct="1">
              <a:spcBef>
                <a:spcPct val="0"/>
              </a:spcBef>
              <a:buNone/>
              <a:defRPr sz="4400" b="1" i="0" kern="1200" baseline="0">
                <a:solidFill>
                  <a:srgbClr val="003C80"/>
                </a:solidFill>
                <a:effectLst>
                  <a:glow rad="101600">
                    <a:srgbClr val="FAE579">
                      <a:alpha val="75000"/>
                    </a:srgbClr>
                  </a:glow>
                  <a:outerShdw blurRad="50800" dist="38100" dir="2700000" algn="tl" rotWithShape="0">
                    <a:srgbClr val="000000">
                      <a:alpha val="43000"/>
                    </a:srgbClr>
                  </a:outerShdw>
                </a:effectLst>
                <a:latin typeface="Helvetica"/>
                <a:ea typeface="+mj-ea"/>
                <a:cs typeface="Helvetica"/>
              </a:defRPr>
            </a:lvl1pPr>
          </a:lstStyle>
          <a:p>
            <a:r>
              <a:rPr lang="en-GB" dirty="0">
                <a:solidFill>
                  <a:srgbClr val="17375E"/>
                </a:solidFill>
              </a:rPr>
              <a:t>Jolly Phonics Readers</a:t>
            </a:r>
            <a:endParaRPr lang="en-US" dirty="0">
              <a:solidFill>
                <a:srgbClr val="17375E"/>
              </a:solidFill>
            </a:endParaRPr>
          </a:p>
          <a:p>
            <a:endParaRPr lang="en-US" dirty="0">
              <a:solidFill>
                <a:srgbClr val="17375E"/>
              </a:solidFill>
            </a:endParaRPr>
          </a:p>
        </p:txBody>
      </p:sp>
      <p:sp>
        <p:nvSpPr>
          <p:cNvPr id="7" name="Slide Number Placeholder 5"/>
          <p:cNvSpPr txBox="1">
            <a:spLocks/>
          </p:cNvSpPr>
          <p:nvPr/>
        </p:nvSpPr>
        <p:spPr>
          <a:xfrm>
            <a:off x="6043092" y="6582369"/>
            <a:ext cx="457199" cy="257039"/>
          </a:xfrm>
          <a:prstGeom prst="rect">
            <a:avLst/>
          </a:prstGeom>
        </p:spPr>
        <p:txBody>
          <a:bodyPr/>
          <a:lstStyle>
            <a:defPPr>
              <a:defRPr lang="en-US"/>
            </a:defPPr>
            <a:lvl1pPr marL="0" algn="l" defTabSz="457200" rtl="0" eaLnBrk="1" latinLnBrk="0" hangingPunct="1">
              <a:defRPr sz="1000" kern="1200">
                <a:solidFill>
                  <a:schemeClr val="tx1"/>
                </a:solidFill>
                <a:latin typeface="Helvetica"/>
                <a:ea typeface="+mn-ea"/>
                <a:cs typeface="Helvetic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97C834-0669-8C46-8587-FCD361AEF33C}" type="slidenum">
              <a:rPr lang="en-US"/>
              <a:pPr/>
              <a:t>23</a:t>
            </a:fld>
            <a:endParaRPr lang="en-US" dirty="0"/>
          </a:p>
        </p:txBody>
      </p:sp>
      <p:pic>
        <p:nvPicPr>
          <p:cNvPr id="8" name="Picture 7" descr="Reader-3C-Snak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300000">
            <a:off x="6458415" y="1179894"/>
            <a:ext cx="1717639" cy="2456983"/>
          </a:xfrm>
          <a:prstGeom prst="rect">
            <a:avLst/>
          </a:prstGeom>
        </p:spPr>
      </p:pic>
      <p:pic>
        <p:nvPicPr>
          <p:cNvPr id="9" name="Picture 8" descr="Reader-4C-Soccer.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300000">
            <a:off x="8615277" y="1191573"/>
            <a:ext cx="1717639" cy="2456983"/>
          </a:xfrm>
          <a:prstGeom prst="rect">
            <a:avLst/>
          </a:prstGeom>
        </p:spPr>
      </p:pic>
      <p:pic>
        <p:nvPicPr>
          <p:cNvPr id="10" name="Picture 9" descr="Reader-2C.-1-Rainforests.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300000">
            <a:off x="4239032" y="1177675"/>
            <a:ext cx="1718182" cy="2456982"/>
          </a:xfrm>
          <a:prstGeom prst="rect">
            <a:avLst/>
          </a:prstGeom>
        </p:spPr>
      </p:pic>
      <p:pic>
        <p:nvPicPr>
          <p:cNvPr id="11" name="Picture 10" descr="Reader-1C.-1-Star-and-Fish.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300000">
            <a:off x="2009731" y="1200435"/>
            <a:ext cx="1703818" cy="2436443"/>
          </a:xfrm>
          <a:prstGeom prst="rect">
            <a:avLst/>
          </a:prstGeom>
        </p:spPr>
      </p:pic>
      <p:pic>
        <p:nvPicPr>
          <p:cNvPr id="12" name="Picture 11" descr="Reader-1A.-1-Mud.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1360000">
            <a:off x="1888347" y="2195670"/>
            <a:ext cx="1740393" cy="2488744"/>
          </a:xfrm>
          <a:prstGeom prst="rect">
            <a:avLst/>
          </a:prstGeom>
        </p:spPr>
      </p:pic>
      <p:pic>
        <p:nvPicPr>
          <p:cNvPr id="13" name="Picture 12" descr="Reader-1B.-1-The-Rocket.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1420000">
            <a:off x="1874177" y="3251475"/>
            <a:ext cx="1827741" cy="2468669"/>
          </a:xfrm>
          <a:prstGeom prst="rect">
            <a:avLst/>
          </a:prstGeom>
        </p:spPr>
      </p:pic>
      <p:pic>
        <p:nvPicPr>
          <p:cNvPr id="14" name="Picture 13" descr="Reader-3A-The-Tree-That-Blinked.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1360000">
            <a:off x="6281526" y="2346294"/>
            <a:ext cx="1725808" cy="2468669"/>
          </a:xfrm>
          <a:prstGeom prst="rect">
            <a:avLst/>
          </a:prstGeom>
        </p:spPr>
      </p:pic>
      <p:pic>
        <p:nvPicPr>
          <p:cNvPr id="15" name="Picture 14" descr="Reader-3B-Three-Billy-Goats-Gruff.jp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1420000">
            <a:off x="6458415" y="3225061"/>
            <a:ext cx="1717639" cy="2456983"/>
          </a:xfrm>
          <a:prstGeom prst="rect">
            <a:avLst/>
          </a:prstGeom>
        </p:spPr>
      </p:pic>
      <p:pic>
        <p:nvPicPr>
          <p:cNvPr id="16" name="Picture 15" descr="Reader-4A-The-Bird-House.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21360000">
            <a:off x="8519952" y="2385946"/>
            <a:ext cx="1669568" cy="2388218"/>
          </a:xfrm>
          <a:prstGeom prst="rect">
            <a:avLst/>
          </a:prstGeom>
        </p:spPr>
      </p:pic>
      <p:pic>
        <p:nvPicPr>
          <p:cNvPr id="17" name="Picture 16" descr="Reader-4B-The-Enormous-Turnip.jp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21420000">
            <a:off x="8615277" y="3237273"/>
            <a:ext cx="1717639" cy="2456983"/>
          </a:xfrm>
          <a:prstGeom prst="rect">
            <a:avLst/>
          </a:prstGeom>
        </p:spPr>
      </p:pic>
      <p:pic>
        <p:nvPicPr>
          <p:cNvPr id="18" name="Picture 17" descr="Reader-2A.-1-Phonic.jp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21360000">
            <a:off x="4123030" y="2333594"/>
            <a:ext cx="1726354" cy="2468669"/>
          </a:xfrm>
          <a:prstGeom prst="rect">
            <a:avLst/>
          </a:prstGeom>
        </p:spPr>
      </p:pic>
      <p:pic>
        <p:nvPicPr>
          <p:cNvPr id="19" name="Picture 18" descr="Reader-2B.-1-Monster-Party.jp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21420000">
            <a:off x="4230860" y="3226075"/>
            <a:ext cx="1726354" cy="2468669"/>
          </a:xfrm>
          <a:prstGeom prst="rect">
            <a:avLst/>
          </a:prstGeom>
        </p:spPr>
      </p:pic>
    </p:spTree>
    <p:extLst>
      <p:ext uri="{BB962C8B-B14F-4D97-AF65-F5344CB8AC3E}">
        <p14:creationId xmlns:p14="http://schemas.microsoft.com/office/powerpoint/2010/main" val="11873050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EC32645-EC6A-FAF7-57D9-CD4452336EAB}"/>
              </a:ext>
            </a:extLst>
          </p:cNvPr>
          <p:cNvGrpSpPr/>
          <p:nvPr/>
        </p:nvGrpSpPr>
        <p:grpSpPr>
          <a:xfrm>
            <a:off x="0" y="6388808"/>
            <a:ext cx="12192000" cy="616959"/>
            <a:chOff x="0" y="6459279"/>
            <a:chExt cx="12192000" cy="510584"/>
          </a:xfrm>
        </p:grpSpPr>
        <p:pic>
          <p:nvPicPr>
            <p:cNvPr id="4" name="Picture 3">
              <a:extLst>
                <a:ext uri="{FF2B5EF4-FFF2-40B4-BE49-F238E27FC236}">
                  <a16:creationId xmlns:a16="http://schemas.microsoft.com/office/drawing/2014/main" id="{FF785662-C2AD-4C62-1ED8-D8C38356F7F1}"/>
                </a:ext>
              </a:extLst>
            </p:cNvPr>
            <p:cNvPicPr>
              <a:picLocks noChangeAspect="1"/>
            </p:cNvPicPr>
            <p:nvPr/>
          </p:nvPicPr>
          <p:blipFill>
            <a:blip r:embed="rId4"/>
            <a:stretch>
              <a:fillRect/>
            </a:stretch>
          </p:blipFill>
          <p:spPr>
            <a:xfrm>
              <a:off x="0" y="6459279"/>
              <a:ext cx="12192000" cy="510584"/>
            </a:xfrm>
            <a:prstGeom prst="rect">
              <a:avLst/>
            </a:prstGeom>
          </p:spPr>
        </p:pic>
        <p:sp>
          <p:nvSpPr>
            <p:cNvPr id="9" name="Rectangle 8">
              <a:extLst>
                <a:ext uri="{FF2B5EF4-FFF2-40B4-BE49-F238E27FC236}">
                  <a16:creationId xmlns:a16="http://schemas.microsoft.com/office/drawing/2014/main" id="{E8BA4340-4567-DFDF-9509-93F9AE47E19A}"/>
                </a:ext>
              </a:extLst>
            </p:cNvPr>
            <p:cNvSpPr/>
            <p:nvPr/>
          </p:nvSpPr>
          <p:spPr>
            <a:xfrm>
              <a:off x="9367916" y="6479539"/>
              <a:ext cx="2705099" cy="461665"/>
            </a:xfrm>
            <a:prstGeom prst="rect">
              <a:avLst/>
            </a:prstGeom>
            <a:solidFill>
              <a:srgbClr val="283E6B"/>
            </a:solidFill>
            <a:ln>
              <a:solidFill>
                <a:srgbClr val="283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descr="A close up of a sign&#10;&#10;Description automatically generated">
              <a:extLst>
                <a:ext uri="{FF2B5EF4-FFF2-40B4-BE49-F238E27FC236}">
                  <a16:creationId xmlns:a16="http://schemas.microsoft.com/office/drawing/2014/main" id="{C729A94F-6EC2-3F52-97D5-6135ADB974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0649" y="6492426"/>
              <a:ext cx="1119631" cy="435412"/>
            </a:xfrm>
            <a:prstGeom prst="rect">
              <a:avLst/>
            </a:prstGeom>
          </p:spPr>
        </p:pic>
      </p:grpSp>
      <p:sp>
        <p:nvSpPr>
          <p:cNvPr id="3" name="TextBox 2">
            <a:extLst>
              <a:ext uri="{FF2B5EF4-FFF2-40B4-BE49-F238E27FC236}">
                <a16:creationId xmlns:a16="http://schemas.microsoft.com/office/drawing/2014/main" id="{A2A6ED40-AA36-F00A-5936-45CD9AFB1535}"/>
              </a:ext>
            </a:extLst>
          </p:cNvPr>
          <p:cNvSpPr txBox="1"/>
          <p:nvPr/>
        </p:nvSpPr>
        <p:spPr>
          <a:xfrm>
            <a:off x="0" y="1332204"/>
            <a:ext cx="6113669" cy="646331"/>
          </a:xfrm>
          <a:prstGeom prst="rect">
            <a:avLst/>
          </a:prstGeom>
          <a:noFill/>
        </p:spPr>
        <p:txBody>
          <a:bodyPr wrap="square" rtlCol="0">
            <a:spAutoFit/>
          </a:bodyPr>
          <a:lstStyle/>
          <a:p>
            <a:endParaRPr lang="en-GB" dirty="0"/>
          </a:p>
          <a:p>
            <a:endParaRPr lang="en-GB" dirty="0"/>
          </a:p>
        </p:txBody>
      </p:sp>
      <p:sp>
        <p:nvSpPr>
          <p:cNvPr id="27" name="TextBox 26">
            <a:extLst>
              <a:ext uri="{FF2B5EF4-FFF2-40B4-BE49-F238E27FC236}">
                <a16:creationId xmlns:a16="http://schemas.microsoft.com/office/drawing/2014/main" id="{403654EA-936A-9753-404D-E25800829BF2}"/>
              </a:ext>
            </a:extLst>
          </p:cNvPr>
          <p:cNvSpPr txBox="1"/>
          <p:nvPr/>
        </p:nvSpPr>
        <p:spPr>
          <a:xfrm>
            <a:off x="629278" y="660383"/>
            <a:ext cx="9965907" cy="523220"/>
          </a:xfrm>
          <a:prstGeom prst="rect">
            <a:avLst/>
          </a:prstGeom>
          <a:noFill/>
        </p:spPr>
        <p:txBody>
          <a:bodyPr wrap="square" rtlCol="0">
            <a:spAutoFit/>
          </a:bodyPr>
          <a:lstStyle/>
          <a:p>
            <a:r>
              <a:rPr lang="en-US" sz="2800" dirty="0">
                <a:solidFill>
                  <a:srgbClr val="002060"/>
                </a:solidFill>
                <a:latin typeface="Comic Sans MS" panose="030F0702030302020204" pitchFamily="66" charset="0"/>
              </a:rPr>
              <a:t>What can you do to help your child?</a:t>
            </a:r>
            <a:endParaRPr lang="en-GB" sz="1600" dirty="0">
              <a:latin typeface="Comic Sans MS" panose="030F0702030302020204" pitchFamily="66" charset="0"/>
            </a:endParaRPr>
          </a:p>
        </p:txBody>
      </p:sp>
      <p:pic>
        <p:nvPicPr>
          <p:cNvPr id="7" name="Picture 6">
            <a:extLst>
              <a:ext uri="{FF2B5EF4-FFF2-40B4-BE49-F238E27FC236}">
                <a16:creationId xmlns:a16="http://schemas.microsoft.com/office/drawing/2014/main" id="{D69EBC86-394F-29A4-28D3-D100B60D964D}"/>
              </a:ext>
            </a:extLst>
          </p:cNvPr>
          <p:cNvPicPr>
            <a:picLocks noChangeAspect="1"/>
          </p:cNvPicPr>
          <p:nvPr/>
        </p:nvPicPr>
        <p:blipFill>
          <a:blip r:embed="rId6"/>
          <a:stretch>
            <a:fillRect/>
          </a:stretch>
        </p:blipFill>
        <p:spPr>
          <a:xfrm>
            <a:off x="510209" y="1421413"/>
            <a:ext cx="3562192" cy="4858922"/>
          </a:xfrm>
          <a:prstGeom prst="rect">
            <a:avLst/>
          </a:prstGeom>
        </p:spPr>
      </p:pic>
      <p:pic>
        <p:nvPicPr>
          <p:cNvPr id="11" name="Picture 10">
            <a:extLst>
              <a:ext uri="{FF2B5EF4-FFF2-40B4-BE49-F238E27FC236}">
                <a16:creationId xmlns:a16="http://schemas.microsoft.com/office/drawing/2014/main" id="{64795B96-1AD4-A3D0-CE82-1DEA857956AF}"/>
              </a:ext>
            </a:extLst>
          </p:cNvPr>
          <p:cNvPicPr>
            <a:picLocks noChangeAspect="1"/>
          </p:cNvPicPr>
          <p:nvPr/>
        </p:nvPicPr>
        <p:blipFill>
          <a:blip r:embed="rId7"/>
          <a:stretch>
            <a:fillRect/>
          </a:stretch>
        </p:blipFill>
        <p:spPr>
          <a:xfrm>
            <a:off x="4333247" y="1421413"/>
            <a:ext cx="3435679" cy="4858922"/>
          </a:xfrm>
          <a:prstGeom prst="rect">
            <a:avLst/>
          </a:prstGeom>
        </p:spPr>
      </p:pic>
      <p:pic>
        <p:nvPicPr>
          <p:cNvPr id="16" name="Picture 15">
            <a:extLst>
              <a:ext uri="{FF2B5EF4-FFF2-40B4-BE49-F238E27FC236}">
                <a16:creationId xmlns:a16="http://schemas.microsoft.com/office/drawing/2014/main" id="{D71194FD-1BB5-B654-AAFB-07035A053156}"/>
              </a:ext>
            </a:extLst>
          </p:cNvPr>
          <p:cNvPicPr>
            <a:picLocks noChangeAspect="1"/>
          </p:cNvPicPr>
          <p:nvPr/>
        </p:nvPicPr>
        <p:blipFill>
          <a:blip r:embed="rId8"/>
          <a:stretch>
            <a:fillRect/>
          </a:stretch>
        </p:blipFill>
        <p:spPr>
          <a:xfrm>
            <a:off x="8029773" y="1314039"/>
            <a:ext cx="3478286" cy="4858922"/>
          </a:xfrm>
          <a:prstGeom prst="rect">
            <a:avLst/>
          </a:prstGeom>
        </p:spPr>
      </p:pic>
      <p:pic>
        <p:nvPicPr>
          <p:cNvPr id="18" name="Picture 17" descr="Graphical user interface, website&#10;&#10;Description automatically generated">
            <a:extLst>
              <a:ext uri="{FF2B5EF4-FFF2-40B4-BE49-F238E27FC236}">
                <a16:creationId xmlns:a16="http://schemas.microsoft.com/office/drawing/2014/main" id="{54C17008-EC17-E2A9-8E34-F87EF20972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83230" y="267195"/>
            <a:ext cx="967538" cy="1046844"/>
          </a:xfrm>
          <a:prstGeom prst="rect">
            <a:avLst/>
          </a:prstGeom>
        </p:spPr>
      </p:pic>
      <p:pic>
        <p:nvPicPr>
          <p:cNvPr id="20" name="Picture 19" descr="A picture containing clipart&#10;&#10;Description automatically generated">
            <a:extLst>
              <a:ext uri="{FF2B5EF4-FFF2-40B4-BE49-F238E27FC236}">
                <a16:creationId xmlns:a16="http://schemas.microsoft.com/office/drawing/2014/main" id="{686456F8-332F-0034-EABE-05918BF57A2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41535" y="291474"/>
            <a:ext cx="1065605" cy="1046844"/>
          </a:xfrm>
          <a:prstGeom prst="rect">
            <a:avLst/>
          </a:prstGeom>
        </p:spPr>
      </p:pic>
    </p:spTree>
    <p:custDataLst>
      <p:tags r:id="rId1"/>
    </p:custDataLst>
    <p:extLst>
      <p:ext uri="{BB962C8B-B14F-4D97-AF65-F5344CB8AC3E}">
        <p14:creationId xmlns:p14="http://schemas.microsoft.com/office/powerpoint/2010/main" val="678471234"/>
      </p:ext>
    </p:extLst>
  </p:cSld>
  <p:clrMapOvr>
    <a:masterClrMapping/>
  </p:clrMapOvr>
  <mc:AlternateContent xmlns:mc="http://schemas.openxmlformats.org/markup-compatibility/2006" xmlns:p14="http://schemas.microsoft.com/office/powerpoint/2010/main">
    <mc:Choice Requires="p14">
      <p:transition spd="slow" p14:dur="2000" advTm="32816"/>
    </mc:Choice>
    <mc:Fallback xmlns="">
      <p:transition spd="slow" advTm="32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A8C12-A9B5-8848-9D39-57BB115D7311}"/>
              </a:ext>
            </a:extLst>
          </p:cNvPr>
          <p:cNvSpPr>
            <a:spLocks noGrp="1"/>
          </p:cNvSpPr>
          <p:nvPr>
            <p:ph type="ctrTitle"/>
          </p:nvPr>
        </p:nvSpPr>
        <p:spPr/>
        <p:txBody>
          <a:bodyPr/>
          <a:lstStyle/>
          <a:p>
            <a:r>
              <a:rPr lang="en-US" dirty="0">
                <a:latin typeface="Comic Sans MS" panose="030F0702030302020204" pitchFamily="66" charset="0"/>
              </a:rPr>
              <a:t>Talk for Writing</a:t>
            </a:r>
          </a:p>
        </p:txBody>
      </p:sp>
      <p:sp>
        <p:nvSpPr>
          <p:cNvPr id="3" name="Subtitle 2">
            <a:extLst>
              <a:ext uri="{FF2B5EF4-FFF2-40B4-BE49-F238E27FC236}">
                <a16:creationId xmlns:a16="http://schemas.microsoft.com/office/drawing/2014/main" id="{125C3BB9-FD38-244F-8D39-B1D2031869DE}"/>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8241416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08D02D-B67F-2342-ACC1-C79AEE8C02F6}"/>
              </a:ext>
            </a:extLst>
          </p:cNvPr>
          <p:cNvSpPr>
            <a:spLocks noGrp="1"/>
          </p:cNvSpPr>
          <p:nvPr>
            <p:ph idx="1"/>
          </p:nvPr>
        </p:nvSpPr>
        <p:spPr/>
        <p:txBody>
          <a:bodyPr>
            <a:normAutofit/>
          </a:bodyPr>
          <a:lstStyle/>
          <a:p>
            <a:pPr marL="0" indent="0">
              <a:buNone/>
            </a:pPr>
            <a:r>
              <a:rPr lang="en-US" sz="4400" dirty="0"/>
              <a:t>Talk for Writing builds upon this simple understanding by developing systematic approaches to early language development through story and rhyme.</a:t>
            </a:r>
          </a:p>
        </p:txBody>
      </p:sp>
    </p:spTree>
    <p:extLst>
      <p:ext uri="{BB962C8B-B14F-4D97-AF65-F5344CB8AC3E}">
        <p14:creationId xmlns:p14="http://schemas.microsoft.com/office/powerpoint/2010/main" val="3721823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CDE44-9351-5D46-98F8-5C66DF01D360}"/>
              </a:ext>
            </a:extLst>
          </p:cNvPr>
          <p:cNvSpPr>
            <a:spLocks noGrp="1"/>
          </p:cNvSpPr>
          <p:nvPr>
            <p:ph type="title"/>
          </p:nvPr>
        </p:nvSpPr>
        <p:spPr/>
        <p:txBody>
          <a:bodyPr/>
          <a:lstStyle/>
          <a:p>
            <a:r>
              <a:rPr lang="en-US" dirty="0"/>
              <a:t>Pupil A</a:t>
            </a:r>
          </a:p>
        </p:txBody>
      </p:sp>
      <p:pic>
        <p:nvPicPr>
          <p:cNvPr id="12" name="Picture 11" descr="A picture containing text&#10;&#10;Description automatically generated">
            <a:extLst>
              <a:ext uri="{FF2B5EF4-FFF2-40B4-BE49-F238E27FC236}">
                <a16:creationId xmlns:a16="http://schemas.microsoft.com/office/drawing/2014/main" id="{41AE655D-3996-124E-9671-77CB1573114C}"/>
              </a:ext>
            </a:extLst>
          </p:cNvPr>
          <p:cNvPicPr>
            <a:picLocks noChangeAspect="1"/>
          </p:cNvPicPr>
          <p:nvPr/>
        </p:nvPicPr>
        <p:blipFill>
          <a:blip r:embed="rId2"/>
          <a:stretch>
            <a:fillRect/>
          </a:stretch>
        </p:blipFill>
        <p:spPr>
          <a:xfrm rot="5400000">
            <a:off x="2899172" y="1152140"/>
            <a:ext cx="6393656" cy="4795242"/>
          </a:xfrm>
          <a:prstGeom prst="rect">
            <a:avLst/>
          </a:prstGeom>
        </p:spPr>
      </p:pic>
      <p:sp>
        <p:nvSpPr>
          <p:cNvPr id="14" name="TextBox 13">
            <a:extLst>
              <a:ext uri="{FF2B5EF4-FFF2-40B4-BE49-F238E27FC236}">
                <a16:creationId xmlns:a16="http://schemas.microsoft.com/office/drawing/2014/main" id="{45E33296-7F0D-3147-A229-62365F9D7BBD}"/>
              </a:ext>
            </a:extLst>
          </p:cNvPr>
          <p:cNvSpPr txBox="1"/>
          <p:nvPr/>
        </p:nvSpPr>
        <p:spPr>
          <a:xfrm>
            <a:off x="8493621" y="2131135"/>
            <a:ext cx="3366050" cy="2308324"/>
          </a:xfrm>
          <a:prstGeom prst="rect">
            <a:avLst/>
          </a:prstGeom>
          <a:noFill/>
        </p:spPr>
        <p:txBody>
          <a:bodyPr wrap="none" rtlCol="0">
            <a:spAutoFit/>
          </a:bodyPr>
          <a:lstStyle/>
          <a:p>
            <a:endParaRPr lang="en-US" dirty="0"/>
          </a:p>
          <a:p>
            <a:r>
              <a:rPr lang="en-US" dirty="0"/>
              <a:t>Using the story map to invent and </a:t>
            </a:r>
          </a:p>
          <a:p>
            <a:r>
              <a:rPr lang="en-US" dirty="0"/>
              <a:t>orally tell their own story – video </a:t>
            </a:r>
          </a:p>
          <a:p>
            <a:r>
              <a:rPr lang="en-US" dirty="0"/>
              <a:t>recordings as evidence.</a:t>
            </a:r>
          </a:p>
          <a:p>
            <a:endParaRPr lang="en-US" dirty="0"/>
          </a:p>
          <a:p>
            <a:endParaRPr lang="en-US" dirty="0"/>
          </a:p>
          <a:p>
            <a:r>
              <a:rPr lang="en-US" dirty="0"/>
              <a:t>Actions for words are used to help </a:t>
            </a:r>
          </a:p>
          <a:p>
            <a:r>
              <a:rPr lang="en-US" dirty="0"/>
              <a:t>the children remember their stories.</a:t>
            </a:r>
          </a:p>
        </p:txBody>
      </p:sp>
      <mc:AlternateContent xmlns:mc="http://schemas.openxmlformats.org/markup-compatibility/2006" xmlns:p14="http://schemas.microsoft.com/office/powerpoint/2010/main">
        <mc:Choice Requires="p14">
          <p:contentPart p14:bwMode="auto" r:id="rId3">
            <p14:nvContentPartPr>
              <p14:cNvPr id="15" name="Ink 14">
                <a:extLst>
                  <a:ext uri="{FF2B5EF4-FFF2-40B4-BE49-F238E27FC236}">
                    <a16:creationId xmlns:a16="http://schemas.microsoft.com/office/drawing/2014/main" id="{0161EFE1-BFA9-7041-B694-40448D3D7918}"/>
                  </a:ext>
                </a:extLst>
              </p14:cNvPr>
              <p14:cNvContentPartPr/>
              <p14:nvPr/>
            </p14:nvContentPartPr>
            <p14:xfrm>
              <a:off x="4444920" y="617680"/>
              <a:ext cx="606240" cy="38520"/>
            </p14:xfrm>
          </p:contentPart>
        </mc:Choice>
        <mc:Fallback xmlns="">
          <p:pic>
            <p:nvPicPr>
              <p:cNvPr id="15" name="Ink 14">
                <a:extLst>
                  <a:ext uri="{FF2B5EF4-FFF2-40B4-BE49-F238E27FC236}">
                    <a16:creationId xmlns:a16="http://schemas.microsoft.com/office/drawing/2014/main" id="{0161EFE1-BFA9-7041-B694-40448D3D7918}"/>
                  </a:ext>
                </a:extLst>
              </p:cNvPr>
              <p:cNvPicPr/>
              <p:nvPr/>
            </p:nvPicPr>
            <p:blipFill>
              <a:blip r:embed="rId4"/>
              <a:stretch>
                <a:fillRect/>
              </a:stretch>
            </p:blipFill>
            <p:spPr>
              <a:xfrm>
                <a:off x="4382280" y="555040"/>
                <a:ext cx="731880" cy="164160"/>
              </a:xfrm>
              <a:prstGeom prst="rect">
                <a:avLst/>
              </a:prstGeom>
            </p:spPr>
          </p:pic>
        </mc:Fallback>
      </mc:AlternateContent>
    </p:spTree>
    <p:extLst>
      <p:ext uri="{BB962C8B-B14F-4D97-AF65-F5344CB8AC3E}">
        <p14:creationId xmlns:p14="http://schemas.microsoft.com/office/powerpoint/2010/main" val="4268677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1F4C0-D552-2443-94F9-3622B2AB401E}"/>
              </a:ext>
            </a:extLst>
          </p:cNvPr>
          <p:cNvSpPr>
            <a:spLocks noGrp="1"/>
          </p:cNvSpPr>
          <p:nvPr>
            <p:ph type="title"/>
          </p:nvPr>
        </p:nvSpPr>
        <p:spPr/>
        <p:txBody>
          <a:bodyPr/>
          <a:lstStyle/>
          <a:p>
            <a:r>
              <a:rPr lang="en-US" dirty="0"/>
              <a:t>Pupil A</a:t>
            </a:r>
          </a:p>
        </p:txBody>
      </p:sp>
      <p:pic>
        <p:nvPicPr>
          <p:cNvPr id="3" name="Picture 2" descr="A picture containing text, picture frame&#10;&#10;Description automatically generated">
            <a:extLst>
              <a:ext uri="{FF2B5EF4-FFF2-40B4-BE49-F238E27FC236}">
                <a16:creationId xmlns:a16="http://schemas.microsoft.com/office/drawing/2014/main" id="{89F9BCB5-DCA0-E345-9C9D-6D9809ACC909}"/>
              </a:ext>
            </a:extLst>
          </p:cNvPr>
          <p:cNvPicPr>
            <a:picLocks noChangeAspect="1"/>
          </p:cNvPicPr>
          <p:nvPr/>
        </p:nvPicPr>
        <p:blipFill>
          <a:blip r:embed="rId2"/>
          <a:stretch>
            <a:fillRect/>
          </a:stretch>
        </p:blipFill>
        <p:spPr>
          <a:xfrm rot="5400000">
            <a:off x="2977356" y="1144786"/>
            <a:ext cx="6237288" cy="4677966"/>
          </a:xfrm>
          <a:prstGeom prst="rect">
            <a:avLst/>
          </a:prstGeom>
        </p:spPr>
      </p:pic>
      <p:sp>
        <p:nvSpPr>
          <p:cNvPr id="4" name="TextBox 3">
            <a:extLst>
              <a:ext uri="{FF2B5EF4-FFF2-40B4-BE49-F238E27FC236}">
                <a16:creationId xmlns:a16="http://schemas.microsoft.com/office/drawing/2014/main" id="{DD5BF4D3-3376-D54D-A8F5-67CC1F249A3C}"/>
              </a:ext>
            </a:extLst>
          </p:cNvPr>
          <p:cNvSpPr txBox="1"/>
          <p:nvPr/>
        </p:nvSpPr>
        <p:spPr>
          <a:xfrm>
            <a:off x="8434983" y="2285999"/>
            <a:ext cx="3168431" cy="923330"/>
          </a:xfrm>
          <a:prstGeom prst="rect">
            <a:avLst/>
          </a:prstGeom>
          <a:noFill/>
        </p:spPr>
        <p:txBody>
          <a:bodyPr wrap="none" rtlCol="0">
            <a:spAutoFit/>
          </a:bodyPr>
          <a:lstStyle/>
          <a:p>
            <a:endParaRPr lang="en-US" dirty="0"/>
          </a:p>
          <a:p>
            <a:r>
              <a:rPr lang="en-US" dirty="0"/>
              <a:t>Happy to mark make their story </a:t>
            </a:r>
          </a:p>
          <a:p>
            <a:r>
              <a:rPr lang="en-US" dirty="0"/>
              <a:t>and then orally ”read” their story.</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FD38268F-A9AF-EE4B-BC26-62BB6FB0D414}"/>
                  </a:ext>
                </a:extLst>
              </p14:cNvPr>
              <p14:cNvContentPartPr/>
              <p14:nvPr/>
            </p14:nvContentPartPr>
            <p14:xfrm>
              <a:off x="4715280" y="1449640"/>
              <a:ext cx="805680" cy="93960"/>
            </p14:xfrm>
          </p:contentPart>
        </mc:Choice>
        <mc:Fallback xmlns="">
          <p:pic>
            <p:nvPicPr>
              <p:cNvPr id="5" name="Ink 4">
                <a:extLst>
                  <a:ext uri="{FF2B5EF4-FFF2-40B4-BE49-F238E27FC236}">
                    <a16:creationId xmlns:a16="http://schemas.microsoft.com/office/drawing/2014/main" id="{FD38268F-A9AF-EE4B-BC26-62BB6FB0D414}"/>
                  </a:ext>
                </a:extLst>
              </p:cNvPr>
              <p:cNvPicPr/>
              <p:nvPr/>
            </p:nvPicPr>
            <p:blipFill>
              <a:blip r:embed="rId4"/>
              <a:stretch>
                <a:fillRect/>
              </a:stretch>
            </p:blipFill>
            <p:spPr>
              <a:xfrm>
                <a:off x="4652280" y="1386640"/>
                <a:ext cx="931320" cy="219600"/>
              </a:xfrm>
              <a:prstGeom prst="rect">
                <a:avLst/>
              </a:prstGeom>
            </p:spPr>
          </p:pic>
        </mc:Fallback>
      </mc:AlternateContent>
    </p:spTree>
    <p:extLst>
      <p:ext uri="{BB962C8B-B14F-4D97-AF65-F5344CB8AC3E}">
        <p14:creationId xmlns:p14="http://schemas.microsoft.com/office/powerpoint/2010/main" val="2853156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0402E-97CA-564C-B7DA-789396D20680}"/>
              </a:ext>
            </a:extLst>
          </p:cNvPr>
          <p:cNvSpPr>
            <a:spLocks noGrp="1"/>
          </p:cNvSpPr>
          <p:nvPr>
            <p:ph type="title"/>
          </p:nvPr>
        </p:nvSpPr>
        <p:spPr/>
        <p:txBody>
          <a:bodyPr/>
          <a:lstStyle/>
          <a:p>
            <a:r>
              <a:rPr lang="en-US" dirty="0"/>
              <a:t>Pupil A</a:t>
            </a:r>
          </a:p>
        </p:txBody>
      </p:sp>
      <p:pic>
        <p:nvPicPr>
          <p:cNvPr id="3" name="Picture 2" descr="Text, whiteboard&#10;&#10;Description automatically generated">
            <a:extLst>
              <a:ext uri="{FF2B5EF4-FFF2-40B4-BE49-F238E27FC236}">
                <a16:creationId xmlns:a16="http://schemas.microsoft.com/office/drawing/2014/main" id="{F7D738F3-9E13-4740-961C-5BEA399BB772}"/>
              </a:ext>
            </a:extLst>
          </p:cNvPr>
          <p:cNvPicPr>
            <a:picLocks noChangeAspect="1"/>
          </p:cNvPicPr>
          <p:nvPr/>
        </p:nvPicPr>
        <p:blipFill>
          <a:blip r:embed="rId2"/>
          <a:stretch>
            <a:fillRect/>
          </a:stretch>
        </p:blipFill>
        <p:spPr>
          <a:xfrm rot="5400000">
            <a:off x="2913856" y="1042393"/>
            <a:ext cx="6364286" cy="4773215"/>
          </a:xfrm>
          <a:prstGeom prst="rect">
            <a:avLst/>
          </a:prstGeom>
        </p:spPr>
      </p:pic>
      <p:sp>
        <p:nvSpPr>
          <p:cNvPr id="4" name="TextBox 3">
            <a:extLst>
              <a:ext uri="{FF2B5EF4-FFF2-40B4-BE49-F238E27FC236}">
                <a16:creationId xmlns:a16="http://schemas.microsoft.com/office/drawing/2014/main" id="{749C5E46-AB6B-8843-AC0B-6F38123722FA}"/>
              </a:ext>
            </a:extLst>
          </p:cNvPr>
          <p:cNvSpPr txBox="1"/>
          <p:nvPr/>
        </p:nvSpPr>
        <p:spPr>
          <a:xfrm>
            <a:off x="8482607" y="3429000"/>
            <a:ext cx="3246466" cy="1754326"/>
          </a:xfrm>
          <a:prstGeom prst="rect">
            <a:avLst/>
          </a:prstGeom>
          <a:noFill/>
        </p:spPr>
        <p:txBody>
          <a:bodyPr wrap="none" rtlCol="0">
            <a:spAutoFit/>
          </a:bodyPr>
          <a:lstStyle/>
          <a:p>
            <a:endParaRPr lang="en-US" dirty="0"/>
          </a:p>
          <a:p>
            <a:r>
              <a:rPr lang="en-US" dirty="0"/>
              <a:t>Beginning to write words and use </a:t>
            </a:r>
          </a:p>
          <a:p>
            <a:r>
              <a:rPr lang="en-US" dirty="0"/>
              <a:t>knowledge of phonemes/sounds </a:t>
            </a:r>
          </a:p>
          <a:p>
            <a:r>
              <a:rPr lang="en-US" dirty="0"/>
              <a:t>learned to then write their story – </a:t>
            </a:r>
          </a:p>
          <a:p>
            <a:r>
              <a:rPr lang="en-US" dirty="0"/>
              <a:t>including a full stop to mark the </a:t>
            </a:r>
          </a:p>
          <a:p>
            <a:r>
              <a:rPr lang="en-US" dirty="0"/>
              <a:t>End of the sentence!!!  </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557BBB58-9EF6-2247-9A63-42562C3CA7B7}"/>
                  </a:ext>
                </a:extLst>
              </p14:cNvPr>
              <p14:cNvContentPartPr/>
              <p14:nvPr/>
            </p14:nvContentPartPr>
            <p14:xfrm>
              <a:off x="6476040" y="548920"/>
              <a:ext cx="816480" cy="214560"/>
            </p14:xfrm>
          </p:contentPart>
        </mc:Choice>
        <mc:Fallback xmlns="">
          <p:pic>
            <p:nvPicPr>
              <p:cNvPr id="5" name="Ink 4">
                <a:extLst>
                  <a:ext uri="{FF2B5EF4-FFF2-40B4-BE49-F238E27FC236}">
                    <a16:creationId xmlns:a16="http://schemas.microsoft.com/office/drawing/2014/main" id="{557BBB58-9EF6-2247-9A63-42562C3CA7B7}"/>
                  </a:ext>
                </a:extLst>
              </p:cNvPr>
              <p:cNvPicPr/>
              <p:nvPr/>
            </p:nvPicPr>
            <p:blipFill>
              <a:blip r:embed="rId4"/>
              <a:stretch>
                <a:fillRect/>
              </a:stretch>
            </p:blipFill>
            <p:spPr>
              <a:xfrm>
                <a:off x="6413400" y="485920"/>
                <a:ext cx="942120" cy="340200"/>
              </a:xfrm>
              <a:prstGeom prst="rect">
                <a:avLst/>
              </a:prstGeom>
            </p:spPr>
          </p:pic>
        </mc:Fallback>
      </mc:AlternateContent>
    </p:spTree>
    <p:extLst>
      <p:ext uri="{BB962C8B-B14F-4D97-AF65-F5344CB8AC3E}">
        <p14:creationId xmlns:p14="http://schemas.microsoft.com/office/powerpoint/2010/main" val="2616919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omic Sans MS" panose="030F0702030302020204" pitchFamily="66" charset="0"/>
              </a:rPr>
              <a:t>School Staff – Management Team</a:t>
            </a:r>
          </a:p>
        </p:txBody>
      </p:sp>
      <p:sp>
        <p:nvSpPr>
          <p:cNvPr id="5" name="Content Placeholder 4"/>
          <p:cNvSpPr>
            <a:spLocks noGrp="1"/>
          </p:cNvSpPr>
          <p:nvPr>
            <p:ph idx="1"/>
          </p:nvPr>
        </p:nvSpPr>
        <p:spPr>
          <a:xfrm>
            <a:off x="1295401" y="5035296"/>
            <a:ext cx="10104119" cy="840572"/>
          </a:xfrm>
        </p:spPr>
        <p:txBody>
          <a:bodyPr>
            <a:normAutofit fontScale="92500" lnSpcReduction="10000"/>
          </a:bodyPr>
          <a:lstStyle/>
          <a:p>
            <a:pPr marL="0" indent="0">
              <a:buNone/>
            </a:pPr>
            <a:r>
              <a:rPr lang="en-GB" dirty="0">
                <a:latin typeface="Comic Sans MS" panose="030F0702030302020204" pitchFamily="66" charset="0"/>
              </a:rPr>
              <a:t>  Mrs McMurdo				   Mr Hastings				     Mrs McNulty</a:t>
            </a:r>
          </a:p>
          <a:p>
            <a:pPr marL="0" indent="0">
              <a:buNone/>
            </a:pPr>
            <a:r>
              <a:rPr lang="en-GB" dirty="0">
                <a:latin typeface="Comic Sans MS" panose="030F0702030302020204" pitchFamily="66" charset="0"/>
              </a:rPr>
              <a:t>  Head Teacher			   Depute Head Teacher                Principal Teacher</a:t>
            </a:r>
          </a:p>
        </p:txBody>
      </p:sp>
      <p:pic>
        <p:nvPicPr>
          <p:cNvPr id="4" name="Picture 3" descr="C:\Users\newcprjohnstonec\AppData\Local\Microsoft\Windows\INetCache\Content.Word\IMG_1622.jpg"/>
          <p:cNvPicPr/>
          <p:nvPr/>
        </p:nvPicPr>
        <p:blipFill rotWithShape="1">
          <a:blip r:embed="rId2" cstate="print">
            <a:extLst>
              <a:ext uri="{28A0092B-C50C-407E-A947-70E740481C1C}">
                <a14:useLocalDpi xmlns:a14="http://schemas.microsoft.com/office/drawing/2010/main" val="0"/>
              </a:ext>
            </a:extLst>
          </a:blip>
          <a:srcRect l="5987" t="17367" r="33464" b="24649"/>
          <a:stretch/>
        </p:blipFill>
        <p:spPr bwMode="auto">
          <a:xfrm rot="5400000">
            <a:off x="1345882" y="2876105"/>
            <a:ext cx="2185035" cy="1569085"/>
          </a:xfrm>
          <a:prstGeom prst="rect">
            <a:avLst/>
          </a:prstGeom>
          <a:noFill/>
          <a:ln>
            <a:noFill/>
          </a:ln>
          <a:extLst>
            <a:ext uri="{53640926-AAD7-44D8-BBD7-CCE9431645EC}">
              <a14:shadowObscured xmlns:a14="http://schemas.microsoft.com/office/drawing/2010/main"/>
            </a:ext>
          </a:extLst>
        </p:spPr>
      </p:pic>
      <p:pic>
        <p:nvPicPr>
          <p:cNvPr id="6" name="Picture 5" descr="C:\Users\newcprjohnstonec\AppData\Local\Microsoft\Windows\INetCache\Content.Word\IMG_1620.jpg"/>
          <p:cNvPicPr/>
          <p:nvPr/>
        </p:nvPicPr>
        <p:blipFill rotWithShape="1">
          <a:blip r:embed="rId3" cstate="print">
            <a:extLst>
              <a:ext uri="{28A0092B-C50C-407E-A947-70E740481C1C}">
                <a14:useLocalDpi xmlns:a14="http://schemas.microsoft.com/office/drawing/2010/main" val="0"/>
              </a:ext>
            </a:extLst>
          </a:blip>
          <a:srcRect t="6882" r="17926" b="9596"/>
          <a:stretch/>
        </p:blipFill>
        <p:spPr bwMode="auto">
          <a:xfrm rot="5400000">
            <a:off x="4979985" y="2832608"/>
            <a:ext cx="2232025" cy="1703070"/>
          </a:xfrm>
          <a:prstGeom prst="rect">
            <a:avLst/>
          </a:prstGeom>
          <a:noFill/>
          <a:ln>
            <a:noFill/>
          </a:ln>
          <a:extLst>
            <a:ext uri="{53640926-AAD7-44D8-BBD7-CCE9431645EC}">
              <a14:shadowObscured xmlns:a14="http://schemas.microsoft.com/office/drawing/2010/main"/>
            </a:ext>
          </a:extLst>
        </p:spPr>
      </p:pic>
      <p:pic>
        <p:nvPicPr>
          <p:cNvPr id="7" name="Picture 6" descr="A person wearing glasses&#10;&#10;Description automatically generated with medium confidence"/>
          <p:cNvPicPr/>
          <p:nvPr/>
        </p:nvPicPr>
        <p:blipFill>
          <a:blip r:embed="rId4" cstate="print">
            <a:extLst>
              <a:ext uri="{28A0092B-C50C-407E-A947-70E740481C1C}">
                <a14:useLocalDpi xmlns:a14="http://schemas.microsoft.com/office/drawing/2010/main" val="0"/>
              </a:ext>
            </a:extLst>
          </a:blip>
          <a:stretch>
            <a:fillRect/>
          </a:stretch>
        </p:blipFill>
        <p:spPr>
          <a:xfrm>
            <a:off x="9176004" y="2547493"/>
            <a:ext cx="1447800" cy="2273300"/>
          </a:xfrm>
          <a:prstGeom prst="rect">
            <a:avLst/>
          </a:prstGeom>
        </p:spPr>
      </p:pic>
    </p:spTree>
    <p:extLst>
      <p:ext uri="{BB962C8B-B14F-4D97-AF65-F5344CB8AC3E}">
        <p14:creationId xmlns:p14="http://schemas.microsoft.com/office/powerpoint/2010/main" val="20741863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A9DB-9AB5-D248-9F8C-289995C00445}"/>
              </a:ext>
            </a:extLst>
          </p:cNvPr>
          <p:cNvSpPr>
            <a:spLocks noGrp="1"/>
          </p:cNvSpPr>
          <p:nvPr>
            <p:ph type="title"/>
          </p:nvPr>
        </p:nvSpPr>
        <p:spPr/>
        <p:txBody>
          <a:bodyPr/>
          <a:lstStyle/>
          <a:p>
            <a:r>
              <a:rPr lang="en-US" dirty="0"/>
              <a:t>Pupil A</a:t>
            </a:r>
          </a:p>
        </p:txBody>
      </p:sp>
      <p:sp>
        <p:nvSpPr>
          <p:cNvPr id="4" name="TextBox 3">
            <a:extLst>
              <a:ext uri="{FF2B5EF4-FFF2-40B4-BE49-F238E27FC236}">
                <a16:creationId xmlns:a16="http://schemas.microsoft.com/office/drawing/2014/main" id="{B49554DF-133A-AC4E-B964-3FEA3A6D6D9E}"/>
              </a:ext>
            </a:extLst>
          </p:cNvPr>
          <p:cNvSpPr txBox="1"/>
          <p:nvPr/>
        </p:nvSpPr>
        <p:spPr>
          <a:xfrm>
            <a:off x="8166100" y="3650774"/>
            <a:ext cx="3762440" cy="1477328"/>
          </a:xfrm>
          <a:prstGeom prst="rect">
            <a:avLst/>
          </a:prstGeom>
          <a:noFill/>
        </p:spPr>
        <p:txBody>
          <a:bodyPr wrap="none" rtlCol="0">
            <a:spAutoFit/>
          </a:bodyPr>
          <a:lstStyle/>
          <a:p>
            <a:r>
              <a:rPr lang="en-US" dirty="0"/>
              <a:t>3 sentences independently written.</a:t>
            </a:r>
          </a:p>
          <a:p>
            <a:r>
              <a:rPr lang="en-US" dirty="0"/>
              <a:t>Using knowledge of sounds/phonemes</a:t>
            </a:r>
          </a:p>
          <a:p>
            <a:r>
              <a:rPr lang="en-US" dirty="0"/>
              <a:t>to spell and write words.  Pupil A is also</a:t>
            </a:r>
          </a:p>
          <a:p>
            <a:r>
              <a:rPr lang="en-US" dirty="0"/>
              <a:t>actively using the common word wall </a:t>
            </a:r>
          </a:p>
          <a:p>
            <a:r>
              <a:rPr lang="en-US" dirty="0"/>
              <a:t>in class to support her writing. </a:t>
            </a:r>
          </a:p>
        </p:txBody>
      </p:sp>
      <p:pic>
        <p:nvPicPr>
          <p:cNvPr id="6" name="Picture 5" descr="Text, whiteboard&#10;&#10;Description automatically generated">
            <a:extLst>
              <a:ext uri="{FF2B5EF4-FFF2-40B4-BE49-F238E27FC236}">
                <a16:creationId xmlns:a16="http://schemas.microsoft.com/office/drawing/2014/main" id="{B3E6B01D-FDC6-9F44-A14C-3F6F69766B23}"/>
              </a:ext>
            </a:extLst>
          </p:cNvPr>
          <p:cNvPicPr>
            <a:picLocks noChangeAspect="1"/>
          </p:cNvPicPr>
          <p:nvPr/>
        </p:nvPicPr>
        <p:blipFill>
          <a:blip r:embed="rId2"/>
          <a:stretch>
            <a:fillRect/>
          </a:stretch>
        </p:blipFill>
        <p:spPr>
          <a:xfrm rot="5400000">
            <a:off x="2804318" y="1131095"/>
            <a:ext cx="6127751" cy="4595813"/>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B5E892B2-9D3C-A444-982B-B46F6315DA47}"/>
                  </a:ext>
                </a:extLst>
              </p14:cNvPr>
              <p14:cNvContentPartPr/>
              <p14:nvPr/>
            </p14:nvContentPartPr>
            <p14:xfrm>
              <a:off x="5901120" y="765280"/>
              <a:ext cx="441720" cy="59040"/>
            </p14:xfrm>
          </p:contentPart>
        </mc:Choice>
        <mc:Fallback xmlns="">
          <p:pic>
            <p:nvPicPr>
              <p:cNvPr id="7" name="Ink 6">
                <a:extLst>
                  <a:ext uri="{FF2B5EF4-FFF2-40B4-BE49-F238E27FC236}">
                    <a16:creationId xmlns:a16="http://schemas.microsoft.com/office/drawing/2014/main" id="{B5E892B2-9D3C-A444-982B-B46F6315DA47}"/>
                  </a:ext>
                </a:extLst>
              </p:cNvPr>
              <p:cNvPicPr/>
              <p:nvPr/>
            </p:nvPicPr>
            <p:blipFill>
              <a:blip r:embed="rId4"/>
              <a:stretch>
                <a:fillRect/>
              </a:stretch>
            </p:blipFill>
            <p:spPr>
              <a:xfrm>
                <a:off x="5838120" y="702280"/>
                <a:ext cx="567360" cy="184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C9BE9FC0-2EF3-064E-B986-57295C4FAB93}"/>
                  </a:ext>
                </a:extLst>
              </p14:cNvPr>
              <p14:cNvContentPartPr/>
              <p14:nvPr/>
            </p14:nvContentPartPr>
            <p14:xfrm>
              <a:off x="5035680" y="4706560"/>
              <a:ext cx="1006920" cy="141840"/>
            </p14:xfrm>
          </p:contentPart>
        </mc:Choice>
        <mc:Fallback xmlns="">
          <p:pic>
            <p:nvPicPr>
              <p:cNvPr id="8" name="Ink 7">
                <a:extLst>
                  <a:ext uri="{FF2B5EF4-FFF2-40B4-BE49-F238E27FC236}">
                    <a16:creationId xmlns:a16="http://schemas.microsoft.com/office/drawing/2014/main" id="{C9BE9FC0-2EF3-064E-B986-57295C4FAB93}"/>
                  </a:ext>
                </a:extLst>
              </p:cNvPr>
              <p:cNvPicPr/>
              <p:nvPr/>
            </p:nvPicPr>
            <p:blipFill>
              <a:blip r:embed="rId6"/>
              <a:stretch>
                <a:fillRect/>
              </a:stretch>
            </p:blipFill>
            <p:spPr>
              <a:xfrm>
                <a:off x="4973040" y="4643920"/>
                <a:ext cx="1132560" cy="267480"/>
              </a:xfrm>
              <a:prstGeom prst="rect">
                <a:avLst/>
              </a:prstGeom>
            </p:spPr>
          </p:pic>
        </mc:Fallback>
      </mc:AlternateContent>
    </p:spTree>
    <p:extLst>
      <p:ext uri="{BB962C8B-B14F-4D97-AF65-F5344CB8AC3E}">
        <p14:creationId xmlns:p14="http://schemas.microsoft.com/office/powerpoint/2010/main" val="11712730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C9E87-6C4F-9E49-8350-38B72BEC1DAB}"/>
              </a:ext>
            </a:extLst>
          </p:cNvPr>
          <p:cNvSpPr>
            <a:spLocks noGrp="1"/>
          </p:cNvSpPr>
          <p:nvPr>
            <p:ph type="title"/>
          </p:nvPr>
        </p:nvSpPr>
        <p:spPr/>
        <p:txBody>
          <a:bodyPr/>
          <a:lstStyle/>
          <a:p>
            <a:endParaRPr lang="en-US" dirty="0"/>
          </a:p>
        </p:txBody>
      </p:sp>
      <p:pic>
        <p:nvPicPr>
          <p:cNvPr id="3" name="Picture 2" descr="Text, letter&#10;&#10;Description automatically generated">
            <a:extLst>
              <a:ext uri="{FF2B5EF4-FFF2-40B4-BE49-F238E27FC236}">
                <a16:creationId xmlns:a16="http://schemas.microsoft.com/office/drawing/2014/main" id="{1E8C7FF6-2C5A-8640-B39D-7ECC1D948578}"/>
              </a:ext>
            </a:extLst>
          </p:cNvPr>
          <p:cNvPicPr>
            <a:picLocks noChangeAspect="1"/>
          </p:cNvPicPr>
          <p:nvPr/>
        </p:nvPicPr>
        <p:blipFill rotWithShape="1">
          <a:blip r:embed="rId2"/>
          <a:srcRect b="51954"/>
          <a:stretch/>
        </p:blipFill>
        <p:spPr>
          <a:xfrm>
            <a:off x="661930" y="2720094"/>
            <a:ext cx="6976536" cy="2513990"/>
          </a:xfrm>
          <a:prstGeom prst="rect">
            <a:avLst/>
          </a:prstGeom>
          <a:ln>
            <a:solidFill>
              <a:schemeClr val="accent1"/>
            </a:solidFill>
          </a:ln>
        </p:spPr>
      </p:pic>
      <p:sp>
        <p:nvSpPr>
          <p:cNvPr id="4" name="TextBox 3">
            <a:extLst>
              <a:ext uri="{FF2B5EF4-FFF2-40B4-BE49-F238E27FC236}">
                <a16:creationId xmlns:a16="http://schemas.microsoft.com/office/drawing/2014/main" id="{B1255B81-C2B5-8F4E-91B1-012153CE5D4A}"/>
              </a:ext>
            </a:extLst>
          </p:cNvPr>
          <p:cNvSpPr txBox="1"/>
          <p:nvPr/>
        </p:nvSpPr>
        <p:spPr>
          <a:xfrm>
            <a:off x="7638466" y="3535601"/>
            <a:ext cx="4062972" cy="1477328"/>
          </a:xfrm>
          <a:prstGeom prst="rect">
            <a:avLst/>
          </a:prstGeom>
          <a:noFill/>
        </p:spPr>
        <p:txBody>
          <a:bodyPr wrap="none" rtlCol="0">
            <a:spAutoFit/>
          </a:bodyPr>
          <a:lstStyle/>
          <a:p>
            <a:r>
              <a:rPr lang="en-US"/>
              <a:t>4 </a:t>
            </a:r>
            <a:r>
              <a:rPr lang="en-US" dirty="0"/>
              <a:t>sentences independently written.</a:t>
            </a:r>
          </a:p>
          <a:p>
            <a:r>
              <a:rPr lang="en-US" dirty="0"/>
              <a:t>Using knowledge of sounds/phonemes</a:t>
            </a:r>
          </a:p>
          <a:p>
            <a:r>
              <a:rPr lang="en-US" dirty="0"/>
              <a:t>to spell and write words.</a:t>
            </a:r>
          </a:p>
          <a:p>
            <a:r>
              <a:rPr lang="en-US" dirty="0"/>
              <a:t>Beginning to add in describing words – big,</a:t>
            </a:r>
          </a:p>
          <a:p>
            <a:r>
              <a:rPr lang="en-US" dirty="0"/>
              <a:t>quickly!!!</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70A33A6D-25E0-BC49-AB3A-01527501959B}"/>
                  </a:ext>
                </a:extLst>
              </p14:cNvPr>
              <p14:cNvContentPartPr/>
              <p14:nvPr/>
            </p14:nvContentPartPr>
            <p14:xfrm>
              <a:off x="1482463" y="3282881"/>
              <a:ext cx="1138320" cy="252720"/>
            </p14:xfrm>
          </p:contentPart>
        </mc:Choice>
        <mc:Fallback xmlns="">
          <p:pic>
            <p:nvPicPr>
              <p:cNvPr id="6" name="Ink 5">
                <a:extLst>
                  <a:ext uri="{FF2B5EF4-FFF2-40B4-BE49-F238E27FC236}">
                    <a16:creationId xmlns:a16="http://schemas.microsoft.com/office/drawing/2014/main" xmlns:p14="http://schemas.microsoft.com/office/powerpoint/2010/main" xmlns="" id="{70A33A6D-25E0-BC49-AB3A-01527501959B}"/>
                  </a:ext>
                </a:extLst>
              </p:cNvPr>
              <p:cNvPicPr/>
              <p:nvPr/>
            </p:nvPicPr>
            <p:blipFill>
              <a:blip r:embed="rId4"/>
              <a:stretch>
                <a:fillRect/>
              </a:stretch>
            </p:blipFill>
            <p:spPr>
              <a:xfrm>
                <a:off x="1395703" y="3196121"/>
                <a:ext cx="1311840" cy="426240"/>
              </a:xfrm>
              <a:prstGeom prst="rect">
                <a:avLst/>
              </a:prstGeom>
            </p:spPr>
          </p:pic>
        </mc:Fallback>
      </mc:AlternateContent>
    </p:spTree>
    <p:extLst>
      <p:ext uri="{BB962C8B-B14F-4D97-AF65-F5344CB8AC3E}">
        <p14:creationId xmlns:p14="http://schemas.microsoft.com/office/powerpoint/2010/main" val="35862204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22EE0-7D17-4492-8842-4EF9FD202D8E}"/>
              </a:ext>
            </a:extLst>
          </p:cNvPr>
          <p:cNvSpPr>
            <a:spLocks noGrp="1"/>
          </p:cNvSpPr>
          <p:nvPr>
            <p:ph type="title"/>
          </p:nvPr>
        </p:nvSpPr>
        <p:spPr/>
        <p:txBody>
          <a:bodyPr/>
          <a:lstStyle/>
          <a:p>
            <a:r>
              <a:rPr lang="en-GB" dirty="0">
                <a:latin typeface="Comic Sans MS" panose="030F0702030302020204" pitchFamily="66" charset="0"/>
              </a:rPr>
              <a:t>Numeracy</a:t>
            </a:r>
            <a:r>
              <a:rPr lang="en-GB" dirty="0"/>
              <a:t> </a:t>
            </a:r>
          </a:p>
        </p:txBody>
      </p:sp>
      <p:sp>
        <p:nvSpPr>
          <p:cNvPr id="3" name="Text Placeholder 2">
            <a:extLst>
              <a:ext uri="{FF2B5EF4-FFF2-40B4-BE49-F238E27FC236}">
                <a16:creationId xmlns:a16="http://schemas.microsoft.com/office/drawing/2014/main" id="{12EE6846-6BB1-4CF6-A600-519B3D383DB1}"/>
              </a:ext>
            </a:extLst>
          </p:cNvPr>
          <p:cNvSpPr>
            <a:spLocks noGrp="1"/>
          </p:cNvSpPr>
          <p:nvPr>
            <p:ph type="body" idx="1"/>
          </p:nvPr>
        </p:nvSpPr>
        <p:spPr/>
        <p:txBody>
          <a:bodyPr>
            <a:normAutofit lnSpcReduction="10000"/>
          </a:bodyPr>
          <a:lstStyle/>
          <a:p>
            <a:r>
              <a:rPr lang="en-GB" dirty="0">
                <a:latin typeface="Comic Sans MS" panose="030F0702030302020204" pitchFamily="66" charset="0"/>
              </a:rPr>
              <a:t>Active approaches – </a:t>
            </a:r>
          </a:p>
          <a:p>
            <a:r>
              <a:rPr lang="en-GB" dirty="0">
                <a:latin typeface="Comic Sans MS" panose="030F0702030302020204" pitchFamily="66" charset="0"/>
              </a:rPr>
              <a:t>Concrete, Pictorial Representations, Abstract</a:t>
            </a:r>
          </a:p>
        </p:txBody>
      </p:sp>
      <p:pic>
        <p:nvPicPr>
          <p:cNvPr id="4" name="Picture 3"/>
          <p:cNvPicPr>
            <a:picLocks noChangeAspect="1"/>
          </p:cNvPicPr>
          <p:nvPr/>
        </p:nvPicPr>
        <p:blipFill>
          <a:blip r:embed="rId3"/>
          <a:stretch>
            <a:fillRect/>
          </a:stretch>
        </p:blipFill>
        <p:spPr>
          <a:xfrm rot="419489">
            <a:off x="4204336" y="1001891"/>
            <a:ext cx="3295650" cy="1466850"/>
          </a:xfrm>
          <a:prstGeom prst="rect">
            <a:avLst/>
          </a:prstGeom>
        </p:spPr>
      </p:pic>
    </p:spTree>
    <p:extLst>
      <p:ext uri="{BB962C8B-B14F-4D97-AF65-F5344CB8AC3E}">
        <p14:creationId xmlns:p14="http://schemas.microsoft.com/office/powerpoint/2010/main" val="1014249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latin typeface="Comic Sans MS" panose="030F0702030302020204" pitchFamily="66" charset="0"/>
              </a:rPr>
              <a:t>Concepts taught in P1</a:t>
            </a:r>
          </a:p>
        </p:txBody>
      </p:sp>
      <p:sp>
        <p:nvSpPr>
          <p:cNvPr id="5" name="Content Placeholder 4"/>
          <p:cNvSpPr>
            <a:spLocks noGrp="1"/>
          </p:cNvSpPr>
          <p:nvPr>
            <p:ph idx="1"/>
          </p:nvPr>
        </p:nvSpPr>
        <p:spPr>
          <a:xfrm>
            <a:off x="1295401" y="2556932"/>
            <a:ext cx="9601196" cy="3673180"/>
          </a:xfrm>
        </p:spPr>
        <p:txBody>
          <a:bodyPr>
            <a:normAutofit fontScale="70000" lnSpcReduction="20000"/>
          </a:bodyPr>
          <a:lstStyle/>
          <a:p>
            <a:r>
              <a:rPr lang="en-GB" dirty="0">
                <a:latin typeface="Comic Sans MS" panose="030F0702030302020204" pitchFamily="66" charset="0"/>
              </a:rPr>
              <a:t>Number sense – counting, recognising, ordering and writing digits.</a:t>
            </a:r>
          </a:p>
          <a:p>
            <a:r>
              <a:rPr lang="en-GB" dirty="0">
                <a:latin typeface="Comic Sans MS" panose="030F0702030302020204" pitchFamily="66" charset="0"/>
              </a:rPr>
              <a:t>Addition.</a:t>
            </a:r>
          </a:p>
          <a:p>
            <a:r>
              <a:rPr lang="en-GB" dirty="0">
                <a:latin typeface="Comic Sans MS" panose="030F0702030302020204" pitchFamily="66" charset="0"/>
              </a:rPr>
              <a:t>Subtraction.</a:t>
            </a:r>
          </a:p>
          <a:p>
            <a:r>
              <a:rPr lang="en-GB" dirty="0">
                <a:latin typeface="Comic Sans MS" panose="030F0702030302020204" pitchFamily="66" charset="0"/>
              </a:rPr>
              <a:t>Money –recognition of the coins and be able to use coins to pay for items and receive change. </a:t>
            </a:r>
          </a:p>
          <a:p>
            <a:r>
              <a:rPr lang="en-GB" dirty="0">
                <a:latin typeface="Comic Sans MS" panose="030F0702030302020204" pitchFamily="66" charset="0"/>
              </a:rPr>
              <a:t>Fractions – sharing to create smaller groups.</a:t>
            </a:r>
          </a:p>
          <a:p>
            <a:r>
              <a:rPr lang="en-GB" dirty="0">
                <a:latin typeface="Comic Sans MS" panose="030F0702030302020204" pitchFamily="66" charset="0"/>
              </a:rPr>
              <a:t>Time – o'clock and half past – analogue and digital.</a:t>
            </a:r>
          </a:p>
          <a:p>
            <a:r>
              <a:rPr lang="en-GB" dirty="0">
                <a:latin typeface="Comic Sans MS" panose="030F0702030302020204" pitchFamily="66" charset="0"/>
              </a:rPr>
              <a:t>Shape – 2D and 3D shapes.</a:t>
            </a:r>
          </a:p>
          <a:p>
            <a:r>
              <a:rPr lang="en-GB" dirty="0">
                <a:latin typeface="Comic Sans MS" panose="030F0702030302020204" pitchFamily="66" charset="0"/>
              </a:rPr>
              <a:t>Pattern – repeating patterns.</a:t>
            </a:r>
          </a:p>
          <a:p>
            <a:r>
              <a:rPr lang="en-GB" dirty="0">
                <a:latin typeface="Comic Sans MS" panose="030F0702030302020204" pitchFamily="66" charset="0"/>
              </a:rPr>
              <a:t>Measurement – basic intro to measuring – comparing lengths, volumes…</a:t>
            </a:r>
          </a:p>
          <a:p>
            <a:r>
              <a:rPr lang="en-GB" dirty="0">
                <a:latin typeface="Comic Sans MS" panose="030F0702030302020204" pitchFamily="66" charset="0"/>
              </a:rPr>
              <a:t>Data Handling – introduction to picture graphs and tally marks</a:t>
            </a: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p>
        </p:txBody>
      </p:sp>
    </p:spTree>
    <p:extLst>
      <p:ext uri="{BB962C8B-B14F-4D97-AF65-F5344CB8AC3E}">
        <p14:creationId xmlns:p14="http://schemas.microsoft.com/office/powerpoint/2010/main" val="6008076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latin typeface="Comic Sans MS" panose="030F0702030302020204" pitchFamily="66" charset="0"/>
              </a:rPr>
              <a:t>Explanation of the teaching approach…</a:t>
            </a:r>
          </a:p>
        </p:txBody>
      </p:sp>
      <p:sp>
        <p:nvSpPr>
          <p:cNvPr id="3" name="Content Placeholder 2"/>
          <p:cNvSpPr>
            <a:spLocks noGrp="1"/>
          </p:cNvSpPr>
          <p:nvPr>
            <p:ph idx="1"/>
          </p:nvPr>
        </p:nvSpPr>
        <p:spPr/>
        <p:txBody>
          <a:bodyPr/>
          <a:lstStyle/>
          <a:p>
            <a:pPr marL="0" indent="0" algn="ctr">
              <a:buNone/>
            </a:pPr>
            <a:r>
              <a:rPr lang="en-GB" sz="3200" dirty="0">
                <a:latin typeface="Comic Sans MS" panose="030F0702030302020204" pitchFamily="66" charset="0"/>
              </a:rPr>
              <a:t>Step 1 - Concrete</a:t>
            </a:r>
          </a:p>
          <a:p>
            <a:pPr marL="0" indent="0" algn="ctr">
              <a:buNone/>
            </a:pPr>
            <a:endParaRPr lang="en-GB" sz="3200" dirty="0">
              <a:latin typeface="Comic Sans MS" panose="030F0702030302020204" pitchFamily="66" charset="0"/>
            </a:endParaRPr>
          </a:p>
          <a:p>
            <a:pPr marL="0" indent="0" algn="ctr">
              <a:buNone/>
            </a:pPr>
            <a:r>
              <a:rPr lang="en-GB" sz="3200" dirty="0">
                <a:latin typeface="Comic Sans MS" panose="030F0702030302020204" pitchFamily="66" charset="0"/>
              </a:rPr>
              <a:t>Step 2 - Pictorial Representations</a:t>
            </a:r>
          </a:p>
          <a:p>
            <a:pPr marL="0" indent="0" algn="ctr">
              <a:buNone/>
            </a:pPr>
            <a:endParaRPr lang="en-GB" sz="3200" dirty="0">
              <a:latin typeface="Comic Sans MS" panose="030F0702030302020204" pitchFamily="66" charset="0"/>
            </a:endParaRPr>
          </a:p>
          <a:p>
            <a:pPr marL="0" indent="0" algn="ctr">
              <a:buNone/>
            </a:pPr>
            <a:r>
              <a:rPr lang="en-GB" sz="3200" dirty="0">
                <a:latin typeface="Comic Sans MS" panose="030F0702030302020204" pitchFamily="66" charset="0"/>
              </a:rPr>
              <a:t>Step 3 - Abstract</a:t>
            </a:r>
          </a:p>
          <a:p>
            <a:pPr marL="0" indent="0">
              <a:buNone/>
            </a:pPr>
            <a:endParaRPr lang="en-GB" dirty="0"/>
          </a:p>
        </p:txBody>
      </p:sp>
    </p:spTree>
    <p:extLst>
      <p:ext uri="{BB962C8B-B14F-4D97-AF65-F5344CB8AC3E}">
        <p14:creationId xmlns:p14="http://schemas.microsoft.com/office/powerpoint/2010/main" val="30856872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omic Sans MS" panose="030F0702030302020204" pitchFamily="66" charset="0"/>
              </a:rPr>
              <a:t>Parental Support for Numeracy</a:t>
            </a:r>
          </a:p>
        </p:txBody>
      </p:sp>
      <p:sp>
        <p:nvSpPr>
          <p:cNvPr id="3" name="Content Placeholder 2"/>
          <p:cNvSpPr>
            <a:spLocks noGrp="1"/>
          </p:cNvSpPr>
          <p:nvPr>
            <p:ph idx="1"/>
          </p:nvPr>
        </p:nvSpPr>
        <p:spPr/>
        <p:txBody>
          <a:bodyPr/>
          <a:lstStyle/>
          <a:p>
            <a:pPr marL="0" indent="0">
              <a:buNone/>
            </a:pPr>
            <a:r>
              <a:rPr lang="en-GB" dirty="0">
                <a:latin typeface="Comic Sans MS" panose="030F0702030302020204" pitchFamily="66" charset="0"/>
                <a:hlinkClick r:id="rId2"/>
              </a:rPr>
              <a:t>https://blogs.glowscotland.org.uk/ea/numeracyandmathematics/category/numeracy-strategies-for-parents-carers/</a:t>
            </a:r>
            <a:r>
              <a:rPr lang="en-GB" dirty="0">
                <a:latin typeface="Comic Sans MS" panose="030F0702030302020204" pitchFamily="66" charset="0"/>
              </a:rPr>
              <a:t>   </a:t>
            </a:r>
          </a:p>
        </p:txBody>
      </p:sp>
    </p:spTree>
    <p:extLst>
      <p:ext uri="{BB962C8B-B14F-4D97-AF65-F5344CB8AC3E}">
        <p14:creationId xmlns:p14="http://schemas.microsoft.com/office/powerpoint/2010/main" val="14214638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9B6FF-BB4B-47BA-BDF5-F2AD4DB6D09B}"/>
              </a:ext>
            </a:extLst>
          </p:cNvPr>
          <p:cNvSpPr>
            <a:spLocks noGrp="1"/>
          </p:cNvSpPr>
          <p:nvPr>
            <p:ph type="title"/>
          </p:nvPr>
        </p:nvSpPr>
        <p:spPr/>
        <p:txBody>
          <a:bodyPr/>
          <a:lstStyle/>
          <a:p>
            <a:r>
              <a:rPr lang="en-GB" dirty="0">
                <a:latin typeface="Comic Sans MS" panose="030F0702030302020204" pitchFamily="66" charset="0"/>
              </a:rPr>
              <a:t>School Website</a:t>
            </a:r>
          </a:p>
        </p:txBody>
      </p:sp>
      <p:sp>
        <p:nvSpPr>
          <p:cNvPr id="3" name="Text Placeholder 2">
            <a:extLst>
              <a:ext uri="{FF2B5EF4-FFF2-40B4-BE49-F238E27FC236}">
                <a16:creationId xmlns:a16="http://schemas.microsoft.com/office/drawing/2014/main" id="{A740694D-B36F-49D0-8968-559B22533D40}"/>
              </a:ext>
            </a:extLst>
          </p:cNvPr>
          <p:cNvSpPr>
            <a:spLocks noGrp="1"/>
          </p:cNvSpPr>
          <p:nvPr>
            <p:ph type="body" idx="1"/>
          </p:nvPr>
        </p:nvSpPr>
        <p:spPr/>
        <p:txBody>
          <a:bodyPr/>
          <a:lstStyle/>
          <a:p>
            <a:r>
              <a:rPr lang="en-US" b="1" u="sng" dirty="0">
                <a:latin typeface="Comic Sans MS" panose="030F0702030302020204" pitchFamily="66" charset="0"/>
                <a:hlinkClick r:id="rId3"/>
              </a:rPr>
              <a:t>https://blogs.glowscotland.org.uk/ea/newcumnockprimaryschoolea/</a:t>
            </a:r>
            <a:r>
              <a:rPr lang="en-US" b="1" u="sng" dirty="0">
                <a:latin typeface="Comic Sans MS" panose="030F0702030302020204" pitchFamily="66" charset="0"/>
              </a:rPr>
              <a:t>  </a:t>
            </a:r>
            <a:endParaRPr lang="en-GB" dirty="0">
              <a:latin typeface="Comic Sans MS" panose="030F0702030302020204" pitchFamily="66" charset="0"/>
            </a:endParaRPr>
          </a:p>
        </p:txBody>
      </p:sp>
    </p:spTree>
    <p:extLst>
      <p:ext uri="{BB962C8B-B14F-4D97-AF65-F5344CB8AC3E}">
        <p14:creationId xmlns:p14="http://schemas.microsoft.com/office/powerpoint/2010/main" val="34791239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omic Sans MS" panose="030F0702030302020204" pitchFamily="66" charset="0"/>
              </a:rPr>
              <a:t>Safer School Scotland App</a:t>
            </a:r>
          </a:p>
        </p:txBody>
      </p:sp>
      <p:pic>
        <p:nvPicPr>
          <p:cNvPr id="4" name="Picture 3"/>
          <p:cNvPicPr/>
          <p:nvPr/>
        </p:nvPicPr>
        <p:blipFill>
          <a:blip r:embed="rId2"/>
          <a:stretch>
            <a:fillRect/>
          </a:stretch>
        </p:blipFill>
        <p:spPr>
          <a:xfrm>
            <a:off x="5122862" y="3846051"/>
            <a:ext cx="1943100" cy="1838325"/>
          </a:xfrm>
          <a:prstGeom prst="rect">
            <a:avLst/>
          </a:prstGeom>
        </p:spPr>
      </p:pic>
    </p:spTree>
    <p:extLst>
      <p:ext uri="{BB962C8B-B14F-4D97-AF65-F5344CB8AC3E}">
        <p14:creationId xmlns:p14="http://schemas.microsoft.com/office/powerpoint/2010/main" val="17690929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3856" y="1752606"/>
            <a:ext cx="9973055" cy="1822514"/>
          </a:xfrm>
        </p:spPr>
        <p:txBody>
          <a:bodyPr/>
          <a:lstStyle/>
          <a:p>
            <a:r>
              <a:rPr lang="en-GB" dirty="0">
                <a:latin typeface="Comic Sans MS" panose="030F0702030302020204" pitchFamily="66" charset="0"/>
              </a:rPr>
              <a:t>Learning Journals Demonstration</a:t>
            </a:r>
          </a:p>
        </p:txBody>
      </p:sp>
      <p:pic>
        <p:nvPicPr>
          <p:cNvPr id="4" name="Picture 3"/>
          <p:cNvPicPr/>
          <p:nvPr/>
        </p:nvPicPr>
        <p:blipFill>
          <a:blip r:embed="rId2"/>
          <a:stretch>
            <a:fillRect/>
          </a:stretch>
        </p:blipFill>
        <p:spPr>
          <a:xfrm>
            <a:off x="5096445" y="3867912"/>
            <a:ext cx="2047875" cy="1828800"/>
          </a:xfrm>
          <a:prstGeom prst="rect">
            <a:avLst/>
          </a:prstGeom>
        </p:spPr>
      </p:pic>
      <p:pic>
        <p:nvPicPr>
          <p:cNvPr id="5" name="Picture 4" descr="A picture containing pattern, stitch, crossword puzzle, monochrome&#10;&#10;Description automatically generated">
            <a:extLst>
              <a:ext uri="{FF2B5EF4-FFF2-40B4-BE49-F238E27FC236}">
                <a16:creationId xmlns:a16="http://schemas.microsoft.com/office/drawing/2014/main" id="{9FBE14F0-4A63-5E36-488C-C1D964019C91}"/>
              </a:ext>
            </a:extLst>
          </p:cNvPr>
          <p:cNvPicPr>
            <a:picLocks noChangeAspect="1"/>
          </p:cNvPicPr>
          <p:nvPr/>
        </p:nvPicPr>
        <p:blipFill>
          <a:blip r:embed="rId3"/>
          <a:stretch>
            <a:fillRect/>
          </a:stretch>
        </p:blipFill>
        <p:spPr>
          <a:xfrm>
            <a:off x="4902200" y="276263"/>
            <a:ext cx="2387600" cy="2387600"/>
          </a:xfrm>
          <a:prstGeom prst="rect">
            <a:avLst/>
          </a:prstGeom>
        </p:spPr>
      </p:pic>
    </p:spTree>
    <p:extLst>
      <p:ext uri="{BB962C8B-B14F-4D97-AF65-F5344CB8AC3E}">
        <p14:creationId xmlns:p14="http://schemas.microsoft.com/office/powerpoint/2010/main" val="3428146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omic Sans MS" panose="030F0702030302020204" pitchFamily="66" charset="0"/>
              </a:rPr>
              <a:t>Other Key Staff Members</a:t>
            </a:r>
          </a:p>
        </p:txBody>
      </p:sp>
      <p:pic>
        <p:nvPicPr>
          <p:cNvPr id="4" name="Picture 3" descr="A person with red hair&#10;&#10;Description automatically generated with medium confidence"/>
          <p:cNvPicPr/>
          <p:nvPr/>
        </p:nvPicPr>
        <p:blipFill>
          <a:blip r:embed="rId2" cstate="print">
            <a:extLst>
              <a:ext uri="{28A0092B-C50C-407E-A947-70E740481C1C}">
                <a14:useLocalDpi xmlns:a14="http://schemas.microsoft.com/office/drawing/2010/main" val="0"/>
              </a:ext>
            </a:extLst>
          </a:blip>
          <a:stretch>
            <a:fillRect/>
          </a:stretch>
        </p:blipFill>
        <p:spPr>
          <a:xfrm>
            <a:off x="8957935" y="2618396"/>
            <a:ext cx="1664970" cy="2438400"/>
          </a:xfrm>
          <a:prstGeom prst="rect">
            <a:avLst/>
          </a:prstGeom>
        </p:spPr>
      </p:pic>
      <p:sp>
        <p:nvSpPr>
          <p:cNvPr id="5" name="TextBox 4">
            <a:extLst>
              <a:ext uri="{FF2B5EF4-FFF2-40B4-BE49-F238E27FC236}">
                <a16:creationId xmlns:a16="http://schemas.microsoft.com/office/drawing/2014/main" id="{E90AAF7B-6B45-24FE-F418-C8C673383028}"/>
              </a:ext>
            </a:extLst>
          </p:cNvPr>
          <p:cNvSpPr txBox="1"/>
          <p:nvPr/>
        </p:nvSpPr>
        <p:spPr>
          <a:xfrm>
            <a:off x="8392316" y="5142522"/>
            <a:ext cx="2796209" cy="646331"/>
          </a:xfrm>
          <a:prstGeom prst="rect">
            <a:avLst/>
          </a:prstGeom>
          <a:noFill/>
        </p:spPr>
        <p:txBody>
          <a:bodyPr wrap="square" rtlCol="0">
            <a:spAutoFit/>
          </a:bodyPr>
          <a:lstStyle/>
          <a:p>
            <a:pPr algn="ctr"/>
            <a:r>
              <a:rPr lang="en-GB" dirty="0">
                <a:latin typeface="Comic Sans MS" panose="030F0702030302020204" pitchFamily="66" charset="0"/>
              </a:rPr>
              <a:t>Mrs Bradford</a:t>
            </a:r>
          </a:p>
          <a:p>
            <a:r>
              <a:rPr lang="en-GB" dirty="0">
                <a:latin typeface="Comic Sans MS" panose="030F0702030302020204" pitchFamily="66" charset="0"/>
              </a:rPr>
              <a:t>Home Link Practitioner</a:t>
            </a:r>
            <a:endParaRPr lang="en-US" dirty="0"/>
          </a:p>
        </p:txBody>
      </p:sp>
      <p:sp>
        <p:nvSpPr>
          <p:cNvPr id="6" name="TextBox 5">
            <a:extLst>
              <a:ext uri="{FF2B5EF4-FFF2-40B4-BE49-F238E27FC236}">
                <a16:creationId xmlns:a16="http://schemas.microsoft.com/office/drawing/2014/main" id="{C1F36088-B61B-E850-18AE-6FE538534036}"/>
              </a:ext>
            </a:extLst>
          </p:cNvPr>
          <p:cNvSpPr txBox="1"/>
          <p:nvPr/>
        </p:nvSpPr>
        <p:spPr>
          <a:xfrm>
            <a:off x="1003475" y="5229537"/>
            <a:ext cx="2796209" cy="646331"/>
          </a:xfrm>
          <a:prstGeom prst="rect">
            <a:avLst/>
          </a:prstGeom>
          <a:noFill/>
        </p:spPr>
        <p:txBody>
          <a:bodyPr wrap="square" rtlCol="0">
            <a:spAutoFit/>
          </a:bodyPr>
          <a:lstStyle/>
          <a:p>
            <a:pPr algn="ctr"/>
            <a:r>
              <a:rPr lang="en-GB" dirty="0">
                <a:latin typeface="Comic Sans MS" panose="030F0702030302020204" pitchFamily="66" charset="0"/>
              </a:rPr>
              <a:t>Mrs Clarke</a:t>
            </a:r>
          </a:p>
          <a:p>
            <a:r>
              <a:rPr lang="en-GB" dirty="0">
                <a:latin typeface="Comic Sans MS" panose="030F0702030302020204" pitchFamily="66" charset="0"/>
              </a:rPr>
              <a:t>Primary 1 Class Teacher</a:t>
            </a:r>
            <a:endParaRPr lang="en-US" dirty="0"/>
          </a:p>
        </p:txBody>
      </p:sp>
      <p:sp>
        <p:nvSpPr>
          <p:cNvPr id="10" name="TextBox 9">
            <a:extLst>
              <a:ext uri="{FF2B5EF4-FFF2-40B4-BE49-F238E27FC236}">
                <a16:creationId xmlns:a16="http://schemas.microsoft.com/office/drawing/2014/main" id="{3E26C7B6-07FC-3778-57CC-3192B9DCF6A4}"/>
              </a:ext>
            </a:extLst>
          </p:cNvPr>
          <p:cNvSpPr txBox="1"/>
          <p:nvPr/>
        </p:nvSpPr>
        <p:spPr>
          <a:xfrm>
            <a:off x="4591877" y="5142521"/>
            <a:ext cx="3008246" cy="646331"/>
          </a:xfrm>
          <a:prstGeom prst="rect">
            <a:avLst/>
          </a:prstGeom>
          <a:noFill/>
        </p:spPr>
        <p:txBody>
          <a:bodyPr wrap="square" rtlCol="0">
            <a:spAutoFit/>
          </a:bodyPr>
          <a:lstStyle/>
          <a:p>
            <a:pPr algn="ctr"/>
            <a:r>
              <a:rPr lang="en-GB" dirty="0">
                <a:latin typeface="Comic Sans MS" panose="030F0702030302020204" pitchFamily="66" charset="0"/>
              </a:rPr>
              <a:t>Mrs Elliott</a:t>
            </a:r>
          </a:p>
          <a:p>
            <a:r>
              <a:rPr lang="en-GB" dirty="0">
                <a:latin typeface="Comic Sans MS" panose="030F0702030302020204" pitchFamily="66" charset="0"/>
              </a:rPr>
              <a:t>Primary 1/2 Class Teacher</a:t>
            </a:r>
            <a:endParaRPr lang="en-US" dirty="0"/>
          </a:p>
        </p:txBody>
      </p:sp>
      <p:pic>
        <p:nvPicPr>
          <p:cNvPr id="11" name="Picture 10">
            <a:extLst>
              <a:ext uri="{FF2B5EF4-FFF2-40B4-BE49-F238E27FC236}">
                <a16:creationId xmlns:a16="http://schemas.microsoft.com/office/drawing/2014/main" id="{0742AFF3-474E-A7FB-5283-43C1E4B1D8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6539" y="2726983"/>
            <a:ext cx="1910080" cy="2329815"/>
          </a:xfrm>
          <a:prstGeom prst="rect">
            <a:avLst/>
          </a:prstGeom>
        </p:spPr>
      </p:pic>
      <p:pic>
        <p:nvPicPr>
          <p:cNvPr id="12" name="Picture 11">
            <a:extLst>
              <a:ext uri="{FF2B5EF4-FFF2-40B4-BE49-F238E27FC236}">
                <a16:creationId xmlns:a16="http://schemas.microsoft.com/office/drawing/2014/main" id="{1A4AA1F8-1CE9-56FB-9253-B79FF4643A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6837" y="2812706"/>
            <a:ext cx="1838325" cy="2244090"/>
          </a:xfrm>
          <a:prstGeom prst="rect">
            <a:avLst/>
          </a:prstGeom>
        </p:spPr>
      </p:pic>
    </p:spTree>
    <p:extLst>
      <p:ext uri="{BB962C8B-B14F-4D97-AF65-F5344CB8AC3E}">
        <p14:creationId xmlns:p14="http://schemas.microsoft.com/office/powerpoint/2010/main" val="3555854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627208"/>
            <a:ext cx="9601196" cy="1303867"/>
          </a:xfrm>
        </p:spPr>
        <p:txBody>
          <a:bodyPr/>
          <a:lstStyle/>
          <a:p>
            <a:r>
              <a:rPr lang="en-GB" dirty="0">
                <a:latin typeface="Comic Sans MS" panose="030F0702030302020204" pitchFamily="66" charset="0"/>
              </a:rPr>
              <a:t>Vision, Values and Aims</a:t>
            </a:r>
          </a:p>
        </p:txBody>
      </p:sp>
      <p:pic>
        <p:nvPicPr>
          <p:cNvPr id="4" name="Picture 3"/>
          <p:cNvPicPr>
            <a:picLocks noChangeAspect="1"/>
          </p:cNvPicPr>
          <p:nvPr/>
        </p:nvPicPr>
        <p:blipFill>
          <a:blip r:embed="rId2"/>
          <a:stretch>
            <a:fillRect/>
          </a:stretch>
        </p:blipFill>
        <p:spPr>
          <a:xfrm>
            <a:off x="2918737" y="1639822"/>
            <a:ext cx="6354524" cy="4651250"/>
          </a:xfrm>
          <a:prstGeom prst="rect">
            <a:avLst/>
          </a:prstGeom>
        </p:spPr>
      </p:pic>
    </p:spTree>
    <p:extLst>
      <p:ext uri="{BB962C8B-B14F-4D97-AF65-F5344CB8AC3E}">
        <p14:creationId xmlns:p14="http://schemas.microsoft.com/office/powerpoint/2010/main" val="2776923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04DB34-A473-44C6-BB7F-1B2BEEEACAC6}"/>
              </a:ext>
            </a:extLst>
          </p:cNvPr>
          <p:cNvSpPr>
            <a:spLocks noGrp="1"/>
          </p:cNvSpPr>
          <p:nvPr>
            <p:ph type="title"/>
          </p:nvPr>
        </p:nvSpPr>
        <p:spPr/>
        <p:txBody>
          <a:bodyPr/>
          <a:lstStyle/>
          <a:p>
            <a:r>
              <a:rPr lang="en-GB" dirty="0">
                <a:latin typeface="Comic Sans MS" panose="030F0702030302020204" pitchFamily="66" charset="0"/>
              </a:rPr>
              <a:t>School Uniform</a:t>
            </a:r>
          </a:p>
        </p:txBody>
      </p:sp>
      <p:sp>
        <p:nvSpPr>
          <p:cNvPr id="2" name="Content Placeholder 1"/>
          <p:cNvSpPr>
            <a:spLocks noGrp="1"/>
          </p:cNvSpPr>
          <p:nvPr>
            <p:ph idx="1"/>
          </p:nvPr>
        </p:nvSpPr>
        <p:spPr>
          <a:xfrm>
            <a:off x="4913377" y="2877312"/>
            <a:ext cx="5983220" cy="2998555"/>
          </a:xfrm>
        </p:spPr>
        <p:txBody>
          <a:bodyPr>
            <a:normAutofit fontScale="92500" lnSpcReduction="10000"/>
          </a:bodyPr>
          <a:lstStyle/>
          <a:p>
            <a:pPr marL="0" indent="0">
              <a:buNone/>
            </a:pPr>
            <a:r>
              <a:rPr lang="en-GB" dirty="0" err="1">
                <a:latin typeface="Comic Sans MS" panose="030F0702030302020204" pitchFamily="66" charset="0"/>
              </a:rPr>
              <a:t>Donsport</a:t>
            </a:r>
            <a:r>
              <a:rPr lang="en-GB" dirty="0">
                <a:latin typeface="Comic Sans MS" panose="030F0702030302020204" pitchFamily="66" charset="0"/>
              </a:rPr>
              <a:t> and Kenny’s in Cumnock stock our uniform.  </a:t>
            </a:r>
          </a:p>
          <a:p>
            <a:pPr marL="0" indent="0">
              <a:buNone/>
            </a:pPr>
            <a:r>
              <a:rPr lang="en-GB" dirty="0">
                <a:latin typeface="Comic Sans MS" panose="030F0702030302020204" pitchFamily="66" charset="0"/>
              </a:rPr>
              <a:t>We encourage the uniform is worn every day to school.</a:t>
            </a:r>
          </a:p>
          <a:p>
            <a:pPr marL="0" indent="0">
              <a:buNone/>
            </a:pPr>
            <a:r>
              <a:rPr lang="en-GB" dirty="0">
                <a:latin typeface="Comic Sans MS" panose="030F0702030302020204" pitchFamily="66" charset="0"/>
              </a:rPr>
              <a:t>Please put first and second names on every piece of clothing – we have huge bundles of unclaimed clothing items and we know how much these items cost.    </a:t>
            </a:r>
          </a:p>
          <a:p>
            <a:pPr marL="0" indent="0">
              <a:buNone/>
            </a:pPr>
            <a:endParaRPr lang="en-GB" b="1" dirty="0"/>
          </a:p>
        </p:txBody>
      </p:sp>
      <p:pic>
        <p:nvPicPr>
          <p:cNvPr id="4" name="Picture 3"/>
          <p:cNvPicPr>
            <a:picLocks noChangeAspect="1"/>
          </p:cNvPicPr>
          <p:nvPr/>
        </p:nvPicPr>
        <p:blipFill>
          <a:blip r:embed="rId3"/>
          <a:stretch>
            <a:fillRect/>
          </a:stretch>
        </p:blipFill>
        <p:spPr>
          <a:xfrm>
            <a:off x="1295402" y="2691329"/>
            <a:ext cx="3347815" cy="3376613"/>
          </a:xfrm>
          <a:prstGeom prst="rect">
            <a:avLst/>
          </a:prstGeom>
        </p:spPr>
      </p:pic>
    </p:spTree>
    <p:extLst>
      <p:ext uri="{BB962C8B-B14F-4D97-AF65-F5344CB8AC3E}">
        <p14:creationId xmlns:p14="http://schemas.microsoft.com/office/powerpoint/2010/main" val="3300815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41269-9EFF-488A-8B6F-D596F94D78E3}"/>
              </a:ext>
            </a:extLst>
          </p:cNvPr>
          <p:cNvSpPr>
            <a:spLocks noGrp="1"/>
          </p:cNvSpPr>
          <p:nvPr>
            <p:ph type="title"/>
          </p:nvPr>
        </p:nvSpPr>
        <p:spPr/>
        <p:txBody>
          <a:bodyPr/>
          <a:lstStyle/>
          <a:p>
            <a:r>
              <a:rPr lang="en-GB" dirty="0">
                <a:latin typeface="Comic Sans MS" panose="030F0702030302020204" pitchFamily="66" charset="0"/>
              </a:rPr>
              <a:t>PE Days/Gym Kit</a:t>
            </a:r>
          </a:p>
        </p:txBody>
      </p:sp>
      <p:sp>
        <p:nvSpPr>
          <p:cNvPr id="7" name="Content Placeholder 6"/>
          <p:cNvSpPr>
            <a:spLocks noGrp="1"/>
          </p:cNvSpPr>
          <p:nvPr>
            <p:ph idx="1"/>
          </p:nvPr>
        </p:nvSpPr>
        <p:spPr>
          <a:xfrm>
            <a:off x="4681727" y="2645664"/>
            <a:ext cx="6214869" cy="3230204"/>
          </a:xfrm>
        </p:spPr>
        <p:txBody>
          <a:bodyPr>
            <a:normAutofit/>
          </a:bodyPr>
          <a:lstStyle/>
          <a:p>
            <a:pPr marL="0" indent="0">
              <a:buNone/>
            </a:pPr>
            <a:r>
              <a:rPr lang="en-US" dirty="0">
                <a:latin typeface="Comic Sans MS" panose="030F0702030302020204" pitchFamily="66" charset="0"/>
              </a:rPr>
              <a:t>We ask that you provide a </a:t>
            </a:r>
            <a:r>
              <a:rPr lang="en-US" u="sng" dirty="0">
                <a:latin typeface="Comic Sans MS" panose="030F0702030302020204" pitchFamily="66" charset="0"/>
              </a:rPr>
              <a:t>pair of shorts</a:t>
            </a:r>
            <a:r>
              <a:rPr lang="en-US" dirty="0">
                <a:latin typeface="Comic Sans MS" panose="030F0702030302020204" pitchFamily="66" charset="0"/>
              </a:rPr>
              <a:t> and </a:t>
            </a:r>
            <a:r>
              <a:rPr lang="en-US" u="sng" dirty="0">
                <a:latin typeface="Comic Sans MS" panose="030F0702030302020204" pitchFamily="66" charset="0"/>
              </a:rPr>
              <a:t>gym shoes</a:t>
            </a:r>
            <a:r>
              <a:rPr lang="en-US" dirty="0">
                <a:latin typeface="Comic Sans MS" panose="030F0702030302020204" pitchFamily="66" charset="0"/>
              </a:rPr>
              <a:t> that your child will wear for PE.  The kit will remain in the school throughout the year.  If the kit becomes too small or dirty, we will send the shoes or shorts home with a note.</a:t>
            </a:r>
          </a:p>
        </p:txBody>
      </p:sp>
      <p:pic>
        <p:nvPicPr>
          <p:cNvPr id="6" name="Picture 5"/>
          <p:cNvPicPr>
            <a:picLocks noChangeAspect="1"/>
          </p:cNvPicPr>
          <p:nvPr/>
        </p:nvPicPr>
        <p:blipFill>
          <a:blip r:embed="rId3"/>
          <a:stretch>
            <a:fillRect/>
          </a:stretch>
        </p:blipFill>
        <p:spPr>
          <a:xfrm>
            <a:off x="1295402" y="2645664"/>
            <a:ext cx="3219450" cy="3200400"/>
          </a:xfrm>
          <a:prstGeom prst="rect">
            <a:avLst/>
          </a:prstGeom>
        </p:spPr>
      </p:pic>
    </p:spTree>
    <p:extLst>
      <p:ext uri="{BB962C8B-B14F-4D97-AF65-F5344CB8AC3E}">
        <p14:creationId xmlns:p14="http://schemas.microsoft.com/office/powerpoint/2010/main" val="1637603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omic Sans MS" panose="030F0702030302020204" pitchFamily="66" charset="0"/>
              </a:rPr>
              <a:t>Breakfast Club</a:t>
            </a:r>
          </a:p>
        </p:txBody>
      </p:sp>
      <p:sp>
        <p:nvSpPr>
          <p:cNvPr id="3" name="Content Placeholder 2"/>
          <p:cNvSpPr>
            <a:spLocks noGrp="1"/>
          </p:cNvSpPr>
          <p:nvPr>
            <p:ph idx="1"/>
          </p:nvPr>
        </p:nvSpPr>
        <p:spPr>
          <a:xfrm>
            <a:off x="1295401" y="2556932"/>
            <a:ext cx="4971287" cy="3318936"/>
          </a:xfrm>
        </p:spPr>
        <p:txBody>
          <a:bodyPr>
            <a:normAutofit lnSpcReduction="10000"/>
          </a:bodyPr>
          <a:lstStyle/>
          <a:p>
            <a:pPr marL="0" indent="0">
              <a:buNone/>
            </a:pPr>
            <a:r>
              <a:rPr lang="en-GB" dirty="0">
                <a:latin typeface="Comic Sans MS" panose="030F0702030302020204" pitchFamily="66" charset="0"/>
              </a:rPr>
              <a:t>Breakfast Club will start at 8.15am and children are to enter via the door to the back of the gym hall (at the rear of the school car park). At 8.45am, children will be released into the school playground before coming into school with their classmates, all energised for the day ahead!</a:t>
            </a:r>
          </a:p>
          <a:p>
            <a:pPr marL="0" indent="0">
              <a:buNone/>
            </a:pPr>
            <a:endParaRPr lang="en-GB" dirty="0"/>
          </a:p>
        </p:txBody>
      </p:sp>
      <p:pic>
        <p:nvPicPr>
          <p:cNvPr id="8" name="Picture 7"/>
          <p:cNvPicPr>
            <a:picLocks noChangeAspect="1"/>
          </p:cNvPicPr>
          <p:nvPr/>
        </p:nvPicPr>
        <p:blipFill>
          <a:blip r:embed="rId2"/>
          <a:stretch>
            <a:fillRect/>
          </a:stretch>
        </p:blipFill>
        <p:spPr>
          <a:xfrm>
            <a:off x="6266688" y="2556933"/>
            <a:ext cx="2271130" cy="1259164"/>
          </a:xfrm>
          <a:prstGeom prst="rect">
            <a:avLst/>
          </a:prstGeom>
        </p:spPr>
      </p:pic>
      <p:pic>
        <p:nvPicPr>
          <p:cNvPr id="9" name="Picture 8"/>
          <p:cNvPicPr>
            <a:picLocks noChangeAspect="1"/>
          </p:cNvPicPr>
          <p:nvPr/>
        </p:nvPicPr>
        <p:blipFill>
          <a:blip r:embed="rId3"/>
          <a:stretch>
            <a:fillRect/>
          </a:stretch>
        </p:blipFill>
        <p:spPr>
          <a:xfrm>
            <a:off x="8720897" y="3903511"/>
            <a:ext cx="2212466" cy="1618644"/>
          </a:xfrm>
          <a:prstGeom prst="rect">
            <a:avLst/>
          </a:prstGeom>
        </p:spPr>
      </p:pic>
      <p:pic>
        <p:nvPicPr>
          <p:cNvPr id="10" name="Picture 9"/>
          <p:cNvPicPr>
            <a:picLocks noChangeAspect="1"/>
          </p:cNvPicPr>
          <p:nvPr/>
        </p:nvPicPr>
        <p:blipFill>
          <a:blip r:embed="rId4"/>
          <a:stretch>
            <a:fillRect/>
          </a:stretch>
        </p:blipFill>
        <p:spPr>
          <a:xfrm>
            <a:off x="6266688" y="3903511"/>
            <a:ext cx="981075" cy="1466850"/>
          </a:xfrm>
          <a:prstGeom prst="rect">
            <a:avLst/>
          </a:prstGeom>
        </p:spPr>
      </p:pic>
      <p:pic>
        <p:nvPicPr>
          <p:cNvPr id="11" name="Picture 10"/>
          <p:cNvPicPr>
            <a:picLocks noChangeAspect="1"/>
          </p:cNvPicPr>
          <p:nvPr/>
        </p:nvPicPr>
        <p:blipFill>
          <a:blip r:embed="rId5"/>
          <a:stretch>
            <a:fillRect/>
          </a:stretch>
        </p:blipFill>
        <p:spPr>
          <a:xfrm>
            <a:off x="7322814" y="3903512"/>
            <a:ext cx="1284633" cy="1466850"/>
          </a:xfrm>
          <a:prstGeom prst="rect">
            <a:avLst/>
          </a:prstGeom>
        </p:spPr>
      </p:pic>
      <p:pic>
        <p:nvPicPr>
          <p:cNvPr id="12" name="Picture 11"/>
          <p:cNvPicPr>
            <a:picLocks noChangeAspect="1"/>
          </p:cNvPicPr>
          <p:nvPr/>
        </p:nvPicPr>
        <p:blipFill>
          <a:blip r:embed="rId6"/>
          <a:stretch>
            <a:fillRect/>
          </a:stretch>
        </p:blipFill>
        <p:spPr>
          <a:xfrm>
            <a:off x="9019793" y="2434972"/>
            <a:ext cx="1419225" cy="1381125"/>
          </a:xfrm>
          <a:prstGeom prst="rect">
            <a:avLst/>
          </a:prstGeom>
        </p:spPr>
      </p:pic>
    </p:spTree>
    <p:extLst>
      <p:ext uri="{BB962C8B-B14F-4D97-AF65-F5344CB8AC3E}">
        <p14:creationId xmlns:p14="http://schemas.microsoft.com/office/powerpoint/2010/main" val="2524837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12F0C-E34B-49CA-B364-D31BEE84D733}"/>
              </a:ext>
            </a:extLst>
          </p:cNvPr>
          <p:cNvSpPr>
            <a:spLocks noGrp="1"/>
          </p:cNvSpPr>
          <p:nvPr>
            <p:ph type="title"/>
          </p:nvPr>
        </p:nvSpPr>
        <p:spPr>
          <a:xfrm>
            <a:off x="1195699" y="317248"/>
            <a:ext cx="9601196" cy="1303867"/>
          </a:xfrm>
        </p:spPr>
        <p:txBody>
          <a:bodyPr>
            <a:normAutofit fontScale="90000"/>
          </a:bodyPr>
          <a:lstStyle/>
          <a:p>
            <a:br>
              <a:rPr lang="en-GB" dirty="0"/>
            </a:br>
            <a:r>
              <a:rPr lang="en-GB" dirty="0">
                <a:latin typeface="Comic Sans MS" panose="030F0702030302020204" pitchFamily="66" charset="0"/>
              </a:rPr>
              <a:t>Play Time/Lunch Time</a:t>
            </a:r>
          </a:p>
        </p:txBody>
      </p:sp>
      <p:sp>
        <p:nvSpPr>
          <p:cNvPr id="5" name="Text Placeholder 4"/>
          <p:cNvSpPr>
            <a:spLocks noGrp="1"/>
          </p:cNvSpPr>
          <p:nvPr>
            <p:ph type="body" idx="1"/>
          </p:nvPr>
        </p:nvSpPr>
        <p:spPr>
          <a:xfrm>
            <a:off x="1277993" y="2459918"/>
            <a:ext cx="4718304" cy="576262"/>
          </a:xfrm>
        </p:spPr>
        <p:txBody>
          <a:bodyPr/>
          <a:lstStyle/>
          <a:p>
            <a:r>
              <a:rPr lang="en-GB" b="1" u="sng" dirty="0">
                <a:solidFill>
                  <a:schemeClr val="tx1"/>
                </a:solidFill>
                <a:latin typeface="Comic Sans MS" panose="030F0702030302020204" pitchFamily="66" charset="0"/>
              </a:rPr>
              <a:t>Playtime Snacks</a:t>
            </a:r>
          </a:p>
        </p:txBody>
      </p:sp>
      <p:sp>
        <p:nvSpPr>
          <p:cNvPr id="6" name="Content Placeholder 5"/>
          <p:cNvSpPr>
            <a:spLocks noGrp="1"/>
          </p:cNvSpPr>
          <p:nvPr>
            <p:ph sz="half" idx="2"/>
          </p:nvPr>
        </p:nvSpPr>
        <p:spPr>
          <a:xfrm>
            <a:off x="1277993" y="3017802"/>
            <a:ext cx="4598551" cy="1822269"/>
          </a:xfrm>
        </p:spPr>
        <p:txBody>
          <a:bodyPr>
            <a:normAutofit fontScale="77500" lnSpcReduction="20000"/>
          </a:bodyPr>
          <a:lstStyle/>
          <a:p>
            <a:pPr marL="0" indent="0">
              <a:buNone/>
            </a:pPr>
            <a:r>
              <a:rPr lang="en-GB" dirty="0">
                <a:latin typeface="Comic Sans MS" panose="030F0702030302020204" pitchFamily="66" charset="0"/>
              </a:rPr>
              <a:t>A small snack is all that they need – some children take too much and don’t manage to eat it all.  </a:t>
            </a:r>
            <a:r>
              <a:rPr lang="en-GB" dirty="0">
                <a:solidFill>
                  <a:srgbClr val="FF0000"/>
                </a:solidFill>
                <a:latin typeface="Comic Sans MS" panose="030F0702030302020204" pitchFamily="66" charset="0"/>
              </a:rPr>
              <a:t>We have pupils within the school that have a </a:t>
            </a:r>
            <a:r>
              <a:rPr lang="en-GB" u="sng" dirty="0">
                <a:solidFill>
                  <a:srgbClr val="FF0000"/>
                </a:solidFill>
                <a:latin typeface="Comic Sans MS" panose="030F0702030302020204" pitchFamily="66" charset="0"/>
              </a:rPr>
              <a:t>NUT ALLERGY,</a:t>
            </a:r>
            <a:r>
              <a:rPr lang="en-GB" dirty="0">
                <a:solidFill>
                  <a:srgbClr val="FF0000"/>
                </a:solidFill>
                <a:latin typeface="Comic Sans MS" panose="030F0702030302020204" pitchFamily="66" charset="0"/>
              </a:rPr>
              <a:t> therefore please ensure your child’s snack or packed lunch does not contain nuts.  </a:t>
            </a:r>
          </a:p>
          <a:p>
            <a:endParaRPr lang="en-GB" dirty="0"/>
          </a:p>
        </p:txBody>
      </p:sp>
      <p:sp>
        <p:nvSpPr>
          <p:cNvPr id="7" name="Text Placeholder 6"/>
          <p:cNvSpPr>
            <a:spLocks noGrp="1"/>
          </p:cNvSpPr>
          <p:nvPr>
            <p:ph type="body" sz="quarter" idx="3"/>
          </p:nvPr>
        </p:nvSpPr>
        <p:spPr>
          <a:xfrm>
            <a:off x="6180670" y="2420587"/>
            <a:ext cx="4718304" cy="576262"/>
          </a:xfrm>
        </p:spPr>
        <p:txBody>
          <a:bodyPr/>
          <a:lstStyle/>
          <a:p>
            <a:r>
              <a:rPr lang="en-GB" b="1" u="sng" dirty="0">
                <a:solidFill>
                  <a:schemeClr val="tx1"/>
                </a:solidFill>
                <a:latin typeface="Comic Sans MS" panose="030F0702030302020204" pitchFamily="66" charset="0"/>
              </a:rPr>
              <a:t>Lunch</a:t>
            </a:r>
          </a:p>
        </p:txBody>
      </p:sp>
      <p:sp>
        <p:nvSpPr>
          <p:cNvPr id="8" name="Content Placeholder 7"/>
          <p:cNvSpPr>
            <a:spLocks noGrp="1"/>
          </p:cNvSpPr>
          <p:nvPr>
            <p:ph sz="quarter" idx="4"/>
          </p:nvPr>
        </p:nvSpPr>
        <p:spPr>
          <a:xfrm>
            <a:off x="6180670" y="2996849"/>
            <a:ext cx="4718304" cy="3090672"/>
          </a:xfrm>
        </p:spPr>
        <p:txBody>
          <a:bodyPr>
            <a:normAutofit fontScale="70000" lnSpcReduction="20000"/>
          </a:bodyPr>
          <a:lstStyle/>
          <a:p>
            <a:pPr marL="0" indent="0">
              <a:buNone/>
            </a:pPr>
            <a:r>
              <a:rPr lang="en-GB" dirty="0">
                <a:latin typeface="Comic Sans MS" panose="030F0702030302020204" pitchFamily="66" charset="0"/>
              </a:rPr>
              <a:t>Primary 1 children are entitled to free meals </a:t>
            </a:r>
            <a:r>
              <a:rPr lang="en-US" dirty="0">
                <a:latin typeface="Comic Sans MS" panose="030F0702030302020204" pitchFamily="66" charset="0"/>
              </a:rPr>
              <a:t>and we have a system where the children can choose what they want from a varied and healthy menu.  There is always soup and a choice of 3 main courses and fruit.  </a:t>
            </a:r>
          </a:p>
          <a:p>
            <a:pPr marL="0" indent="0">
              <a:buNone/>
            </a:pPr>
            <a:r>
              <a:rPr lang="en-US" dirty="0">
                <a:latin typeface="Comic Sans MS" panose="030F0702030302020204" pitchFamily="66" charset="0"/>
              </a:rPr>
              <a:t>The School App will keep you up to date as to what the lunch choices are each day.</a:t>
            </a:r>
            <a:endParaRPr lang="en-GB" dirty="0">
              <a:latin typeface="Comic Sans MS" panose="030F0702030302020204" pitchFamily="66" charset="0"/>
            </a:endParaRPr>
          </a:p>
          <a:p>
            <a:pPr marL="0" indent="0">
              <a:buNone/>
            </a:pPr>
            <a:r>
              <a:rPr lang="en-GB" dirty="0">
                <a:latin typeface="Comic Sans MS" panose="030F0702030302020204" pitchFamily="66" charset="0"/>
              </a:rPr>
              <a:t>Some children prefer a packed lunch which is eaten in the hall at the same time.  They are always supervised in the lunch hall by the Senior Management Team and  Classroom Assistants.</a:t>
            </a:r>
          </a:p>
          <a:p>
            <a:endParaRPr lang="en-GB" dirty="0"/>
          </a:p>
        </p:txBody>
      </p:sp>
      <p:pic>
        <p:nvPicPr>
          <p:cNvPr id="9" name="Picture 8"/>
          <p:cNvPicPr>
            <a:picLocks noChangeAspect="1"/>
          </p:cNvPicPr>
          <p:nvPr/>
        </p:nvPicPr>
        <p:blipFill>
          <a:blip r:embed="rId3"/>
          <a:stretch>
            <a:fillRect/>
          </a:stretch>
        </p:blipFill>
        <p:spPr>
          <a:xfrm>
            <a:off x="1295400" y="4762309"/>
            <a:ext cx="1419225" cy="1381125"/>
          </a:xfrm>
          <a:prstGeom prst="rect">
            <a:avLst/>
          </a:prstGeom>
        </p:spPr>
      </p:pic>
      <p:pic>
        <p:nvPicPr>
          <p:cNvPr id="10" name="Picture 9"/>
          <p:cNvPicPr>
            <a:picLocks noChangeAspect="1"/>
          </p:cNvPicPr>
          <p:nvPr/>
        </p:nvPicPr>
        <p:blipFill>
          <a:blip r:embed="rId4"/>
          <a:stretch>
            <a:fillRect/>
          </a:stretch>
        </p:blipFill>
        <p:spPr>
          <a:xfrm>
            <a:off x="3065146" y="4762309"/>
            <a:ext cx="1137397" cy="1381125"/>
          </a:xfrm>
          <a:prstGeom prst="rect">
            <a:avLst/>
          </a:prstGeom>
        </p:spPr>
      </p:pic>
      <p:pic>
        <p:nvPicPr>
          <p:cNvPr id="11" name="Picture 10"/>
          <p:cNvPicPr>
            <a:picLocks noChangeAspect="1"/>
          </p:cNvPicPr>
          <p:nvPr/>
        </p:nvPicPr>
        <p:blipFill>
          <a:blip r:embed="rId5"/>
          <a:stretch>
            <a:fillRect/>
          </a:stretch>
        </p:blipFill>
        <p:spPr>
          <a:xfrm rot="1040779">
            <a:off x="4299243" y="5063529"/>
            <a:ext cx="1617760" cy="778687"/>
          </a:xfrm>
          <a:prstGeom prst="rect">
            <a:avLst/>
          </a:prstGeom>
        </p:spPr>
      </p:pic>
      <p:pic>
        <p:nvPicPr>
          <p:cNvPr id="18" name="Picture 17"/>
          <p:cNvPicPr/>
          <p:nvPr/>
        </p:nvPicPr>
        <p:blipFill>
          <a:blip r:embed="rId6" cstate="print">
            <a:extLst>
              <a:ext uri="{28A0092B-C50C-407E-A947-70E740481C1C}">
                <a14:useLocalDpi xmlns:a14="http://schemas.microsoft.com/office/drawing/2010/main" val="0"/>
              </a:ext>
            </a:extLst>
          </a:blip>
          <a:stretch>
            <a:fillRect/>
          </a:stretch>
        </p:blipFill>
        <p:spPr>
          <a:xfrm>
            <a:off x="7327391" y="1709193"/>
            <a:ext cx="1499617" cy="1182533"/>
          </a:xfrm>
          <a:prstGeom prst="rect">
            <a:avLst/>
          </a:prstGeom>
        </p:spPr>
      </p:pic>
      <p:pic>
        <p:nvPicPr>
          <p:cNvPr id="19" name="Picture 18"/>
          <p:cNvPicPr/>
          <p:nvPr/>
        </p:nvPicPr>
        <p:blipFill>
          <a:blip r:embed="rId7" cstate="print">
            <a:extLst>
              <a:ext uri="{28A0092B-C50C-407E-A947-70E740481C1C}">
                <a14:useLocalDpi xmlns:a14="http://schemas.microsoft.com/office/drawing/2010/main" val="0"/>
              </a:ext>
            </a:extLst>
          </a:blip>
          <a:stretch>
            <a:fillRect/>
          </a:stretch>
        </p:blipFill>
        <p:spPr>
          <a:xfrm rot="5400000">
            <a:off x="8863838" y="1798880"/>
            <a:ext cx="1199577" cy="1020204"/>
          </a:xfrm>
          <a:prstGeom prst="rect">
            <a:avLst/>
          </a:prstGeom>
        </p:spPr>
      </p:pic>
      <p:pic>
        <p:nvPicPr>
          <p:cNvPr id="20" name="Picture 19"/>
          <p:cNvPicPr/>
          <p:nvPr/>
        </p:nvPicPr>
        <p:blipFill>
          <a:blip r:embed="rId8" cstate="print">
            <a:extLst>
              <a:ext uri="{28A0092B-C50C-407E-A947-70E740481C1C}">
                <a14:useLocalDpi xmlns:a14="http://schemas.microsoft.com/office/drawing/2010/main" val="0"/>
              </a:ext>
            </a:extLst>
          </a:blip>
          <a:stretch>
            <a:fillRect/>
          </a:stretch>
        </p:blipFill>
        <p:spPr>
          <a:xfrm rot="5400000">
            <a:off x="10066354" y="1795062"/>
            <a:ext cx="1199578" cy="1027840"/>
          </a:xfrm>
          <a:prstGeom prst="rect">
            <a:avLst/>
          </a:prstGeom>
        </p:spPr>
      </p:pic>
    </p:spTree>
    <p:extLst>
      <p:ext uri="{BB962C8B-B14F-4D97-AF65-F5344CB8AC3E}">
        <p14:creationId xmlns:p14="http://schemas.microsoft.com/office/powerpoint/2010/main" val="42271027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9|13"/>
</p:tagLst>
</file>

<file path=ppt/tags/tag2.xml><?xml version="1.0" encoding="utf-8"?>
<p:tagLst xmlns:a="http://schemas.openxmlformats.org/drawingml/2006/main" xmlns:r="http://schemas.openxmlformats.org/officeDocument/2006/relationships" xmlns:p="http://schemas.openxmlformats.org/presentationml/2006/main">
  <p:tag name="TIMING" val="|4.9|13"/>
</p:tagLst>
</file>

<file path=ppt/tags/tag3.xml><?xml version="1.0" encoding="utf-8"?>
<p:tagLst xmlns:a="http://schemas.openxmlformats.org/drawingml/2006/main" xmlns:r="http://schemas.openxmlformats.org/officeDocument/2006/relationships" xmlns:p="http://schemas.openxmlformats.org/presentationml/2006/main">
  <p:tag name="TIMING" val="|4.9|13"/>
</p:tagLst>
</file>

<file path=ppt/tags/tag4.xml><?xml version="1.0" encoding="utf-8"?>
<p:tagLst xmlns:a="http://schemas.openxmlformats.org/drawingml/2006/main" xmlns:r="http://schemas.openxmlformats.org/officeDocument/2006/relationships" xmlns:p="http://schemas.openxmlformats.org/presentationml/2006/main">
  <p:tag name="TIMING" val="|4.9|13"/>
</p:tagLst>
</file>

<file path=ppt/tags/tag5.xml><?xml version="1.0" encoding="utf-8"?>
<p:tagLst xmlns:a="http://schemas.openxmlformats.org/drawingml/2006/main" xmlns:r="http://schemas.openxmlformats.org/officeDocument/2006/relationships" xmlns:p="http://schemas.openxmlformats.org/presentationml/2006/main">
  <p:tag name="TIMING" val="|4.9|13"/>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837</TotalTime>
  <Words>1883</Words>
  <Application>Microsoft Macintosh PowerPoint</Application>
  <PresentationFormat>Widescreen</PresentationFormat>
  <Paragraphs>180</Paragraphs>
  <Slides>38</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Arial</vt:lpstr>
      <vt:lpstr>Calibri</vt:lpstr>
      <vt:lpstr>Comic Sans MS</vt:lpstr>
      <vt:lpstr>Garamond</vt:lpstr>
      <vt:lpstr>Helvetica</vt:lpstr>
      <vt:lpstr>Noto Sans</vt:lpstr>
      <vt:lpstr>Organic</vt:lpstr>
      <vt:lpstr>Information Session</vt:lpstr>
      <vt:lpstr>Overview of transition this year…</vt:lpstr>
      <vt:lpstr>School Staff – Management Team</vt:lpstr>
      <vt:lpstr>Other Key Staff Members</vt:lpstr>
      <vt:lpstr>Vision, Values and Aims</vt:lpstr>
      <vt:lpstr>School Uniform</vt:lpstr>
      <vt:lpstr>PE Days/Gym Kit</vt:lpstr>
      <vt:lpstr>Breakfast Club</vt:lpstr>
      <vt:lpstr> Play Time/Lunch Time</vt:lpstr>
      <vt:lpstr>Parent Pay</vt:lpstr>
      <vt:lpstr>Communication by telephone or email</vt:lpstr>
      <vt:lpstr>Learning Journals</vt:lpstr>
      <vt:lpstr>Parent Council</vt:lpstr>
      <vt:lpstr>The Primary 1 Curriculum</vt:lpstr>
      <vt:lpstr>Play based Pedagogy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Talk for Writing</vt:lpstr>
      <vt:lpstr>PowerPoint Presentation</vt:lpstr>
      <vt:lpstr>Pupil A</vt:lpstr>
      <vt:lpstr>Pupil A</vt:lpstr>
      <vt:lpstr>Pupil A</vt:lpstr>
      <vt:lpstr>Pupil A</vt:lpstr>
      <vt:lpstr>PowerPoint Presentation</vt:lpstr>
      <vt:lpstr>Numeracy </vt:lpstr>
      <vt:lpstr>Concepts taught in P1</vt:lpstr>
      <vt:lpstr>Explanation of the teaching approach…</vt:lpstr>
      <vt:lpstr>Parental Support for Numeracy</vt:lpstr>
      <vt:lpstr>School Website</vt:lpstr>
      <vt:lpstr>Safer School Scotland App</vt:lpstr>
      <vt:lpstr>Learning Journals Demonstration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Session</dc:title>
  <dc:creator>Claire Johnstone</dc:creator>
  <cp:lastModifiedBy>Emma Johnstone</cp:lastModifiedBy>
  <cp:revision>64</cp:revision>
  <dcterms:created xsi:type="dcterms:W3CDTF">2020-06-03T21:02:17Z</dcterms:created>
  <dcterms:modified xsi:type="dcterms:W3CDTF">2023-06-21T21:34:44Z</dcterms:modified>
</cp:coreProperties>
</file>