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unknown"/>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3723" r:id="rId3"/>
  </p:sldMasterIdLst>
  <p:notesMasterIdLst>
    <p:notesMasterId r:id="rId12"/>
  </p:notesMasterIdLst>
  <p:handoutMasterIdLst>
    <p:handoutMasterId r:id="rId13"/>
  </p:handoutMasterIdLst>
  <p:sldIdLst>
    <p:sldId id="275" r:id="rId4"/>
    <p:sldId id="302" r:id="rId5"/>
    <p:sldId id="287" r:id="rId6"/>
    <p:sldId id="282" r:id="rId7"/>
    <p:sldId id="284" r:id="rId8"/>
    <p:sldId id="293" r:id="rId9"/>
    <p:sldId id="300" r:id="rId10"/>
    <p:sldId id="29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miha Ahmed" initials="SA [2]" lastIdx="3" clrIdx="6">
    <p:extLst/>
  </p:cmAuthor>
  <p:cmAuthor id="1" name="Jilly Hillier" initials="JH" lastIdx="8" clrIdx="0">
    <p:extLst/>
  </p:cmAuthor>
  <p:cmAuthor id="2" name="Jenny Price" initials="JP" lastIdx="12" clrIdx="1">
    <p:extLst/>
  </p:cmAuthor>
  <p:cmAuthor id="3" name="Frances Bestley" initials="FB" lastIdx="4" clrIdx="2">
    <p:extLst/>
  </p:cmAuthor>
  <p:cmAuthor id="4" name="Gerry McMurtrie" initials="GM" lastIdx="4" clrIdx="3">
    <p:extLst/>
  </p:cmAuthor>
  <p:cmAuthor id="5" name="Samantha Bradey" initials="SB" lastIdx="5" clrIdx="4">
    <p:extLst/>
  </p:cmAuthor>
  <p:cmAuthor id="6" name="Samiha Ahmed" initials="SA" lastIdx="5"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F07227-33E8-43B8-8838-E35A57CCF6DF}" v="1" dt="2021-01-28T16:26:10.195"/>
    <p1510:client id="{3D3E7E53-D4D6-4E7C-B86B-902828EE29A9}" v="134" dt="2021-01-28T17:05:53.146"/>
    <p1510:client id="{9E8F4D53-8131-4BCE-A8C1-C1EBE219B89B}" v="1" dt="2021-01-28T17:14:07.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1511" autoAdjust="0"/>
  </p:normalViewPr>
  <p:slideViewPr>
    <p:cSldViewPr snapToGrid="0">
      <p:cViewPr varScale="1">
        <p:scale>
          <a:sx n="56" d="100"/>
          <a:sy n="56" d="100"/>
        </p:scale>
        <p:origin x="-992"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2/4/2021</a:t>
            </a:fld>
            <a:endParaRPr lang="en-US"/>
          </a:p>
        </p:txBody>
      </p:sp>
      <p:sp>
        <p:nvSpPr>
          <p:cNvPr id="4" name="Footer Placeholder 3">
            <a:extLst>
              <a:ext uri="{FF2B5EF4-FFF2-40B4-BE49-F238E27FC236}">
                <a16:creationId xmlns:a16="http://schemas.microsoft.com/office/drawing/2014/main" xmlns=""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Two friends look at something on their phone outside a slum in Dhaka, Bangladesh.</a:t>
            </a:r>
          </a:p>
          <a:p>
            <a:r>
              <a:rPr lang="en-GB" b="0" i="0" dirty="0">
                <a:solidFill>
                  <a:srgbClr val="000000"/>
                </a:solidFill>
                <a:effectLst/>
                <a:latin typeface="Open Sans"/>
              </a:rPr>
              <a:t/>
            </a:r>
            <a:br>
              <a:rPr lang="en-GB" b="0" i="0" dirty="0">
                <a:solidFill>
                  <a:srgbClr val="000000"/>
                </a:solidFill>
                <a:effectLst/>
                <a:latin typeface="Open Sans"/>
              </a:rPr>
            </a:br>
            <a:r>
              <a:rPr lang="en-GB" sz="1200" dirty="0">
                <a:latin typeface="Arial" panose="020B0604020202020204" pitchFamily="34" charset="0"/>
                <a:cs typeface="Arial" panose="020B0604020202020204" pitchFamily="34" charset="0"/>
              </a:rPr>
              <a:t>Unicef/</a:t>
            </a:r>
            <a:r>
              <a:rPr lang="en-GB" sz="1200" b="0" i="0" dirty="0">
                <a:solidFill>
                  <a:srgbClr val="121212"/>
                </a:solidFill>
                <a:effectLst/>
                <a:latin typeface="Open Sans"/>
                <a:cs typeface="Arial" panose="020B0604020202020204" pitchFamily="34" charset="0"/>
              </a:rPr>
              <a:t>Haque</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194760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xmlns=""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xmlns=""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xmlns=""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xmlns=""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xmlns=""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xmlns=""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xmlns=""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xmlns=""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xmlns=""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xmlns=""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xmlns=""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xmlns=""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xmlns=""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xmlns=""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xmlns=""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xmlns=""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xmlns=""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21" name="Footer Placeholder 4">
            <a:extLst>
              <a:ext uri="{FF2B5EF4-FFF2-40B4-BE49-F238E27FC236}">
                <a16:creationId xmlns:a16="http://schemas.microsoft.com/office/drawing/2014/main" xmlns=""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xmlns=""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xmlns=""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xmlns=""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xmlns=""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xmlns=""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xmlns=""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xmlns=""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xmlns=""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xmlns=""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04/02/2021</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xmlns=""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xmlns=""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xmlns=""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xmlns=""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04/02/2021</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xmlns=""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xmlns=""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xmlns=""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20" name="Footer Placeholder 4">
            <a:extLst>
              <a:ext uri="{FF2B5EF4-FFF2-40B4-BE49-F238E27FC236}">
                <a16:creationId xmlns:a16="http://schemas.microsoft.com/office/drawing/2014/main" xmlns=""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xmlns=""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xmlns=""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xmlns=""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xmlns=""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xmlns=""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xmlns=""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xmlns=""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xmlns=""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xmlns=""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xmlns=""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4" name="Picture 13" descr="A close up of a logo&#10;&#10;Description automatically generated">
            <a:extLst>
              <a:ext uri="{FF2B5EF4-FFF2-40B4-BE49-F238E27FC236}">
                <a16:creationId xmlns:a16="http://schemas.microsoft.com/office/drawing/2014/main" xmlns="" id="{EFAD32A9-DA84-4E54-8571-875AEEB0F5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xmlns=""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xmlns=""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1EA941-46CD-468D-9CDB-6DFA55D229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xmlns=""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xmlns=""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World Religion Day</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xmlns=""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04/02/2021</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xmlns=""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xmlns=""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xmlns=""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xmlns=""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xmlns=""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xmlns=""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xmlns=""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xmlns=""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88D09-312A-4025-8D16-E308F4EC7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F18C3819-17DA-4197-88B4-4445588B6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8F1026CC-5D9C-4477-991D-2D6423BFC824}"/>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F40CC980-E60A-4A6E-8ACC-90F636251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FA3C7C7-795A-4803-BCBD-A3A0AEDA7AB4}"/>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4572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9525" y="0"/>
            <a:ext cx="12192000" cy="6858000"/>
          </a:xfrm>
          <a:prstGeom prst="rect">
            <a:avLst/>
          </a:prstGeom>
        </p:spPr>
      </p:pic>
      <p:sp>
        <p:nvSpPr>
          <p:cNvPr id="7" name="Title 1">
            <a:extLst>
              <a:ext uri="{FF2B5EF4-FFF2-40B4-BE49-F238E27FC236}">
                <a16:creationId xmlns:a16="http://schemas.microsoft.com/office/drawing/2014/main" xmlns=""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Title 1">
            <a:extLst>
              <a:ext uri="{FF2B5EF4-FFF2-40B4-BE49-F238E27FC236}">
                <a16:creationId xmlns:a16="http://schemas.microsoft.com/office/drawing/2014/main" xmlns=""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3" name="Picture 2" descr="Graphical user interface, text, application&#10;&#10;Description automatically generated">
            <a:extLst>
              <a:ext uri="{FF2B5EF4-FFF2-40B4-BE49-F238E27FC236}">
                <a16:creationId xmlns:a16="http://schemas.microsoft.com/office/drawing/2014/main" xmlns="" id="{E1986322-09E5-4FE1-BC7C-1EEFCCDE7D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94823" y="0"/>
            <a:ext cx="3694670" cy="3046217"/>
          </a:xfrm>
          <a:prstGeom prst="rect">
            <a:avLst/>
          </a:prstGeom>
        </p:spPr>
      </p:pic>
    </p:spTree>
    <p:extLst>
      <p:ext uri="{BB962C8B-B14F-4D97-AF65-F5344CB8AC3E}">
        <p14:creationId xmlns:p14="http://schemas.microsoft.com/office/powerpoint/2010/main" val="3252347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00EA00-3380-42AF-97EA-029E5F0E44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0004ABF-B071-4F26-AF3F-2D0221D05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8008EC0-A383-4997-BEAB-49BC260218B4}"/>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9F0893FB-9AF8-499F-9F2F-B617E06789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B0B514-BEBD-4F08-8F74-CBB77FEB59C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882753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81C6B-3175-47C8-9AE6-89712D280C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B583767-AD0E-4C1F-B671-8BCB628DC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A749F1-D853-4482-A757-6CEDC8B0C89D}"/>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3E212762-7436-4A93-8629-940CA951DB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7B4F0F5-74B5-4F73-8127-0295B161B8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551708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5A2BD9-B652-4C30-9276-348CFD6E77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80E6926C-BD7C-4629-848D-BB5B41C84B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21EA6B9-E8DD-4A73-8DE6-5F1F437FE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B8F4E17-15A1-4B84-8E81-5BC83F8F1A25}"/>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xmlns="" id="{EF145FD5-2208-4E0F-A333-0D3C57B51B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1651AED-08B4-4078-BC11-7568BCA27C9B}"/>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958138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204C8F-9E2F-4CED-8398-872323FF18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D9D0362-F6C6-42D6-ADAE-D6CDF7E02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A2221D-C333-4E4D-B5C6-FB91B062D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84B15CF8-121C-470C-B187-D97232DBA6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F50E99B-5DCF-4BC5-97A6-46B6ADAFF1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928E2848-117E-4BEB-8632-12195AA1F27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8" name="Footer Placeholder 7">
            <a:extLst>
              <a:ext uri="{FF2B5EF4-FFF2-40B4-BE49-F238E27FC236}">
                <a16:creationId xmlns:a16="http://schemas.microsoft.com/office/drawing/2014/main" xmlns="" id="{2C2D0667-EFC0-4133-B83A-B72B54FDE2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FE3AE7A0-337F-4283-B7B6-A6D68C9E332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674343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019DC4-59CE-40A9-B2D8-E4A563B6A7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D42D4E5-0F91-4454-BA85-25CD49664371}"/>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4" name="Footer Placeholder 3">
            <a:extLst>
              <a:ext uri="{FF2B5EF4-FFF2-40B4-BE49-F238E27FC236}">
                <a16:creationId xmlns:a16="http://schemas.microsoft.com/office/drawing/2014/main" xmlns="" id="{BD0516BA-AEE0-4BAA-A14C-838001C182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FAA81634-97DC-49E6-8F47-67328ACAAF8D}"/>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122924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0E5267-09E3-437D-86DE-BCF643511E9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3" name="Footer Placeholder 2">
            <a:extLst>
              <a:ext uri="{FF2B5EF4-FFF2-40B4-BE49-F238E27FC236}">
                <a16:creationId xmlns:a16="http://schemas.microsoft.com/office/drawing/2014/main" xmlns="" id="{2F9AD5F7-4BAE-42AD-B785-D480F3A410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EC292175-2FF6-4654-B37B-DA85003337D2}"/>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004311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DF1792-4587-4228-BD94-0FD257086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3416BD4A-E252-4299-BCB1-63697E6E67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6EEA43B5-E100-4F1B-883C-3003B4B83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F8F7BAC-EF0B-4BB9-B029-0AABBD92C11E}"/>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xmlns="" id="{BADE49E2-1B43-4EE9-B1D5-8559862C46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F42630F-EA51-4484-A467-56CFD9D81FE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3079284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8BA29-C63F-4EFA-8AD9-9B7A8FC0C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1F526931-677E-4275-929E-0DBF51E14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1606FFF1-1EAB-4AC6-A056-615F1C2B4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4DB696-538E-4405-94FC-46DE879F3405}"/>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6" name="Footer Placeholder 5">
            <a:extLst>
              <a:ext uri="{FF2B5EF4-FFF2-40B4-BE49-F238E27FC236}">
                <a16:creationId xmlns:a16="http://schemas.microsoft.com/office/drawing/2014/main" xmlns="" id="{B6380D56-C5B9-45B2-9597-5D83801CF3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FBCA5F6-F7B2-4D80-8CD3-F8D4F29C139A}"/>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4112348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AF620-5B9E-4F79-B81E-9EF78606D2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08F8763-5C4E-43F5-8284-1B133A73EC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4FC6893-5612-47AF-8B9E-3EA0A103FEDE}"/>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18897821-139E-4CFB-A4C9-40A06EB8DA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B5EE67F8-9DE9-40F5-B0C0-1EAF5EE2327F}"/>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2918403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C9017E-6DE9-4480-B715-6B1F9CD0FA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C42E9E5-24D4-4AD2-A6D0-F692CD11A3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6B742F20-6A97-4DEA-9607-B7A947220542}"/>
              </a:ext>
            </a:extLst>
          </p:cNvPr>
          <p:cNvSpPr>
            <a:spLocks noGrp="1"/>
          </p:cNvSpPr>
          <p:nvPr>
            <p:ph type="dt" sz="half" idx="10"/>
          </p:nvPr>
        </p:nvSpPr>
        <p:spPr/>
        <p:txBody>
          <a:body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D669A104-42A6-4947-821D-3C481921BF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DB0814A-E162-4FA8-8D5B-B79C2484B8F6}"/>
              </a:ext>
            </a:extLst>
          </p:cNvPr>
          <p:cNvSpPr>
            <a:spLocks noGrp="1"/>
          </p:cNvSpPr>
          <p:nvPr>
            <p:ph type="sldNum" sz="quarter" idx="12"/>
          </p:nvPr>
        </p:nvSpPr>
        <p:spPr/>
        <p:txBody>
          <a:bodyPr/>
          <a:lstStyle/>
          <a:p>
            <a:fld id="{FFE8DD0C-2B16-4FA7-919C-BB8382C25217}" type="slidenum">
              <a:rPr lang="en-GB" smtClean="0"/>
              <a:t>‹#›</a:t>
            </a:fld>
            <a:endParaRPr lang="en-GB"/>
          </a:p>
        </p:txBody>
      </p:sp>
    </p:spTree>
    <p:extLst>
      <p:ext uri="{BB962C8B-B14F-4D97-AF65-F5344CB8AC3E}">
        <p14:creationId xmlns:p14="http://schemas.microsoft.com/office/powerpoint/2010/main" val="1494932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3">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4F3755A-E284-48C1-A02C-BD3C72CD2B5A}"/>
              </a:ext>
            </a:extLst>
          </p:cNvPr>
          <p:cNvSpPr txBox="1">
            <a:spLocks/>
          </p:cNvSpPr>
          <p:nvPr userDrawn="1"/>
        </p:nvSpPr>
        <p:spPr>
          <a:xfrm>
            <a:off x="9525" y="562683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pic>
        <p:nvPicPr>
          <p:cNvPr id="4" name="Picture 3">
            <a:extLst>
              <a:ext uri="{FF2B5EF4-FFF2-40B4-BE49-F238E27FC236}">
                <a16:creationId xmlns:a16="http://schemas.microsoft.com/office/drawing/2014/main" xmlns="" id="{681EA941-46CD-468D-9CDB-6DFA55D22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25" y="0"/>
            <a:ext cx="12192000" cy="6858000"/>
          </a:xfrm>
          <a:prstGeom prst="rect">
            <a:avLst/>
          </a:prstGeom>
        </p:spPr>
      </p:pic>
      <p:sp>
        <p:nvSpPr>
          <p:cNvPr id="8" name="Title 1">
            <a:extLst>
              <a:ext uri="{FF2B5EF4-FFF2-40B4-BE49-F238E27FC236}">
                <a16:creationId xmlns:a16="http://schemas.microsoft.com/office/drawing/2014/main" xmlns="" id="{585C7BE3-F5C1-4C27-81A1-310E69404657}"/>
              </a:ext>
            </a:extLst>
          </p:cNvPr>
          <p:cNvSpPr txBox="1">
            <a:spLocks/>
          </p:cNvSpPr>
          <p:nvPr userDrawn="1"/>
        </p:nvSpPr>
        <p:spPr>
          <a:xfrm>
            <a:off x="0" y="5349831"/>
            <a:ext cx="6867525"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a:p>
            <a:r>
              <a:rPr lang="en-US" dirty="0"/>
              <a:t>SAFER INTERNET DAY</a:t>
            </a:r>
          </a:p>
        </p:txBody>
      </p:sp>
      <p:pic>
        <p:nvPicPr>
          <p:cNvPr id="5" name="Picture 4" descr="Graphical user interface, text, application&#10;&#10;Description automatically generated">
            <a:extLst>
              <a:ext uri="{FF2B5EF4-FFF2-40B4-BE49-F238E27FC236}">
                <a16:creationId xmlns:a16="http://schemas.microsoft.com/office/drawing/2014/main" xmlns="" id="{085E7482-DAE1-41A9-8A85-0D23679CDA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70110" y="0"/>
            <a:ext cx="3694670" cy="3046217"/>
          </a:xfrm>
          <a:prstGeom prst="rect">
            <a:avLst/>
          </a:prstGeom>
        </p:spPr>
      </p:pic>
    </p:spTree>
    <p:extLst>
      <p:ext uri="{BB962C8B-B14F-4D97-AF65-F5344CB8AC3E}">
        <p14:creationId xmlns:p14="http://schemas.microsoft.com/office/powerpoint/2010/main" val="3405548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B6F8058-81B7-4C54-91CD-599A25CFB492}"/>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EE784CD-3D9F-4522-802A-F6C76D500C5D}"/>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015F25-F1B6-4E7D-9FD0-978994CF5E23}"/>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4F359A8-D160-4248-9710-5DB32D9E8183}"/>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xmlns=""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8BD51B72-7801-4F8F-8788-9E5F9062AEDB}"/>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8" name="Footer Placeholder 7">
            <a:extLst>
              <a:ext uri="{FF2B5EF4-FFF2-40B4-BE49-F238E27FC236}">
                <a16:creationId xmlns:a16="http://schemas.microsoft.com/office/drawing/2014/main" xmlns=""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CB88FF7-8FA6-42EB-BBDE-F86D84DBF78C}"/>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4" name="Footer Placeholder 3">
            <a:extLst>
              <a:ext uri="{FF2B5EF4-FFF2-40B4-BE49-F238E27FC236}">
                <a16:creationId xmlns:a16="http://schemas.microsoft.com/office/drawing/2014/main" xmlns=""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BCC9469-2D75-4F44-8C3E-0AD456CE6A2A}"/>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3" name="Footer Placeholder 2">
            <a:extLst>
              <a:ext uri="{FF2B5EF4-FFF2-40B4-BE49-F238E27FC236}">
                <a16:creationId xmlns:a16="http://schemas.microsoft.com/office/drawing/2014/main" xmlns=""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5D4B34-E2BA-4A1F-9326-DE12A002F0F4}"/>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xmlns=""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7FF6B5-6722-4E5C-942F-45C9BB806B65}"/>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6" name="Footer Placeholder 5">
            <a:extLst>
              <a:ext uri="{FF2B5EF4-FFF2-40B4-BE49-F238E27FC236}">
                <a16:creationId xmlns:a16="http://schemas.microsoft.com/office/drawing/2014/main" xmlns=""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9DEAC2E-AC40-4594-8E64-2C744C36839A}"/>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xmlns=""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BE47AE1-371A-4884-A47C-C25D5D41F219}"/>
              </a:ext>
            </a:extLst>
          </p:cNvPr>
          <p:cNvSpPr>
            <a:spLocks noGrp="1"/>
          </p:cNvSpPr>
          <p:nvPr>
            <p:ph type="dt" sz="half" idx="10"/>
          </p:nvPr>
        </p:nvSpPr>
        <p:spPr/>
        <p:txBody>
          <a:body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xmlns=""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750" r:id="rId4"/>
    <p:sldLayoutId id="2147483751" r:id="rId5"/>
    <p:sldLayoutId id="2147483697" r:id="rId6"/>
    <p:sldLayoutId id="2147483679" r:id="rId7"/>
    <p:sldLayoutId id="2147483698" r:id="rId8"/>
    <p:sldLayoutId id="2147483681" r:id="rId9"/>
    <p:sldLayoutId id="2147483680" r:id="rId10"/>
    <p:sldLayoutId id="2147483686" r:id="rId11"/>
    <p:sldLayoutId id="2147483706" r:id="rId12"/>
    <p:sldLayoutId id="2147483708" r:id="rId13"/>
    <p:sldLayoutId id="2147483709" r:id="rId14"/>
    <p:sldLayoutId id="2147483694" r:id="rId15"/>
    <p:sldLayoutId id="2147483682" r:id="rId16"/>
    <p:sldLayoutId id="2147483710" r:id="rId17"/>
    <p:sldLayoutId id="2147483737" r:id="rId18"/>
    <p:sldLayoutId id="2147483736" r:id="rId19"/>
    <p:sldLayoutId id="2147483714" r:id="rId20"/>
    <p:sldLayoutId id="2147483649" r:id="rId21"/>
    <p:sldLayoutId id="2147483707" r:id="rId22"/>
    <p:sldLayoutId id="2147483717" r:id="rId23"/>
    <p:sldLayoutId id="2147483699" r:id="rId24"/>
    <p:sldLayoutId id="2147483702" r:id="rId25"/>
    <p:sldLayoutId id="2147483650" r:id="rId26"/>
    <p:sldLayoutId id="2147483735" r:id="rId27"/>
    <p:sldLayoutId id="2147483704" r:id="rId28"/>
    <p:sldLayoutId id="2147483719" r:id="rId29"/>
    <p:sldLayoutId id="2147483718" r:id="rId30"/>
    <p:sldLayoutId id="2147483720" r:id="rId31"/>
    <p:sldLayoutId id="2147483715" r:id="rId32"/>
    <p:sldLayoutId id="2147483701" r:id="rId33"/>
    <p:sldLayoutId id="2147483687" r:id="rId34"/>
    <p:sldLayoutId id="2147483713" r:id="rId35"/>
    <p:sldLayoutId id="2147483721" r:id="rId36"/>
    <p:sldLayoutId id="2147483696" r:id="rId37"/>
    <p:sldLayoutId id="2147483722"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0E7F9E-CD35-4064-A30F-73068CE1F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1D8CF86-8050-4194-8C1F-C1D2EFD03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D8931CE-6965-44BE-9AFC-1A05E5B053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08467-6683-4FFB-A43E-A5A2F0119BA7}" type="datetimeFigureOut">
              <a:rPr lang="en-GB" smtClean="0"/>
              <a:t>04/02/2021</a:t>
            </a:fld>
            <a:endParaRPr lang="en-GB"/>
          </a:p>
        </p:txBody>
      </p:sp>
      <p:sp>
        <p:nvSpPr>
          <p:cNvPr id="5" name="Footer Placeholder 4">
            <a:extLst>
              <a:ext uri="{FF2B5EF4-FFF2-40B4-BE49-F238E27FC236}">
                <a16:creationId xmlns:a16="http://schemas.microsoft.com/office/drawing/2014/main" xmlns="" id="{4B587E06-66C4-4F4F-9AC4-9F5B1D2E0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DE1F544D-2692-4E07-81D6-D60B57B79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8DD0C-2B16-4FA7-919C-BB8382C25217}" type="slidenum">
              <a:rPr lang="en-GB" smtClean="0"/>
              <a:t>‹#›</a:t>
            </a:fld>
            <a:endParaRPr lang="en-GB"/>
          </a:p>
        </p:txBody>
      </p:sp>
    </p:spTree>
    <p:extLst>
      <p:ext uri="{BB962C8B-B14F-4D97-AF65-F5344CB8AC3E}">
        <p14:creationId xmlns:p14="http://schemas.microsoft.com/office/powerpoint/2010/main" val="12156763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04/02/2021</a:t>
            </a:fld>
            <a:endParaRPr lang="en-GB"/>
          </a:p>
        </p:txBody>
      </p:sp>
      <p:sp>
        <p:nvSpPr>
          <p:cNvPr id="5" name="Footer Placeholder 4">
            <a:extLst>
              <a:ext uri="{FF2B5EF4-FFF2-40B4-BE49-F238E27FC236}">
                <a16:creationId xmlns:a16="http://schemas.microsoft.com/office/drawing/2014/main" xmlns=""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820VBh4JZPo"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9.svg"/><Relationship Id="rId5" Type="http://schemas.openxmlformats.org/officeDocument/2006/relationships/image" Target="../media/image37.pn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hyperlink" Target="https://www.thinkuknow.co.uk/" TargetMode="External"/><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hyperlink" Target="https://www.activityvillage.co.uk/two-truths-and-a-lie"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video" Target="https://www.youtube.com/embed/DgeKHjLSQUM?feature=oembed" TargetMode="External"/><Relationship Id="rId6" Type="http://schemas.openxmlformats.org/officeDocument/2006/relationships/hyperlink" Target="https://www.bbc.co.uk/newsround/26136189" TargetMode="External"/><Relationship Id="rId5" Type="http://schemas.openxmlformats.org/officeDocument/2006/relationships/image" Target="../media/image38.jpeg"/><Relationship Id="rId4" Type="http://schemas.openxmlformats.org/officeDocument/2006/relationships/hyperlink" Target="https://www.youtube.com/watch?v=DgeKHjLSQU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FDCA232-6EA8-4F76-B8BB-DB2A03E3D214}"/>
              </a:ext>
            </a:extLst>
          </p:cNvPr>
          <p:cNvSpPr/>
          <p:nvPr/>
        </p:nvSpPr>
        <p:spPr>
          <a:xfrm rot="16200000">
            <a:off x="10444444" y="4534220"/>
            <a:ext cx="3204850" cy="261610"/>
          </a:xfrm>
          <a:prstGeom prst="rect">
            <a:avLst/>
          </a:prstGeom>
        </p:spPr>
        <p:txBody>
          <a:bodyPr wrap="square">
            <a:spAutoFit/>
          </a:bodyPr>
          <a:lstStyle/>
          <a:p>
            <a:r>
              <a:rPr lang="en-GB" sz="1100" dirty="0">
                <a:solidFill>
                  <a:schemeClr val="bg1"/>
                </a:solidFill>
                <a:latin typeface="Arial" panose="020B0604020202020204" pitchFamily="34" charset="0"/>
                <a:cs typeface="Arial" panose="020B0604020202020204" pitchFamily="34" charset="0"/>
              </a:rPr>
              <a:t>Unicef</a:t>
            </a:r>
            <a:r>
              <a:rPr lang="en-GB" sz="1100" b="0" i="0" dirty="0">
                <a:solidFill>
                  <a:schemeClr val="bg1"/>
                </a:solidFill>
                <a:effectLst/>
                <a:latin typeface="Arial" panose="020B0604020202020204" pitchFamily="34" charset="0"/>
                <a:cs typeface="Arial" panose="020B0604020202020204" pitchFamily="34" charset="0"/>
              </a:rPr>
              <a:t>/Haque</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EDCBE65-BB2E-4F7B-9F7D-348AD5921A99}"/>
              </a:ext>
            </a:extLst>
          </p:cNvPr>
          <p:cNvSpPr>
            <a:spLocks noGrp="1"/>
          </p:cNvSpPr>
          <p:nvPr>
            <p:ph type="ctrTitle"/>
          </p:nvPr>
        </p:nvSpPr>
        <p:spPr/>
        <p:txBody>
          <a:bodyPr>
            <a:normAutofit/>
          </a:bodyPr>
          <a:lstStyle/>
          <a:p>
            <a:r>
              <a:rPr lang="en-US" dirty="0"/>
              <a:t>Introducing SAFER INTERNET DAY</a:t>
            </a:r>
            <a:endParaRPr lang="en-GB" dirty="0"/>
          </a:p>
        </p:txBody>
      </p:sp>
      <p:sp>
        <p:nvSpPr>
          <p:cNvPr id="6" name="Subtitle 5">
            <a:extLst>
              <a:ext uri="{FF2B5EF4-FFF2-40B4-BE49-F238E27FC236}">
                <a16:creationId xmlns:a16="http://schemas.microsoft.com/office/drawing/2014/main" xmlns="" id="{45F1371C-B517-43B5-9C1D-3CCCE4F9C73C}"/>
              </a:ext>
            </a:extLst>
          </p:cNvPr>
          <p:cNvSpPr>
            <a:spLocks noGrp="1"/>
          </p:cNvSpPr>
          <p:nvPr>
            <p:ph type="subTitle" idx="1"/>
          </p:nvPr>
        </p:nvSpPr>
        <p:spPr>
          <a:xfrm>
            <a:off x="237126" y="1738857"/>
            <a:ext cx="5766632" cy="4618211"/>
          </a:xfrm>
        </p:spPr>
        <p:txBody>
          <a:bodyPr>
            <a:normAutofit/>
          </a:bodyPr>
          <a:lstStyle/>
          <a:p>
            <a:pPr marL="0" indent="0">
              <a:buNone/>
            </a:pPr>
            <a:r>
              <a:rPr lang="en-GB" sz="1600" b="1" kern="1400" dirty="0"/>
              <a:t>Safer Internet Day is a global event to help everyone to think about being as safe as possible when we are online. </a:t>
            </a:r>
          </a:p>
          <a:p>
            <a:pPr marL="0" indent="0">
              <a:buNone/>
            </a:pPr>
            <a:r>
              <a:rPr lang="en-GB" sz="1600" b="1" kern="1400" dirty="0"/>
              <a:t>It is celebrated this year on 9</a:t>
            </a:r>
            <a:r>
              <a:rPr lang="en-GB" sz="1600" b="1" kern="1400" baseline="30000" dirty="0"/>
              <a:t>th</a:t>
            </a:r>
            <a:r>
              <a:rPr lang="en-GB" sz="1600" b="1" kern="1400" dirty="0"/>
              <a:t> February. </a:t>
            </a:r>
          </a:p>
          <a:p>
            <a:pPr marL="0" indent="0">
              <a:buNone/>
            </a:pPr>
            <a:r>
              <a:rPr lang="en-GB" sz="1600" kern="1400" dirty="0"/>
              <a:t>The UN Convention on the Rights of the Child is all about ensuring the best possible childhood for every child and young person. All of the rights apply, all of the time, and this includes the time a child spends on the internet. This week’s activities will include some particular focus on Articles 16 and 17, the rights to privacy and to access reliable information.</a:t>
            </a:r>
          </a:p>
          <a:p>
            <a:pPr marL="0" indent="0">
              <a:buNone/>
            </a:pPr>
            <a:r>
              <a:rPr lang="en-GB" sz="1600" kern="1400" dirty="0"/>
              <a:t>The United Kingdom Committee for UNICEF (Unicef UK) is calling for a long-term approach to ensure digital inclusion. We're asking the Department for Education to undertake a comprehensive mapping exercise to understand exactly how many children aren't online at home and why that is, and use this information to close the digital divide for good.</a:t>
            </a:r>
          </a:p>
        </p:txBody>
      </p:sp>
      <p:sp>
        <p:nvSpPr>
          <p:cNvPr id="8" name="TextBox 7">
            <a:extLst>
              <a:ext uri="{FF2B5EF4-FFF2-40B4-BE49-F238E27FC236}">
                <a16:creationId xmlns:a16="http://schemas.microsoft.com/office/drawing/2014/main" xmlns="" id="{29167E19-8772-4A77-8C50-F3B910F87287}"/>
              </a:ext>
            </a:extLst>
          </p:cNvPr>
          <p:cNvSpPr txBox="1"/>
          <p:nvPr/>
        </p:nvSpPr>
        <p:spPr>
          <a:xfrm>
            <a:off x="6380753" y="1634354"/>
            <a:ext cx="6106026" cy="646331"/>
          </a:xfrm>
          <a:prstGeom prst="rect">
            <a:avLst/>
          </a:prstGeom>
          <a:noFill/>
        </p:spPr>
        <p:txBody>
          <a:bodyPr wrap="square" lIns="91440" tIns="45720" rIns="91440" bIns="45720" anchor="t">
            <a:spAutoFit/>
          </a:bodyPr>
          <a:lstStyle/>
          <a:p>
            <a:r>
              <a:rPr lang="en-GB" sz="1800" dirty="0">
                <a:latin typeface="Arial"/>
                <a:cs typeface="Arial"/>
              </a:rPr>
              <a:t>Anja, </a:t>
            </a:r>
            <a:r>
              <a:rPr lang="en-GB" b="0" i="0" dirty="0">
                <a:effectLst/>
                <a:latin typeface="Roboto"/>
              </a:rPr>
              <a:t>Senior Policy Adviser,</a:t>
            </a:r>
            <a:r>
              <a:rPr lang="en-GB" sz="1800" dirty="0">
                <a:latin typeface="Arial"/>
                <a:cs typeface="Arial"/>
              </a:rPr>
              <a:t> introduces </a:t>
            </a:r>
          </a:p>
          <a:p>
            <a:r>
              <a:rPr lang="en-GB" dirty="0">
                <a:latin typeface="Arial"/>
                <a:cs typeface="Arial"/>
              </a:rPr>
              <a:t>Safer Internet </a:t>
            </a:r>
            <a:r>
              <a:rPr lang="en-GB" sz="1800" dirty="0">
                <a:latin typeface="Arial"/>
                <a:cs typeface="Arial"/>
              </a:rPr>
              <a:t>Day</a:t>
            </a:r>
            <a:r>
              <a:rPr lang="en-GB" dirty="0">
                <a:latin typeface="Arial"/>
                <a:cs typeface="Arial"/>
              </a:rPr>
              <a:t> </a:t>
            </a:r>
            <a:endParaRPr lang="en-GB" sz="1800" dirty="0"/>
          </a:p>
        </p:txBody>
      </p:sp>
      <p:sp>
        <p:nvSpPr>
          <p:cNvPr id="9" name="Text Placeholder 3">
            <a:extLst>
              <a:ext uri="{FF2B5EF4-FFF2-40B4-BE49-F238E27FC236}">
                <a16:creationId xmlns:a16="http://schemas.microsoft.com/office/drawing/2014/main" xmlns="" id="{7D615BBB-8628-4895-9A26-552B09D9DB42}"/>
              </a:ext>
            </a:extLst>
          </p:cNvPr>
          <p:cNvSpPr txBox="1">
            <a:spLocks/>
          </p:cNvSpPr>
          <p:nvPr/>
        </p:nvSpPr>
        <p:spPr>
          <a:xfrm>
            <a:off x="6380753" y="5354453"/>
            <a:ext cx="5351463" cy="387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hlinkClick r:id="rId5"/>
              </a:rPr>
              <a:t>Watch Anja on YouTube</a:t>
            </a:r>
            <a:endParaRPr lang="en-GB" sz="1800" dirty="0"/>
          </a:p>
        </p:txBody>
      </p:sp>
      <p:pic>
        <p:nvPicPr>
          <p:cNvPr id="4" name="Safer Internet Day Video">
            <a:hlinkClick r:id="" action="ppaction://media"/>
            <a:extLst>
              <a:ext uri="{FF2B5EF4-FFF2-40B4-BE49-F238E27FC236}">
                <a16:creationId xmlns:a16="http://schemas.microsoft.com/office/drawing/2014/main" xmlns="" id="{B3BE32B6-E2FD-4B77-A828-6D1BCB1D55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58148" y="2280685"/>
            <a:ext cx="5274068" cy="2966663"/>
          </a:xfrm>
          <a:prstGeom prst="rect">
            <a:avLst/>
          </a:prstGeom>
        </p:spPr>
      </p:pic>
    </p:spTree>
    <p:extLst>
      <p:ext uri="{BB962C8B-B14F-4D97-AF65-F5344CB8AC3E}">
        <p14:creationId xmlns:p14="http://schemas.microsoft.com/office/powerpoint/2010/main" val="228716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A6C89-1BBF-45E6-A771-2FFECADE74C7}"/>
              </a:ext>
            </a:extLst>
          </p:cNvPr>
          <p:cNvSpPr>
            <a:spLocks noGrp="1"/>
          </p:cNvSpPr>
          <p:nvPr>
            <p:ph type="ctrTitle"/>
          </p:nvPr>
        </p:nvSpPr>
        <p:spPr>
          <a:xfrm>
            <a:off x="275186" y="171705"/>
            <a:ext cx="11916814" cy="877104"/>
          </a:xfrm>
        </p:spPr>
        <p:txBody>
          <a:bodyPr>
            <a:normAutofit/>
          </a:bodyPr>
          <a:lstStyle/>
          <a:p>
            <a:r>
              <a:rPr lang="en-US" sz="4000" dirty="0"/>
              <a:t> articles for Safer internet day</a:t>
            </a:r>
            <a:endParaRPr lang="en-GB" dirty="0"/>
          </a:p>
        </p:txBody>
      </p:sp>
      <p:sp>
        <p:nvSpPr>
          <p:cNvPr id="3" name="Subtitle 2">
            <a:extLst>
              <a:ext uri="{FF2B5EF4-FFF2-40B4-BE49-F238E27FC236}">
                <a16:creationId xmlns:a16="http://schemas.microsoft.com/office/drawing/2014/main" xmlns="" id="{B620A5F9-5DAF-4851-B223-03AA2F2D5AFC}"/>
              </a:ext>
            </a:extLst>
          </p:cNvPr>
          <p:cNvSpPr>
            <a:spLocks noGrp="1"/>
          </p:cNvSpPr>
          <p:nvPr>
            <p:ph type="subTitle" idx="1"/>
          </p:nvPr>
        </p:nvSpPr>
        <p:spPr>
          <a:xfrm>
            <a:off x="369287" y="1698347"/>
            <a:ext cx="6185647" cy="4497916"/>
          </a:xfrm>
        </p:spPr>
        <p:txBody>
          <a:bodyPr>
            <a:normAutofit fontScale="70000" lnSpcReduction="20000"/>
          </a:bodyPr>
          <a:lstStyle/>
          <a:p>
            <a:pPr marL="0" indent="0">
              <a:buNone/>
            </a:pPr>
            <a:r>
              <a:rPr lang="en-GB" b="1" dirty="0"/>
              <a:t>This week’s activities link to the following articles:</a:t>
            </a:r>
          </a:p>
          <a:p>
            <a:pPr marL="0" indent="0">
              <a:buNone/>
            </a:pPr>
            <a:r>
              <a:rPr lang="en-GB" b="1" dirty="0"/>
              <a:t>Article 16  - the right to privacy</a:t>
            </a:r>
          </a:p>
          <a:p>
            <a:pPr marL="0" indent="0">
              <a:buNone/>
            </a:pPr>
            <a:r>
              <a:rPr lang="en-GB" dirty="0"/>
              <a:t>Every child has the right to privacy. The law should protect the child’s private, family and home life, including protecting children from unlawful attacks that harm their reputation.</a:t>
            </a:r>
          </a:p>
          <a:p>
            <a:pPr marL="0" indent="0">
              <a:buNone/>
            </a:pPr>
            <a:r>
              <a:rPr lang="en-GB" b="1" dirty="0"/>
              <a:t>Article 17 - access to information from the media</a:t>
            </a:r>
          </a:p>
          <a:p>
            <a:pPr marL="0" indent="0">
              <a:buNone/>
            </a:pPr>
            <a:r>
              <a:rPr lang="en-GB" dirty="0"/>
              <a:t>Every child has the right to reliable information from a variety of sources, and governments should encourage the media to provide information that children can understand. Governments must help protect children from materials that could harm them.</a:t>
            </a:r>
          </a:p>
        </p:txBody>
      </p:sp>
      <p:pic>
        <p:nvPicPr>
          <p:cNvPr id="7" name="Graphic 6">
            <a:extLst>
              <a:ext uri="{FF2B5EF4-FFF2-40B4-BE49-F238E27FC236}">
                <a16:creationId xmlns:a16="http://schemas.microsoft.com/office/drawing/2014/main" xmlns="" id="{A7C4DC06-9BCF-44F8-BF5E-1B2DA1F4DCD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458891" y="2077398"/>
            <a:ext cx="1728891" cy="2305188"/>
          </a:xfrm>
          <a:prstGeom prst="rect">
            <a:avLst/>
          </a:prstGeom>
        </p:spPr>
      </p:pic>
      <p:pic>
        <p:nvPicPr>
          <p:cNvPr id="11" name="Graphic 10">
            <a:extLst>
              <a:ext uri="{FF2B5EF4-FFF2-40B4-BE49-F238E27FC236}">
                <a16:creationId xmlns:a16="http://schemas.microsoft.com/office/drawing/2014/main" xmlns="" id="{173DDA58-5269-45D2-BA8C-5AC33EBE72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503911" y="2077398"/>
            <a:ext cx="1728892" cy="2305189"/>
          </a:xfrm>
          <a:prstGeom prst="rect">
            <a:avLst/>
          </a:prstGeom>
        </p:spPr>
      </p:pic>
    </p:spTree>
    <p:extLst>
      <p:ext uri="{BB962C8B-B14F-4D97-AF65-F5344CB8AC3E}">
        <p14:creationId xmlns:p14="http://schemas.microsoft.com/office/powerpoint/2010/main" val="95359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8A39211-37EF-4294-ADF9-C260DF8AE1F9}"/>
              </a:ext>
            </a:extLst>
          </p:cNvPr>
          <p:cNvSpPr>
            <a:spLocks noGrp="1"/>
          </p:cNvSpPr>
          <p:nvPr>
            <p:ph type="body" sz="quarter" idx="11"/>
          </p:nvPr>
        </p:nvSpPr>
        <p:spPr>
          <a:xfrm>
            <a:off x="7310722" y="3555243"/>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xmlns=""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xmlns=""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xmlns=""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xmlns="" id="{65786EA0-D2BB-4186-82FF-74AA440AECCF}"/>
              </a:ext>
            </a:extLst>
          </p:cNvPr>
          <p:cNvSpPr txBox="1">
            <a:spLocks/>
          </p:cNvSpPr>
          <p:nvPr/>
        </p:nvSpPr>
        <p:spPr>
          <a:xfrm>
            <a:off x="1084647" y="2286342"/>
            <a:ext cx="3422183"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When you think of the internet and being online, how many different rights are connected with this?</a:t>
            </a:r>
          </a:p>
        </p:txBody>
      </p:sp>
      <p:sp>
        <p:nvSpPr>
          <p:cNvPr id="14" name="Title 1">
            <a:extLst>
              <a:ext uri="{FF2B5EF4-FFF2-40B4-BE49-F238E27FC236}">
                <a16:creationId xmlns:a16="http://schemas.microsoft.com/office/drawing/2014/main" xmlns=""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xmlns=""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What does a safer internet have to do with rights?</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9CE0EB-9064-441E-8E00-1290285670BD}"/>
              </a:ext>
            </a:extLst>
          </p:cNvPr>
          <p:cNvSpPr>
            <a:spLocks noGrp="1"/>
          </p:cNvSpPr>
          <p:nvPr>
            <p:ph type="body" sz="quarter" idx="11"/>
          </p:nvPr>
        </p:nvSpPr>
        <p:spPr>
          <a:xfrm>
            <a:off x="654675" y="1811826"/>
            <a:ext cx="10858500" cy="4092575"/>
          </a:xfrm>
        </p:spPr>
        <p:txBody>
          <a:bodyPr>
            <a:normAutofit fontScale="25000" lnSpcReduction="20000"/>
          </a:bodyPr>
          <a:lstStyle/>
          <a:p>
            <a:r>
              <a:rPr lang="en-GB" sz="8000" dirty="0">
                <a:latin typeface="Arial" panose="020B0604020202020204" pitchFamily="34" charset="0"/>
                <a:cs typeface="Arial" panose="020B0604020202020204" pitchFamily="34" charset="0"/>
              </a:rPr>
              <a:t>Article 19 – the right to be protected from all forms of harm</a:t>
            </a:r>
          </a:p>
          <a:p>
            <a:r>
              <a:rPr lang="en-GB" sz="8000" dirty="0">
                <a:latin typeface="Arial" panose="020B0604020202020204" pitchFamily="34" charset="0"/>
                <a:cs typeface="Arial" panose="020B0604020202020204" pitchFamily="34" charset="0"/>
              </a:rPr>
              <a:t>Article 17 – the right to access reliable information</a:t>
            </a:r>
          </a:p>
          <a:p>
            <a:r>
              <a:rPr lang="en-GB" sz="8000" dirty="0">
                <a:latin typeface="Arial" panose="020B0604020202020204" pitchFamily="34" charset="0"/>
                <a:cs typeface="Arial" panose="020B0604020202020204" pitchFamily="34" charset="0"/>
              </a:rPr>
              <a:t>Articles 28 &amp; 29 – the right to an education and to develop talents and abilities</a:t>
            </a:r>
          </a:p>
          <a:p>
            <a:r>
              <a:rPr lang="en-GB" sz="8000" dirty="0">
                <a:latin typeface="Arial" panose="020B0604020202020204" pitchFamily="34" charset="0"/>
                <a:cs typeface="Arial" panose="020B0604020202020204" pitchFamily="34" charset="0"/>
              </a:rPr>
              <a:t>Article 8 – the right to your identity being protected</a:t>
            </a:r>
          </a:p>
          <a:p>
            <a:r>
              <a:rPr lang="en-GB" sz="8000" dirty="0">
                <a:latin typeface="Arial" panose="020B0604020202020204" pitchFamily="34" charset="0"/>
                <a:cs typeface="Arial" panose="020B0604020202020204" pitchFamily="34" charset="0"/>
              </a:rPr>
              <a:t>Article 31 – the right to relax and play</a:t>
            </a:r>
          </a:p>
          <a:p>
            <a:r>
              <a:rPr lang="en-GB" sz="8000" dirty="0">
                <a:latin typeface="Arial" panose="020B0604020202020204" pitchFamily="34" charset="0"/>
                <a:cs typeface="Arial" panose="020B0604020202020204" pitchFamily="34" charset="0"/>
              </a:rPr>
              <a:t>Article 16 – the right to privacy</a:t>
            </a:r>
          </a:p>
          <a:p>
            <a:r>
              <a:rPr lang="en-GB" sz="8000" dirty="0">
                <a:latin typeface="Arial" panose="020B0604020202020204" pitchFamily="34" charset="0"/>
                <a:cs typeface="Arial" panose="020B0604020202020204" pitchFamily="34" charset="0"/>
              </a:rPr>
              <a:t>Article 15 – the right to meet with others and join groups</a:t>
            </a:r>
          </a:p>
          <a:p>
            <a:pPr marL="0" indent="0">
              <a:buNone/>
            </a:pPr>
            <a:r>
              <a:rPr lang="en-GB" sz="8000" dirty="0">
                <a:latin typeface="Arial" panose="020B0604020202020204" pitchFamily="34" charset="0"/>
                <a:cs typeface="Arial" panose="020B0604020202020204" pitchFamily="34" charset="0"/>
              </a:rPr>
              <a:t>You probably thought of many other rights too!</a:t>
            </a:r>
          </a:p>
          <a:p>
            <a:pPr marL="0" indent="0">
              <a:buNone/>
            </a:pPr>
            <a:r>
              <a:rPr lang="en-GB" sz="6600" dirty="0">
                <a:latin typeface="Arial"/>
                <a:cs typeface="Arial"/>
              </a:rPr>
              <a:t> </a:t>
            </a: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panose="020B0604020202020204" pitchFamily="34" charset="0"/>
              <a:cs typeface="Arial" panose="020B0604020202020204" pitchFamily="34" charset="0"/>
            </a:endParaRPr>
          </a:p>
          <a:p>
            <a:pPr marL="0" indent="0">
              <a:buNone/>
            </a:pPr>
            <a:endParaRPr lang="en-GB" sz="6600" dirty="0">
              <a:latin typeface="Arial"/>
              <a:cs typeface="Arial"/>
            </a:endParaRPr>
          </a:p>
        </p:txBody>
      </p:sp>
      <p:sp>
        <p:nvSpPr>
          <p:cNvPr id="6" name="Title 2">
            <a:extLst>
              <a:ext uri="{FF2B5EF4-FFF2-40B4-BE49-F238E27FC236}">
                <a16:creationId xmlns:a16="http://schemas.microsoft.com/office/drawing/2014/main" xmlns="" id="{CEABA1AF-4490-4B2A-8360-37435A73A827}"/>
              </a:ext>
            </a:extLst>
          </p:cNvPr>
          <p:cNvSpPr>
            <a:spLocks noGrp="1"/>
          </p:cNvSpPr>
          <p:nvPr>
            <p:ph type="ctrTitle"/>
          </p:nvPr>
        </p:nvSpPr>
        <p:spPr>
          <a:xfrm>
            <a:off x="460207" y="299096"/>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xmlns="" id="{46321322-9A6E-421F-85A0-224A33516ACA}"/>
              </a:ext>
            </a:extLst>
          </p:cNvPr>
          <p:cNvSpPr/>
          <p:nvPr/>
        </p:nvSpPr>
        <p:spPr>
          <a:xfrm>
            <a:off x="304413" y="172793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6" name="Flowchart: Connector 15">
            <a:extLst>
              <a:ext uri="{FF2B5EF4-FFF2-40B4-BE49-F238E27FC236}">
                <a16:creationId xmlns:a16="http://schemas.microsoft.com/office/drawing/2014/main" xmlns="" id="{AD2D57D0-8ACC-406C-9919-59076E358DFB}"/>
              </a:ext>
            </a:extLst>
          </p:cNvPr>
          <p:cNvSpPr/>
          <p:nvPr/>
        </p:nvSpPr>
        <p:spPr>
          <a:xfrm>
            <a:off x="8538336" y="3478891"/>
            <a:ext cx="3109732" cy="314538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Your right to be safe and protected is always important, including when you use the internet. Can you think of three top tips for staying safe online? Use </a:t>
            </a:r>
            <a:r>
              <a:rPr lang="en-GB" sz="1400" dirty="0">
                <a:solidFill>
                  <a:srgbClr val="0070C0"/>
                </a:solidFill>
                <a:latin typeface="Arial"/>
                <a:cs typeface="Arial"/>
                <a:hlinkClick r:id="rId3">
                  <a:extLst>
                    <a:ext uri="{A12FA001-AC4F-418D-AE19-62706E023703}">
                      <ahyp:hlinkClr xmlns:ahyp="http://schemas.microsoft.com/office/drawing/2018/hyperlinkcolor" xmlns="" val="tx"/>
                    </a:ext>
                  </a:extLst>
                </a:hlinkClick>
              </a:rPr>
              <a:t>thinkuknow.co.uk</a:t>
            </a:r>
            <a:r>
              <a:rPr lang="en-GB" sz="1400" dirty="0">
                <a:solidFill>
                  <a:srgbClr val="0070C0"/>
                </a:solidFill>
                <a:latin typeface="Arial"/>
                <a:cs typeface="Arial"/>
              </a:rPr>
              <a:t> </a:t>
            </a:r>
            <a:r>
              <a:rPr lang="en-GB" sz="1400" dirty="0">
                <a:solidFill>
                  <a:srgbClr val="00AEEF"/>
                </a:solidFill>
                <a:latin typeface="Arial"/>
                <a:cs typeface="Arial"/>
              </a:rPr>
              <a:t>to help. Discuss this with adults in your house or share with your class.</a:t>
            </a:r>
            <a:endParaRPr lang="en-GB" sz="1400" dirty="0">
              <a:solidFill>
                <a:srgbClr val="00AEEF"/>
              </a:solidFill>
            </a:endParaRPr>
          </a:p>
          <a:p>
            <a:pPr algn="ctr"/>
            <a:r>
              <a:rPr lang="en-GB" sz="1400" dirty="0">
                <a:solidFill>
                  <a:srgbClr val="00AEEF"/>
                </a:solidFill>
                <a:latin typeface="Arial"/>
                <a:cs typeface="Arial"/>
              </a:rPr>
              <a:t>.</a:t>
            </a:r>
          </a:p>
        </p:txBody>
      </p:sp>
      <p:sp>
        <p:nvSpPr>
          <p:cNvPr id="5" name="Oval 4">
            <a:extLst>
              <a:ext uri="{FF2B5EF4-FFF2-40B4-BE49-F238E27FC236}">
                <a16:creationId xmlns:a16="http://schemas.microsoft.com/office/drawing/2014/main" xmlns="" id="{3467B1C6-F30C-4098-9B8C-EE87980EA8D8}"/>
              </a:ext>
            </a:extLst>
          </p:cNvPr>
          <p:cNvSpPr/>
          <p:nvPr/>
        </p:nvSpPr>
        <p:spPr>
          <a:xfrm>
            <a:off x="5660319" y="3993634"/>
            <a:ext cx="2536557" cy="2445910"/>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0" name="TextBox 19">
            <a:extLst>
              <a:ext uri="{FF2B5EF4-FFF2-40B4-BE49-F238E27FC236}">
                <a16:creationId xmlns:a16="http://schemas.microsoft.com/office/drawing/2014/main" xmlns="" id="{7D087D4F-1E8D-420C-9BA4-5DEFB5B52D26}"/>
              </a:ext>
            </a:extLst>
          </p:cNvPr>
          <p:cNvSpPr txBox="1"/>
          <p:nvPr/>
        </p:nvSpPr>
        <p:spPr>
          <a:xfrm>
            <a:off x="5842471" y="4334146"/>
            <a:ext cx="2188029" cy="1815882"/>
          </a:xfrm>
          <a:prstGeom prst="rect">
            <a:avLst/>
          </a:prstGeom>
          <a:noFill/>
        </p:spPr>
        <p:txBody>
          <a:bodyPr wrap="square" rtlCol="0">
            <a:spAutoFit/>
          </a:bodyPr>
          <a:lstStyle/>
          <a:p>
            <a:pPr algn="ctr"/>
            <a:r>
              <a:rPr lang="en-GB" sz="1400" dirty="0">
                <a:solidFill>
                  <a:srgbClr val="00AEEF"/>
                </a:solidFill>
                <a:latin typeface="Arial"/>
                <a:cs typeface="Arial"/>
              </a:rPr>
              <a:t>Play a game of </a:t>
            </a:r>
            <a:r>
              <a:rPr lang="en-GB" sz="1400" dirty="0">
                <a:solidFill>
                  <a:srgbClr val="0070C0"/>
                </a:solidFill>
                <a:latin typeface="Arial"/>
                <a:cs typeface="Arial"/>
                <a:hlinkClick r:id="rId4">
                  <a:extLst>
                    <a:ext uri="{A12FA001-AC4F-418D-AE19-62706E023703}">
                      <ahyp:hlinkClr xmlns:ahyp="http://schemas.microsoft.com/office/drawing/2018/hyperlinkcolor" xmlns="" val="tx"/>
                    </a:ext>
                  </a:extLst>
                </a:hlinkClick>
              </a:rPr>
              <a:t>‘Two Truths and a Lie’</a:t>
            </a:r>
            <a:r>
              <a:rPr lang="en-GB" sz="1400" dirty="0">
                <a:solidFill>
                  <a:srgbClr val="0070C0"/>
                </a:solidFill>
                <a:latin typeface="Arial"/>
                <a:cs typeface="Arial"/>
              </a:rPr>
              <a:t> </a:t>
            </a:r>
            <a:r>
              <a:rPr lang="en-GB" sz="1400" dirty="0">
                <a:solidFill>
                  <a:srgbClr val="00AEEF"/>
                </a:solidFill>
                <a:latin typeface="Arial"/>
                <a:cs typeface="Arial"/>
              </a:rPr>
              <a:t>in class or at home. Just like on the internet, it’s not always easy to tell when something is true, is it? Draw a poster to explain why truth is important.</a:t>
            </a:r>
            <a:endParaRPr lang="en-GB" sz="1400" dirty="0">
              <a:solidFill>
                <a:srgbClr val="00AEEF"/>
              </a:solidFill>
            </a:endParaRPr>
          </a:p>
        </p:txBody>
      </p:sp>
      <p:pic>
        <p:nvPicPr>
          <p:cNvPr id="22" name="Graphic 21">
            <a:extLst>
              <a:ext uri="{FF2B5EF4-FFF2-40B4-BE49-F238E27FC236}">
                <a16:creationId xmlns:a16="http://schemas.microsoft.com/office/drawing/2014/main" xmlns="" id="{EDC21068-CB29-4141-9A64-6402241389E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39256" y="3069579"/>
            <a:ext cx="1728891" cy="2305188"/>
          </a:xfrm>
          <a:prstGeom prst="rect">
            <a:avLst/>
          </a:prstGeom>
        </p:spPr>
      </p:pic>
      <p:pic>
        <p:nvPicPr>
          <p:cNvPr id="24" name="Graphic 23">
            <a:extLst>
              <a:ext uri="{FF2B5EF4-FFF2-40B4-BE49-F238E27FC236}">
                <a16:creationId xmlns:a16="http://schemas.microsoft.com/office/drawing/2014/main" xmlns="" id="{49B10534-4C89-440C-AC75-2F1FA9EF66D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250299" y="3069386"/>
            <a:ext cx="1728892" cy="2305189"/>
          </a:xfrm>
          <a:prstGeom prst="rect">
            <a:avLst/>
          </a:prstGeom>
        </p:spPr>
      </p:pic>
      <p:sp>
        <p:nvSpPr>
          <p:cNvPr id="17" name="Flowchart: Connector 16">
            <a:extLst>
              <a:ext uri="{FF2B5EF4-FFF2-40B4-BE49-F238E27FC236}">
                <a16:creationId xmlns:a16="http://schemas.microsoft.com/office/drawing/2014/main" xmlns="" id="{EDA72F8B-E44A-4A85-BA34-CE6E4D09E6B1}"/>
              </a:ext>
            </a:extLst>
          </p:cNvPr>
          <p:cNvSpPr/>
          <p:nvPr/>
        </p:nvSpPr>
        <p:spPr>
          <a:xfrm>
            <a:off x="5011340" y="419212"/>
            <a:ext cx="3462139" cy="340416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Many children will play games online, enjoying your right to play, but in school and at home you probably have a list of rules about when you can play and for how long. Why are these rules important? How do they protect some of your other rights? Discuss your ideas with an adult or safely online with your friends.</a:t>
            </a:r>
          </a:p>
        </p:txBody>
      </p:sp>
      <p:sp>
        <p:nvSpPr>
          <p:cNvPr id="18" name="Flowchart: Connector 17">
            <a:extLst>
              <a:ext uri="{FF2B5EF4-FFF2-40B4-BE49-F238E27FC236}">
                <a16:creationId xmlns:a16="http://schemas.microsoft.com/office/drawing/2014/main" xmlns="" id="{6B2BB94C-0924-46BB-AF91-465C0F3948FC}"/>
              </a:ext>
            </a:extLst>
          </p:cNvPr>
          <p:cNvSpPr/>
          <p:nvPr/>
        </p:nvSpPr>
        <p:spPr>
          <a:xfrm>
            <a:off x="8639024" y="183832"/>
            <a:ext cx="3293666" cy="319527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a:cs typeface="Arial"/>
              </a:rPr>
              <a:t>Imagine there was no internet, computers, mobile phones and other devices! An older family member will be able to remember a time like this. If you can talk to them and then describe what life would be like for children, at school and at home. You can write this down or discuss it with somebody.</a:t>
            </a:r>
            <a:endParaRPr lang="en-GB" sz="1400" dirty="0">
              <a:latin typeface="Arial"/>
              <a:cs typeface="Arial"/>
            </a:endParaRPr>
          </a:p>
        </p:txBody>
      </p:sp>
    </p:spTree>
    <p:extLst>
      <p:ext uri="{BB962C8B-B14F-4D97-AF65-F5344CB8AC3E}">
        <p14:creationId xmlns:p14="http://schemas.microsoft.com/office/powerpoint/2010/main" val="133103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0" name="Flowchart: Connector 9">
            <a:extLst>
              <a:ext uri="{FF2B5EF4-FFF2-40B4-BE49-F238E27FC236}">
                <a16:creationId xmlns:a16="http://schemas.microsoft.com/office/drawing/2014/main" xmlns="" id="{3A11C75B-5273-40A8-B62B-0CFA35267285}"/>
              </a:ext>
            </a:extLst>
          </p:cNvPr>
          <p:cNvSpPr/>
          <p:nvPr/>
        </p:nvSpPr>
        <p:spPr>
          <a:xfrm>
            <a:off x="4066267" y="801006"/>
            <a:ext cx="3680447" cy="351451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r>
              <a:rPr lang="en-GB" sz="1400" dirty="0">
                <a:solidFill>
                  <a:srgbClr val="00AEEF"/>
                </a:solidFill>
                <a:latin typeface="Arial"/>
                <a:cs typeface="Arial"/>
              </a:rPr>
              <a:t>Watch this video of the book </a:t>
            </a:r>
            <a:r>
              <a:rPr lang="en-GB" sz="1400" dirty="0">
                <a:solidFill>
                  <a:srgbClr val="00AEEF"/>
                </a:solidFill>
                <a:latin typeface="Arial"/>
                <a:cs typeface="Arial"/>
                <a:hlinkClick r:id="rId4"/>
              </a:rPr>
              <a:t>Monkey Puzzle</a:t>
            </a:r>
            <a:r>
              <a:rPr lang="en-GB" sz="1400" dirty="0">
                <a:solidFill>
                  <a:srgbClr val="00AEEF"/>
                </a:solidFill>
                <a:latin typeface="Arial"/>
                <a:cs typeface="Arial"/>
              </a:rPr>
              <a:t>.</a:t>
            </a:r>
          </a:p>
          <a:p>
            <a:pPr algn="ctr"/>
            <a:r>
              <a:rPr lang="en-GB" sz="1400" dirty="0">
                <a:solidFill>
                  <a:srgbClr val="00AEEF"/>
                </a:solidFill>
                <a:latin typeface="Arial"/>
                <a:cs typeface="Arial"/>
              </a:rPr>
              <a:t>Why does the butterfly keep getting it wrong? Try describing something to a friend and ask them to draw it. Does it look like you imagined it would? Talk with an adult about why it’s important to ask the right questions when using the internet to find things out. </a:t>
            </a:r>
            <a:endParaRPr lang="en-GB" sz="1400" dirty="0">
              <a:solidFill>
                <a:srgbClr val="00AEEF"/>
              </a:solidFill>
            </a:endParaRPr>
          </a:p>
          <a:p>
            <a:pPr algn="ctr"/>
            <a:endParaRPr lang="en-GB" sz="1400" dirty="0">
              <a:solidFill>
                <a:srgbClr val="00AEEF"/>
              </a:solidFill>
              <a:latin typeface="Arial"/>
              <a:cs typeface="Arial"/>
            </a:endParaRPr>
          </a:p>
        </p:txBody>
      </p:sp>
      <p:pic>
        <p:nvPicPr>
          <p:cNvPr id="5" name="Online Media 4" title="MONKEY PUZZLE- READ ALOUD CHILDREN'S BOOK">
            <a:hlinkClick r:id="" action="ppaction://media"/>
            <a:extLst>
              <a:ext uri="{FF2B5EF4-FFF2-40B4-BE49-F238E27FC236}">
                <a16:creationId xmlns:a16="http://schemas.microsoft.com/office/drawing/2014/main" xmlns="" id="{2652BA56-9585-4999-B7BC-EE65C8EFE30C}"/>
              </a:ext>
            </a:extLst>
          </p:cNvPr>
          <p:cNvPicPr>
            <a:picLocks noRot="1" noChangeAspect="1"/>
          </p:cNvPicPr>
          <p:nvPr>
            <a:videoFile r:link="rId1"/>
          </p:nvPr>
        </p:nvPicPr>
        <p:blipFill>
          <a:blip r:embed="rId5"/>
          <a:stretch>
            <a:fillRect/>
          </a:stretch>
        </p:blipFill>
        <p:spPr>
          <a:xfrm>
            <a:off x="4519594" y="4573748"/>
            <a:ext cx="3651834" cy="2063286"/>
          </a:xfrm>
          <a:prstGeom prst="rect">
            <a:avLst/>
          </a:prstGeom>
        </p:spPr>
      </p:pic>
      <p:sp>
        <p:nvSpPr>
          <p:cNvPr id="13" name="Flowchart: Connector 12">
            <a:extLst>
              <a:ext uri="{FF2B5EF4-FFF2-40B4-BE49-F238E27FC236}">
                <a16:creationId xmlns:a16="http://schemas.microsoft.com/office/drawing/2014/main" xmlns="" id="{F974551F-050B-4359-8656-80F7E4B5B62C}"/>
              </a:ext>
            </a:extLst>
          </p:cNvPr>
          <p:cNvSpPr/>
          <p:nvPr/>
        </p:nvSpPr>
        <p:spPr>
          <a:xfrm>
            <a:off x="143456" y="2558265"/>
            <a:ext cx="4126293" cy="396844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Some children don’t have a device they can easily use at home or may not have reliable internet access. How might this affect their right to an education?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b="1" dirty="0">
                <a:solidFill>
                  <a:srgbClr val="00B0F0"/>
                </a:solidFill>
                <a:latin typeface="Arial" panose="020B0604020202020204" pitchFamily="34" charset="0"/>
                <a:cs typeface="Arial" panose="020B0604020202020204" pitchFamily="34" charset="0"/>
              </a:rPr>
              <a:t>What do you think the government should do to help children in this situation?</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b="1" dirty="0">
                <a:solidFill>
                  <a:srgbClr val="00B0F0"/>
                </a:solidFill>
                <a:latin typeface="Arial" panose="020B0604020202020204" pitchFamily="34" charset="0"/>
                <a:cs typeface="Arial" panose="020B0604020202020204" pitchFamily="34" charset="0"/>
              </a:rPr>
              <a:t>Unicef UK want to hear your ideas</a:t>
            </a:r>
            <a:r>
              <a:rPr lang="en-GB" sz="1400" dirty="0">
                <a:solidFill>
                  <a:srgbClr val="00B0F0"/>
                </a:solidFill>
                <a:latin typeface="Arial" panose="020B0604020202020204" pitchFamily="34" charset="0"/>
                <a:cs typeface="Arial" panose="020B0604020202020204" pitchFamily="34" charset="0"/>
              </a:rPr>
              <a:t>, so please share these with your teacher who can then share with them with us.</a:t>
            </a:r>
          </a:p>
        </p:txBody>
      </p:sp>
      <p:sp>
        <p:nvSpPr>
          <p:cNvPr id="9" name="Flowchart: Connector 8">
            <a:extLst>
              <a:ext uri="{FF2B5EF4-FFF2-40B4-BE49-F238E27FC236}">
                <a16:creationId xmlns:a16="http://schemas.microsoft.com/office/drawing/2014/main" xmlns="" id="{7CD92C6D-5503-4B84-B481-C7DC72AD2E5C}"/>
              </a:ext>
            </a:extLst>
          </p:cNvPr>
          <p:cNvSpPr/>
          <p:nvPr/>
        </p:nvSpPr>
        <p:spPr>
          <a:xfrm>
            <a:off x="7918094" y="309421"/>
            <a:ext cx="3340465" cy="331771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r>
              <a:rPr lang="en-GB" sz="1400" dirty="0">
                <a:solidFill>
                  <a:srgbClr val="00B0F0"/>
                </a:solidFill>
                <a:latin typeface="Arial"/>
                <a:cs typeface="Arial"/>
              </a:rPr>
              <a:t>Make a list of positive and negative things about the internet, keeping in mind your rights. When you have done this write down your ideas for messages or ‘slogans’ that could be part of an online safety display when you are back in school. Share your ideas with a teacher.</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sp>
        <p:nvSpPr>
          <p:cNvPr id="14" name="Flowchart: Connector 13">
            <a:extLst>
              <a:ext uri="{FF2B5EF4-FFF2-40B4-BE49-F238E27FC236}">
                <a16:creationId xmlns:a16="http://schemas.microsoft.com/office/drawing/2014/main" xmlns="" id="{C8360A1F-2EC9-49FD-B849-2E2E62792938}"/>
              </a:ext>
            </a:extLst>
          </p:cNvPr>
          <p:cNvSpPr/>
          <p:nvPr/>
        </p:nvSpPr>
        <p:spPr>
          <a:xfrm>
            <a:off x="8908892" y="3786884"/>
            <a:ext cx="2977849" cy="28501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endParaRPr lang="en-GB" sz="1400" dirty="0">
              <a:solidFill>
                <a:srgbClr val="00AEEF"/>
              </a:solidFill>
              <a:latin typeface="Arial"/>
              <a:cs typeface="Arial"/>
            </a:endParaRPr>
          </a:p>
          <a:p>
            <a:pPr algn="ctr"/>
            <a:r>
              <a:rPr lang="en-GB" sz="1400" dirty="0">
                <a:solidFill>
                  <a:srgbClr val="00B0F0"/>
                </a:solidFill>
                <a:latin typeface="Arial"/>
                <a:cs typeface="Arial"/>
              </a:rPr>
              <a:t>Watch this </a:t>
            </a:r>
            <a:r>
              <a:rPr lang="en-GB" sz="1400" dirty="0">
                <a:solidFill>
                  <a:srgbClr val="0070C0"/>
                </a:solidFill>
                <a:latin typeface="Arial"/>
                <a:cs typeface="Arial"/>
                <a:hlinkClick r:id="rId6">
                  <a:extLst>
                    <a:ext uri="{A12FA001-AC4F-418D-AE19-62706E023703}">
                      <ahyp:hlinkClr xmlns:ahyp="http://schemas.microsoft.com/office/drawing/2018/hyperlinkcolor" xmlns="" val="tx"/>
                    </a:ext>
                  </a:extLst>
                </a:hlinkClick>
              </a:rPr>
              <a:t>Newsround report</a:t>
            </a:r>
            <a:r>
              <a:rPr lang="en-GB" sz="1400" dirty="0">
                <a:solidFill>
                  <a:srgbClr val="0070C0"/>
                </a:solidFill>
                <a:latin typeface="Arial"/>
                <a:cs typeface="Arial"/>
              </a:rPr>
              <a:t> </a:t>
            </a:r>
            <a:r>
              <a:rPr lang="en-GB" sz="1400" dirty="0">
                <a:solidFill>
                  <a:srgbClr val="00B0F0"/>
                </a:solidFill>
                <a:latin typeface="Arial"/>
                <a:cs typeface="Arial"/>
              </a:rPr>
              <a:t>about cyberbullying. What can you do to respect people's rights online? Write a short story, drama script or song to give positive messages about acting respectfully online.</a:t>
            </a:r>
          </a:p>
          <a:p>
            <a:pPr algn="ctr"/>
            <a:r>
              <a:rPr lang="en-GB" sz="1400" dirty="0">
                <a:solidFill>
                  <a:srgbClr val="00AEEF"/>
                </a:solidFill>
                <a:latin typeface="Arial"/>
                <a:cs typeface="Arial"/>
              </a:rPr>
              <a:t>.</a:t>
            </a:r>
          </a:p>
          <a:p>
            <a:pPr algn="ctr"/>
            <a:r>
              <a:rPr lang="en-GB" sz="1400" dirty="0">
                <a:solidFill>
                  <a:srgbClr val="00AEEF"/>
                </a:solidFill>
                <a:latin typeface="Arial"/>
                <a:cs typeface="Arial"/>
              </a:rPr>
              <a:t>.   </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xmlns=""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Find somewhere peaceful and quiet. Relax and let your mind be still. Focus on the sounds of your breath. </a:t>
            </a:r>
          </a:p>
          <a:p>
            <a:pPr marL="0" indent="0">
              <a:buNone/>
            </a:pPr>
            <a:r>
              <a:rPr lang="en-GB" sz="1800" b="1" dirty="0"/>
              <a:t>Inhale for 4 seconds, hold your breath for 7 seconds, and exhale forcefully making a WHOOSH sound for 8 seconds. Repeat 4 times or until your mind relaxes.</a:t>
            </a:r>
          </a:p>
          <a:p>
            <a:pPr marL="0" indent="0">
              <a:buNone/>
            </a:pPr>
            <a:r>
              <a:rPr lang="en-GB" sz="1800" dirty="0"/>
              <a:t>Now lets consider…</a:t>
            </a:r>
          </a:p>
          <a:p>
            <a:r>
              <a:rPr lang="en-GB" sz="1800" dirty="0"/>
              <a:t>What do you enjoy most about the internet and being online?</a:t>
            </a:r>
          </a:p>
          <a:p>
            <a:r>
              <a:rPr lang="en-GB" sz="1800" dirty="0"/>
              <a:t>How can you help a friend or younger family member to become safer online?</a:t>
            </a:r>
          </a:p>
          <a:p>
            <a:pPr marL="0" indent="0">
              <a:buNone/>
            </a:pPr>
            <a:r>
              <a:rPr lang="en-GB" sz="1800" dirty="0"/>
              <a:t>Think of one way that you will use the internet today to do or say something positive to another person. </a:t>
            </a:r>
          </a:p>
          <a:p>
            <a:pPr marL="0" indent="0">
              <a:buNone/>
            </a:pPr>
            <a:endParaRPr lang="en-GB" sz="1800" dirty="0"/>
          </a:p>
          <a:p>
            <a:endParaRPr lang="en-GB" sz="1050" dirty="0"/>
          </a:p>
          <a:p>
            <a:pPr marL="0" indent="0">
              <a:buNone/>
            </a:pPr>
            <a:endParaRPr lang="en-GB" sz="1800" dirty="0"/>
          </a:p>
        </p:txBody>
      </p:sp>
      <p:pic>
        <p:nvPicPr>
          <p:cNvPr id="4" name="Picture 5" descr="A picture containing room&#10;&#10;Description automatically generated">
            <a:extLst>
              <a:ext uri="{FF2B5EF4-FFF2-40B4-BE49-F238E27FC236}">
                <a16:creationId xmlns:a16="http://schemas.microsoft.com/office/drawing/2014/main" xmlns="" id="{55148263-90F9-459F-BE59-84E04B40E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0798" y="2054251"/>
            <a:ext cx="2995364" cy="2677016"/>
          </a:xfrm>
          <a:prstGeom prst="rect">
            <a:avLst/>
          </a:prstGeom>
        </p:spPr>
      </p:pic>
      <p:sp>
        <p:nvSpPr>
          <p:cNvPr id="6" name="Rectangle 5">
            <a:extLst>
              <a:ext uri="{FF2B5EF4-FFF2-40B4-BE49-F238E27FC236}">
                <a16:creationId xmlns:a16="http://schemas.microsoft.com/office/drawing/2014/main" xmlns="" id="{3C4AFB26-777D-429C-83A7-E6FC84F6423D}"/>
              </a:ext>
            </a:extLst>
          </p:cNvPr>
          <p:cNvSpPr/>
          <p:nvPr/>
        </p:nvSpPr>
        <p:spPr>
          <a:xfrm>
            <a:off x="83775" y="6596556"/>
            <a:ext cx="1146468"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b="0" i="0" dirty="0">
                <a:solidFill>
                  <a:srgbClr val="121212"/>
                </a:solidFill>
                <a:effectLst/>
                <a:latin typeface="Open Sans"/>
              </a:rPr>
              <a:t>UN0376033</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4F8D6140-2F6F-4269-9F76-BF7BCD001671}"/>
              </a:ext>
            </a:extLst>
          </p:cNvPr>
          <p:cNvSpPr txBox="1"/>
          <p:nvPr/>
        </p:nvSpPr>
        <p:spPr>
          <a:xfrm>
            <a:off x="7854672" y="1650382"/>
            <a:ext cx="2995364" cy="677108"/>
          </a:xfrm>
          <a:prstGeom prst="rect">
            <a:avLst/>
          </a:prstGeom>
          <a:noFill/>
        </p:spPr>
        <p:txBody>
          <a:bodyPr wrap="square" rtlCol="0">
            <a:spAutoFit/>
          </a:bodyPr>
          <a:lstStyle/>
          <a:p>
            <a:r>
              <a:rPr lang="en-GB" sz="2000" dirty="0">
                <a:solidFill>
                  <a:srgbClr val="00B0F0"/>
                </a:solidFill>
                <a:latin typeface="Univers Next Pro Condensed" panose="020B0906030202020203" pitchFamily="34" charset="0"/>
                <a:cs typeface="Arial" panose="020B0604020202020204" pitchFamily="34" charset="0"/>
              </a:rPr>
              <a:t>Take a moment to breath…</a:t>
            </a:r>
          </a:p>
          <a:p>
            <a:endParaRPr lang="en-GB" dirty="0"/>
          </a:p>
        </p:txBody>
      </p:sp>
      <p:sp>
        <p:nvSpPr>
          <p:cNvPr id="9" name="TextBox 8">
            <a:extLst>
              <a:ext uri="{FF2B5EF4-FFF2-40B4-BE49-F238E27FC236}">
                <a16:creationId xmlns:a16="http://schemas.microsoft.com/office/drawing/2014/main" xmlns="" id="{FD5AE844-7F7C-47AD-85A2-424209F6A89F}"/>
              </a:ext>
            </a:extLst>
          </p:cNvPr>
          <p:cNvSpPr txBox="1"/>
          <p:nvPr/>
        </p:nvSpPr>
        <p:spPr>
          <a:xfrm>
            <a:off x="7871138" y="2054251"/>
            <a:ext cx="311918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Press play below to do a breathing exercise and reflect on this week’s topic. </a:t>
            </a:r>
          </a:p>
        </p:txBody>
      </p:sp>
      <p:pic>
        <p:nvPicPr>
          <p:cNvPr id="5" name="SID Reflection">
            <a:hlinkClick r:id="" action="ppaction://media"/>
            <a:extLst>
              <a:ext uri="{FF2B5EF4-FFF2-40B4-BE49-F238E27FC236}">
                <a16:creationId xmlns:a16="http://schemas.microsoft.com/office/drawing/2014/main" xmlns="" id="{93E1CA72-3232-4626-8BFD-B70E7EB9E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27532" y="4931936"/>
            <a:ext cx="406400" cy="406400"/>
          </a:xfrm>
          <a:prstGeom prst="rect">
            <a:avLst/>
          </a:prstGeom>
        </p:spPr>
      </p:pic>
    </p:spTree>
    <p:extLst>
      <p:ext uri="{BB962C8B-B14F-4D97-AF65-F5344CB8AC3E}">
        <p14:creationId xmlns:p14="http://schemas.microsoft.com/office/powerpoint/2010/main" val="3768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UK_Univers_Powerpoint_16.9_template" id="{E7465B0F-3A31-7345-A344-597C117D6CCC}" vid="{FC2F8100-4B7B-ED4C-AA18-18EF80D39A6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7389</TotalTime>
  <Words>969</Words>
  <Application>Microsoft Office PowerPoint</Application>
  <PresentationFormat>Custom</PresentationFormat>
  <Paragraphs>90</Paragraphs>
  <Slides>8</Slides>
  <Notes>8</Notes>
  <HiddenSlides>0</HiddenSlides>
  <MMClips>3</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Office Theme</vt:lpstr>
      <vt:lpstr>1_Custom Design</vt:lpstr>
      <vt:lpstr>Custom Design</vt:lpstr>
      <vt:lpstr>PowerPoint Presentation</vt:lpstr>
      <vt:lpstr>Introducing SAFER INTERNET DAY</vt:lpstr>
      <vt:lpstr> articles for Safer internet day</vt:lpstr>
      <vt:lpstr>  </vt:lpstr>
      <vt:lpstr>How many of these did you get? </vt:lpstr>
      <vt:lpstr>Activity Time</vt:lpstr>
      <vt:lpstr>Activity Time</vt:lpstr>
      <vt:lpstr>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NewcPrMcClureJ</cp:lastModifiedBy>
  <cp:revision>465</cp:revision>
  <dcterms:created xsi:type="dcterms:W3CDTF">2020-06-15T08:25:39Z</dcterms:created>
  <dcterms:modified xsi:type="dcterms:W3CDTF">2021-02-04T14:28:11Z</dcterms:modified>
</cp:coreProperties>
</file>