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24186-272D-4F6B-B322-B05325780ED8}" v="12" dt="2019-10-25T11:12:12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0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6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7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9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8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5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67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7C1F-9497-4DF0-8079-F2145587C06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D9D6-AFD0-4992-B6B6-56EE8F641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8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Addition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268434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Near Doubles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Knowing Doubles helps with Near Doubles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+ 26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+ 26 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(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51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0" y="3909060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3909059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38160" y="3902656"/>
            <a:ext cx="707965" cy="830997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140" y="4983480"/>
            <a:ext cx="914400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928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Near Doubles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Knowing Doubles helps with Near Doubles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340 + 330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340 + 330 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340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(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340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670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8020" y="4976949"/>
            <a:ext cx="1325880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9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Subtraction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07209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Removal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remove the number within the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14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-6           -2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144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270889">
            <a:off x="1740172" y="4523560"/>
            <a:ext cx="5872059" cy="456437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9005665">
            <a:off x="6822760" y="4664779"/>
            <a:ext cx="1475452" cy="1571019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19385" y="5368647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8848" y="5368646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3899" y="5344608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178666" y="2717518"/>
            <a:ext cx="788751" cy="70494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09016" y="2717518"/>
            <a:ext cx="1002428" cy="70494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9385" y="5450289"/>
            <a:ext cx="816249" cy="68779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4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Removal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remove the number within the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14</a:t>
            </a: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626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9385" y="5368647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85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4944" y="5376077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5878" y="5317028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132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364944" y="2724270"/>
            <a:ext cx="1842160" cy="6695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0" idx="0"/>
          </p:cNvCxnSpPr>
          <p:nvPr/>
        </p:nvCxnSpPr>
        <p:spPr>
          <a:xfrm>
            <a:off x="6195730" y="2689040"/>
            <a:ext cx="303126" cy="69819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9385" y="5450289"/>
            <a:ext cx="816249" cy="68779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39950" y="3393770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-15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47074" y="3387237"/>
            <a:ext cx="130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-32 </a:t>
            </a:r>
          </a:p>
        </p:txBody>
      </p:sp>
      <p:sp>
        <p:nvSpPr>
          <p:cNvPr id="23" name="Freeform 22"/>
          <p:cNvSpPr/>
          <p:nvPr/>
        </p:nvSpPr>
        <p:spPr>
          <a:xfrm>
            <a:off x="3223260" y="4160504"/>
            <a:ext cx="1639344" cy="786864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892040" y="4160494"/>
            <a:ext cx="3131820" cy="822986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6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add from the lowest number to the highest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91731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66294" y="4900530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99620" y="5388675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827" y="5403450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58169" y="5342498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015887" y="3362147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30897" y="3376747"/>
            <a:ext cx="1069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26751" y="3386367"/>
            <a:ext cx="1242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+10</a:t>
            </a:r>
          </a:p>
        </p:txBody>
      </p:sp>
      <p:sp>
        <p:nvSpPr>
          <p:cNvPr id="23" name="Freeform 22"/>
          <p:cNvSpPr/>
          <p:nvPr/>
        </p:nvSpPr>
        <p:spPr>
          <a:xfrm>
            <a:off x="3223260" y="4160503"/>
            <a:ext cx="668471" cy="786865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891731" y="4134873"/>
            <a:ext cx="2303999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500775" y="3329506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 </a:t>
            </a:r>
            <a:r>
              <a:rPr lang="en-GB" sz="4800" b="1" dirty="0"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98667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add from the lowest number to the highest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53040" y="4993089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0062" y="474162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7489" y="474162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9092" y="4694790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5378" y="5182935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3585" y="5197710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70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5474" y="5182934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10100" y="3174495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36655" y="3171007"/>
            <a:ext cx="1069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+2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32795" y="3155321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+30</a:t>
            </a:r>
          </a:p>
        </p:txBody>
      </p:sp>
      <p:sp>
        <p:nvSpPr>
          <p:cNvPr id="23" name="Freeform 22"/>
          <p:cNvSpPr/>
          <p:nvPr/>
        </p:nvSpPr>
        <p:spPr>
          <a:xfrm>
            <a:off x="2029018" y="3954763"/>
            <a:ext cx="668471" cy="786865"/>
          </a:xfrm>
          <a:custGeom>
            <a:avLst/>
            <a:gdLst>
              <a:gd name="connsiteX0" fmla="*/ 0 w 1748288"/>
              <a:gd name="connsiteY0" fmla="*/ 822976 h 893700"/>
              <a:gd name="connsiteX1" fmla="*/ 662940 w 1748288"/>
              <a:gd name="connsiteY1" fmla="*/ 16 h 893700"/>
              <a:gd name="connsiteX2" fmla="*/ 1645920 w 1748288"/>
              <a:gd name="connsiteY2" fmla="*/ 800116 h 893700"/>
              <a:gd name="connsiteX3" fmla="*/ 1668780 w 1748288"/>
              <a:gd name="connsiteY3" fmla="*/ 845836 h 8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88" h="893700">
                <a:moveTo>
                  <a:pt x="0" y="822976"/>
                </a:moveTo>
                <a:cubicBezTo>
                  <a:pt x="194310" y="413401"/>
                  <a:pt x="388620" y="3826"/>
                  <a:pt x="662940" y="16"/>
                </a:cubicBezTo>
                <a:cubicBezTo>
                  <a:pt x="937260" y="-3794"/>
                  <a:pt x="1478280" y="659146"/>
                  <a:pt x="1645920" y="800116"/>
                </a:cubicBezTo>
                <a:cubicBezTo>
                  <a:pt x="1813560" y="941086"/>
                  <a:pt x="1741170" y="893461"/>
                  <a:pt x="1668780" y="845836"/>
                </a:cubicBezTo>
              </a:path>
            </a:pathLst>
          </a:cu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697489" y="3929133"/>
            <a:ext cx="1451603" cy="66882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922406" y="3155320"/>
            <a:ext cx="4732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30 + 23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55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307332" y="474249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5154" y="5198620"/>
            <a:ext cx="1132041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36191" y="3171007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+23</a:t>
            </a:r>
          </a:p>
        </p:txBody>
      </p:sp>
      <p:sp>
        <p:nvSpPr>
          <p:cNvPr id="26" name="Freeform 25"/>
          <p:cNvSpPr/>
          <p:nvPr/>
        </p:nvSpPr>
        <p:spPr>
          <a:xfrm>
            <a:off x="4118799" y="3944819"/>
            <a:ext cx="1186655" cy="66882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5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Subtraction and Negative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and subtract using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-3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40 –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3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37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78180" y="5686856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6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Subtraction and Negative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and subtract using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60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-20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-6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 – 20 –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6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74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5420" y="5686856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4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Keeping a Constant Difference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both numbers in the same way to create a friendly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keep the difference constant.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29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24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61682" y="4821072"/>
            <a:ext cx="4602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38704" y="456961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6131" y="456961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80694" y="4522773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14020" y="5010918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2227" y="5025693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2569" y="4964741"/>
            <a:ext cx="816249" cy="769441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92827" y="2350304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122144" y="3827155"/>
            <a:ext cx="2958550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7748120" y="4522773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84216" y="4964741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25" name="Freeform 24"/>
          <p:cNvSpPr/>
          <p:nvPr/>
        </p:nvSpPr>
        <p:spPr>
          <a:xfrm>
            <a:off x="4806131" y="3819626"/>
            <a:ext cx="2958550" cy="735838"/>
          </a:xfrm>
          <a:custGeom>
            <a:avLst/>
            <a:gdLst>
              <a:gd name="connsiteX0" fmla="*/ 0 w 3131820"/>
              <a:gd name="connsiteY0" fmla="*/ 822986 h 822986"/>
              <a:gd name="connsiteX1" fmla="*/ 1623060 w 3131820"/>
              <a:gd name="connsiteY1" fmla="*/ 26 h 822986"/>
              <a:gd name="connsiteX2" fmla="*/ 3131820 w 3131820"/>
              <a:gd name="connsiteY2" fmla="*/ 800126 h 82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1820" h="822986">
                <a:moveTo>
                  <a:pt x="0" y="822986"/>
                </a:moveTo>
                <a:cubicBezTo>
                  <a:pt x="550545" y="413411"/>
                  <a:pt x="1101090" y="3836"/>
                  <a:pt x="1623060" y="26"/>
                </a:cubicBezTo>
                <a:cubicBezTo>
                  <a:pt x="2145030" y="-3784"/>
                  <a:pt x="2638425" y="398171"/>
                  <a:pt x="3131820" y="800126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7291305" y="4399208"/>
            <a:ext cx="229644" cy="33404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4398007" y="4414931"/>
            <a:ext cx="229644" cy="33404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35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 In Chunks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 the first number whole, add the second number in friendly chunks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/>
              </a:rPr>
              <a:t>23</a:t>
            </a: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/>
              </a:rPr>
              <a:t>+ </a:t>
            </a:r>
            <a:r>
              <a:rPr lang="en-GB" sz="4800" b="1" dirty="0">
                <a:solidFill>
                  <a:srgbClr val="FF0000"/>
                </a:solidFill>
                <a:latin typeface="Century Gothic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/>
              </a:rPr>
              <a:t>2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+10       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+2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47282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430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144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17284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270889">
            <a:off x="1740172" y="4523560"/>
            <a:ext cx="5872059" cy="456437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9005665">
            <a:off x="6822760" y="4664779"/>
            <a:ext cx="1475452" cy="1571019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19385" y="5368647"/>
            <a:ext cx="809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8848" y="5368646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09159" y="5458656"/>
            <a:ext cx="816249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523948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Subtraction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One Number to Create an Easier Problem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Adjust one number to make a friendly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 –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29</a:t>
            </a:r>
          </a:p>
          <a:p>
            <a:pPr algn="ctr"/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27798" y="5057568"/>
            <a:ext cx="816249" cy="7727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386699" y="3422467"/>
            <a:ext cx="899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8955" y="411002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–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30 </a:t>
            </a:r>
            <a:r>
              <a:rPr lang="en-GB" sz="4800" b="1" dirty="0"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13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2112" y="4999296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+ 1 </a:t>
            </a:r>
            <a:r>
              <a:rPr lang="en-GB" sz="4800" b="1" dirty="0">
                <a:latin typeface="Century Gothic" panose="020B0502020202020204" pitchFamily="34" charset="0"/>
              </a:rPr>
              <a:t>= 14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386699" y="4110027"/>
            <a:ext cx="899605" cy="0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1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Multiplication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384454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Repeated Addition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Repeat the addition of one factor by the number of times the other factor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 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9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79639" y="4716948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341865" y="450342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41756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61990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27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13116" y="461219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7197" y="2887900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50491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72055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64626" y="2887901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+9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7216192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63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Friendly Numbers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to use a friendly number to solve a more challenging problem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 x 37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3" name="Straight Connector 22"/>
          <p:cNvCxnSpPr>
            <a:endCxn id="6" idx="0"/>
          </p:cNvCxnSpPr>
          <p:nvPr/>
        </p:nvCxnSpPr>
        <p:spPr>
          <a:xfrm flipH="1">
            <a:off x="4544703" y="2782572"/>
            <a:ext cx="1420538" cy="60089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30945" y="2799142"/>
            <a:ext cx="1295898" cy="59203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30945" y="5609801"/>
            <a:ext cx="1295898" cy="71934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40494" y="3383462"/>
            <a:ext cx="240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(3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</a:t>
            </a:r>
            <a:r>
              <a:rPr lang="en-GB" sz="4800" b="1" dirty="0">
                <a:latin typeface="Century Gothic" panose="020B0502020202020204" pitchFamily="34" charset="0"/>
              </a:rPr>
              <a:t>)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4425" y="3371057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(3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6191" y="4078148"/>
            <a:ext cx="39100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 </a:t>
            </a:r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120</a:t>
            </a:r>
          </a:p>
          <a:p>
            <a:r>
              <a:rPr lang="en-GB" sz="4800" b="1" dirty="0">
                <a:latin typeface="Century Gothic" panose="020B0502020202020204" pitchFamily="34" charset="0"/>
              </a:rPr>
              <a:t>3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latin typeface="Century Gothic" panose="020B0502020202020204" pitchFamily="34" charset="0"/>
              </a:rPr>
              <a:t> =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9</a:t>
            </a:r>
          </a:p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120 </a:t>
            </a:r>
            <a:r>
              <a:rPr lang="en-GB" sz="4800" b="1" dirty="0">
                <a:latin typeface="Century Gothic" panose="020B0502020202020204" pitchFamily="34" charset="0"/>
              </a:rPr>
              <a:t>-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9 </a:t>
            </a:r>
            <a:r>
              <a:rPr lang="en-GB" sz="4800" b="1" dirty="0">
                <a:latin typeface="Century Gothic" panose="020B0502020202020204" pitchFamily="34" charset="0"/>
              </a:rPr>
              <a:t>= 111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65240" y="3302792"/>
            <a:ext cx="462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-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663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Partial Products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one factor using place value and use distributive property to multiply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x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>
                <a:solidFill>
                  <a:schemeClr val="tx1"/>
                </a:solidFill>
                <a:latin typeface="Century Gothic"/>
              </a:rPr>
              <a:t>1800 + 120 + 30 = 1950</a:t>
            </a:r>
            <a:endParaRPr lang="en-GB" sz="48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8820" y="4480560"/>
            <a:ext cx="3337560" cy="830997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1800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26380" y="4480559"/>
            <a:ext cx="3337560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3940" y="4474156"/>
            <a:ext cx="999308" cy="830997"/>
          </a:xfrm>
          <a:prstGeom prst="rect">
            <a:avLst/>
          </a:prstGeom>
          <a:solidFill>
            <a:srgbClr val="C198E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30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3844" y="5718266"/>
            <a:ext cx="1518425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21052" y="4474155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298" y="3649562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5542" y="3664384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98938" y="366438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2504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Breaking Factors into Smaller Factors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Break a factor into smaller factors and apply the associative property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</a:p>
          <a:p>
            <a:pPr algn="ctr"/>
            <a:endParaRPr lang="en-GB" sz="4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So…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x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200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440680" y="2766060"/>
            <a:ext cx="388620" cy="7772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43600" y="4274820"/>
            <a:ext cx="914400" cy="7315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Multiplication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Doubling and Halving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Double one factor and halve the other to simplify a problem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9704" y="202530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987426" y="4518298"/>
            <a:ext cx="1235119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176123" y="2352475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6916" y="3305478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39704" y="2346600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39704" y="266218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39704" y="2977768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3206" y="2025307"/>
            <a:ext cx="2250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24765" y="4113862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24765" y="4435155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778107" y="4113862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778107" y="4435155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3732" y="2856304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61184" y="411386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8648" y="475144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8209" y="565296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81551" y="5652967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07193" y="564224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860535" y="5642244"/>
            <a:ext cx="2253342" cy="32129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3731" y="3662117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5264" y="5397778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7292" y="5909563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3730" y="4496959"/>
            <a:ext cx="1758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500</a:t>
            </a:r>
            <a:endParaRPr lang="en-GB" sz="4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72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Division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678370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Repeated Subtraction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 the subtraction of the divisor until the difference is less than the divisor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12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842862" y="3239588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341865" y="450342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9996" y="4608926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7197" y="2887900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72055" y="2887901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64626" y="2887901"/>
            <a:ext cx="787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415535" y="2887900"/>
            <a:ext cx="4436556" cy="670724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0034104" y="3196381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</a:t>
            </a: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6852091" y="3223262"/>
            <a:ext cx="2749109" cy="3886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58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Repeated Subtraction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Repeat the subtraction of the divisor until the difference is less than the divisor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129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40</a:t>
                </a:r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842862" y="3239588"/>
            <a:ext cx="1619030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592964" y="4526280"/>
            <a:ext cx="7454063" cy="228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32971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9089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4652" y="429441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6193" y="4271553"/>
            <a:ext cx="8339" cy="46373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9918" y="4608927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2551" y="4612194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9996" y="460892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89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9214" y="4608926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49325" y="2822585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31671" y="2822583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4243" y="2822584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-40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31720" y="3611880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954780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546743" y="3558624"/>
            <a:ext cx="1623060" cy="708660"/>
          </a:xfrm>
          <a:custGeom>
            <a:avLst/>
            <a:gdLst>
              <a:gd name="connsiteX0" fmla="*/ 0 w 1623060"/>
              <a:gd name="connsiteY0" fmla="*/ 708660 h 708660"/>
              <a:gd name="connsiteX1" fmla="*/ 777240 w 1623060"/>
              <a:gd name="connsiteY1" fmla="*/ 0 h 708660"/>
              <a:gd name="connsiteX2" fmla="*/ 1623060 w 1623060"/>
              <a:gd name="connsiteY2" fmla="*/ 70866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3060" h="708660">
                <a:moveTo>
                  <a:pt x="0" y="708660"/>
                </a:moveTo>
                <a:cubicBezTo>
                  <a:pt x="253365" y="354330"/>
                  <a:pt x="506730" y="0"/>
                  <a:pt x="777240" y="0"/>
                </a:cubicBezTo>
                <a:cubicBezTo>
                  <a:pt x="1047750" y="0"/>
                  <a:pt x="1335405" y="354330"/>
                  <a:pt x="1623060" y="708660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415534" y="2887900"/>
            <a:ext cx="4738637" cy="670724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0034103" y="3196381"/>
            <a:ext cx="1427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3 R9</a:t>
            </a: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7154171" y="3223262"/>
            <a:ext cx="2447029" cy="3886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377440" y="4114800"/>
            <a:ext cx="8641080" cy="2047580"/>
          </a:xfrm>
          <a:custGeom>
            <a:avLst/>
            <a:gdLst>
              <a:gd name="connsiteX0" fmla="*/ 0 w 8641080"/>
              <a:gd name="connsiteY0" fmla="*/ 1280160 h 2047580"/>
              <a:gd name="connsiteX1" fmla="*/ 2400300 w 8641080"/>
              <a:gd name="connsiteY1" fmla="*/ 2034540 h 2047580"/>
              <a:gd name="connsiteX2" fmla="*/ 7246620 w 8641080"/>
              <a:gd name="connsiteY2" fmla="*/ 1623060 h 2047580"/>
              <a:gd name="connsiteX3" fmla="*/ 8641080 w 8641080"/>
              <a:gd name="connsiteY3" fmla="*/ 0 h 204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1080" h="2047580">
                <a:moveTo>
                  <a:pt x="0" y="1280160"/>
                </a:moveTo>
                <a:cubicBezTo>
                  <a:pt x="596265" y="1628775"/>
                  <a:pt x="1192530" y="1977390"/>
                  <a:pt x="2400300" y="2034540"/>
                </a:cubicBezTo>
                <a:cubicBezTo>
                  <a:pt x="3608070" y="2091690"/>
                  <a:pt x="6206490" y="1962150"/>
                  <a:pt x="7246620" y="1623060"/>
                </a:cubicBezTo>
                <a:cubicBezTo>
                  <a:pt x="8286750" y="1283970"/>
                  <a:pt x="8463915" y="641985"/>
                  <a:pt x="864108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H="1">
            <a:off x="10561320" y="4114800"/>
            <a:ext cx="457200" cy="2057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11018520" y="4114800"/>
            <a:ext cx="182880" cy="4343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Up In Chunks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Keep the first number whole, add the second number in friendly chunks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209</a:t>
            </a: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+100     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+20 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+1   +3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28819" y="5198829"/>
            <a:ext cx="8275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5841" y="4947369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6479" y="499800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70221" y="4865538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9558883">
            <a:off x="994797" y="4623403"/>
            <a:ext cx="5357893" cy="3721753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69552" y="5458656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00457" y="5458656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309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9814" y="5445405"/>
            <a:ext cx="872355" cy="584775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329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2297" y="5450289"/>
            <a:ext cx="872355" cy="584775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330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965895" y="4865538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7178040" y="4274820"/>
            <a:ext cx="777240" cy="640080"/>
          </a:xfrm>
          <a:custGeom>
            <a:avLst/>
            <a:gdLst>
              <a:gd name="connsiteX0" fmla="*/ 0 w 777240"/>
              <a:gd name="connsiteY0" fmla="*/ 640080 h 640080"/>
              <a:gd name="connsiteX1" fmla="*/ 342900 w 777240"/>
              <a:gd name="connsiteY1" fmla="*/ 0 h 640080"/>
              <a:gd name="connsiteX2" fmla="*/ 777240 w 777240"/>
              <a:gd name="connsiteY2" fmla="*/ 640080 h 640080"/>
              <a:gd name="connsiteX3" fmla="*/ 777240 w 777240"/>
              <a:gd name="connsiteY3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" h="640080">
                <a:moveTo>
                  <a:pt x="0" y="640080"/>
                </a:moveTo>
                <a:cubicBezTo>
                  <a:pt x="106680" y="320040"/>
                  <a:pt x="213360" y="0"/>
                  <a:pt x="342900" y="0"/>
                </a:cubicBezTo>
                <a:cubicBezTo>
                  <a:pt x="472440" y="0"/>
                  <a:pt x="777240" y="640080"/>
                  <a:pt x="777240" y="640080"/>
                </a:cubicBezTo>
                <a:lnTo>
                  <a:pt x="777240" y="640080"/>
                </a:ln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7968918" y="4331313"/>
            <a:ext cx="1131346" cy="640080"/>
          </a:xfrm>
          <a:custGeom>
            <a:avLst/>
            <a:gdLst>
              <a:gd name="connsiteX0" fmla="*/ 0 w 777240"/>
              <a:gd name="connsiteY0" fmla="*/ 640080 h 640080"/>
              <a:gd name="connsiteX1" fmla="*/ 342900 w 777240"/>
              <a:gd name="connsiteY1" fmla="*/ 0 h 640080"/>
              <a:gd name="connsiteX2" fmla="*/ 777240 w 777240"/>
              <a:gd name="connsiteY2" fmla="*/ 640080 h 640080"/>
              <a:gd name="connsiteX3" fmla="*/ 777240 w 777240"/>
              <a:gd name="connsiteY3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" h="640080">
                <a:moveTo>
                  <a:pt x="0" y="640080"/>
                </a:moveTo>
                <a:cubicBezTo>
                  <a:pt x="106680" y="320040"/>
                  <a:pt x="213360" y="0"/>
                  <a:pt x="342900" y="0"/>
                </a:cubicBezTo>
                <a:cubicBezTo>
                  <a:pt x="472440" y="0"/>
                  <a:pt x="777240" y="640080"/>
                  <a:pt x="777240" y="640080"/>
                </a:cubicBezTo>
                <a:lnTo>
                  <a:pt x="777240" y="640080"/>
                </a:ln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9080399" y="4998002"/>
            <a:ext cx="0" cy="502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13454" y="5458656"/>
            <a:ext cx="872355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333</a:t>
            </a:r>
          </a:p>
        </p:txBody>
      </p:sp>
      <p:sp>
        <p:nvSpPr>
          <p:cNvPr id="3" name="Freeform 2"/>
          <p:cNvSpPr/>
          <p:nvPr/>
        </p:nvSpPr>
        <p:spPr>
          <a:xfrm>
            <a:off x="5897880" y="4228985"/>
            <a:ext cx="1280160" cy="777355"/>
          </a:xfrm>
          <a:custGeom>
            <a:avLst/>
            <a:gdLst>
              <a:gd name="connsiteX0" fmla="*/ 0 w 1280160"/>
              <a:gd name="connsiteY0" fmla="*/ 731635 h 777355"/>
              <a:gd name="connsiteX1" fmla="*/ 617220 w 1280160"/>
              <a:gd name="connsiteY1" fmla="*/ 115 h 777355"/>
              <a:gd name="connsiteX2" fmla="*/ 1280160 w 1280160"/>
              <a:gd name="connsiteY2" fmla="*/ 777355 h 77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777355">
                <a:moveTo>
                  <a:pt x="0" y="731635"/>
                </a:moveTo>
                <a:cubicBezTo>
                  <a:pt x="201930" y="362065"/>
                  <a:pt x="403860" y="-7505"/>
                  <a:pt x="617220" y="115"/>
                </a:cubicBezTo>
                <a:cubicBezTo>
                  <a:pt x="830580" y="7735"/>
                  <a:pt x="1055370" y="392545"/>
                  <a:pt x="1280160" y="777355"/>
                </a:cubicBezTo>
              </a:path>
            </a:pathLst>
          </a:cu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00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Partial Quotients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Partition the dividend into parts easily divisible by the divisor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56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rgbClr val="7030A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90098" y="5613256"/>
            <a:ext cx="1518425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002" t="-16912" r="-10269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920178" y="2632607"/>
            <a:ext cx="6224681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56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2248" y="261138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47774" y="3657914"/>
                <a:ext cx="30299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+ 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774" y="3657914"/>
                <a:ext cx="302999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9256" t="-16912" r="-8048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010760" y="4746843"/>
            <a:ext cx="4706256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17015" y="4746842"/>
            <a:ext cx="1482617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284" y="354167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Think…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9786" y="474684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2583" y="5653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93667" y="5653953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84362" y="5613256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76409" y="5563517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284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52742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Partial Quotients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Partition the dividend into parts easily divisible by the divisor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58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4</a:t>
                </a:r>
                <a:endParaRPr lang="en-GB" sz="4800" b="1" dirty="0">
                  <a:solidFill>
                    <a:srgbClr val="7030A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GB" sz="48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3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90098" y="5613256"/>
            <a:ext cx="1720754" cy="73152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90" y="3657915"/>
                <a:ext cx="248978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002" t="-16912" r="-10269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920178" y="2632607"/>
            <a:ext cx="6224681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58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2248" y="261138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47774" y="3657914"/>
                <a:ext cx="52423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b="1" dirty="0">
                    <a:latin typeface="Century Gothic" panose="020B0502020202020204" pitchFamily="34" charset="0"/>
                  </a:rPr>
                  <a:t>+ (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4</a:t>
                </a:r>
                <a:r>
                  <a:rPr lang="en-GB" sz="4800" b="1" dirty="0">
                    <a:latin typeface="Century Gothic" panose="020B0502020202020204" pitchFamily="34" charset="0"/>
                  </a:rPr>
                  <a:t>) +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774" y="3657914"/>
                <a:ext cx="5242324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5349" t="-16912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010760" y="4746843"/>
            <a:ext cx="4226959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7719" y="4746842"/>
            <a:ext cx="1482617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284" y="354167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Think…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9786" y="4746842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87260" y="5653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14371" y="5653953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055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90098" y="5613254"/>
            <a:ext cx="190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14 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2845" y="5613255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18145" y="4746841"/>
            <a:ext cx="426714" cy="830997"/>
          </a:xfrm>
          <a:prstGeom prst="rect">
            <a:avLst/>
          </a:prstGeom>
          <a:solidFill>
            <a:srgbClr val="FF3300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9144859" y="5162339"/>
            <a:ext cx="2029921" cy="34892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440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Division Strategy</a:t>
                </a: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Multiplying Up</a:t>
                </a:r>
              </a:p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Use the multiples of the divisor to find the total dividend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65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10</a:t>
                </a:r>
                <a:r>
                  <a:rPr lang="en-GB" sz="4800" b="1" dirty="0">
                    <a:solidFill>
                      <a:srgbClr val="7030A0"/>
                    </a:solidFill>
                    <a:latin typeface="Century Gothic" panose="020B0502020202020204" pitchFamily="34" charset="0"/>
                  </a:rPr>
                  <a:t> =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50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3 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 =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15 </a:t>
                </a:r>
              </a:p>
              <a:p>
                <a:pPr algn="ctr"/>
                <a:r>
                  <a:rPr lang="en-GB" sz="4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x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GB" sz="48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13</a:t>
                </a:r>
                <a:r>
                  <a:rPr lang="en-GB" sz="48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 = 65</a:t>
                </a:r>
              </a:p>
              <a:p>
                <a:pPr algn="ctr"/>
                <a:endParaRPr lang="en-GB" sz="4800" b="1" dirty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65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 = </a:t>
                </a:r>
                <a:r>
                  <a:rPr lang="en-GB" sz="4800" b="1" u="sng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13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" y="385352"/>
                <a:ext cx="11247120" cy="6074228"/>
              </a:xfrm>
              <a:prstGeom prst="rect">
                <a:avLst/>
              </a:prstGeom>
              <a:blipFill rotWithShape="0">
                <a:blip r:embed="rId2"/>
                <a:stretch>
                  <a:fillRect l="-379" t="-400" b="-5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5554980" y="4206240"/>
            <a:ext cx="75438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54980" y="2834640"/>
            <a:ext cx="754380" cy="219456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50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Division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Proportional Reasoning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Divide the dividend and the divisor by the same amount to simplify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06464" y="253806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64" y="2538067"/>
                <a:ext cx="854721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47974" y="2525036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974" y="2525036"/>
                <a:ext cx="854721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89956" y="3178468"/>
                <a:ext cx="32127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96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4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956" y="3178468"/>
                <a:ext cx="3212739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416" t="-16788" r="-7590" b="-37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53324" y="396131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324" y="3961317"/>
                <a:ext cx="854721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05924" y="3961317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24" y="3961317"/>
                <a:ext cx="854721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23571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45801" y="4497631"/>
                <a:ext cx="32127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48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2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801" y="4497631"/>
                <a:ext cx="3212739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3416" t="-16912" r="-7590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53324" y="5177614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324" y="5177614"/>
                <a:ext cx="854721" cy="707886"/>
              </a:xfrm>
              <a:prstGeom prst="rect">
                <a:avLst/>
              </a:prstGeom>
              <a:blipFill rotWithShape="0">
                <a:blip r:embed="rId8"/>
                <a:stretch>
                  <a:fillRect t="-15517" r="-2340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05925" y="5124068"/>
                <a:ext cx="85472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25" y="5124068"/>
                <a:ext cx="854721" cy="707886"/>
              </a:xfrm>
              <a:prstGeom prst="rect">
                <a:avLst/>
              </a:prstGeom>
              <a:blipFill rotWithShape="0">
                <a:blip r:embed="rId9"/>
                <a:stretch>
                  <a:fillRect t="-15517" r="-23571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7425" y="5703251"/>
                <a:ext cx="512832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= 24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1   =  24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425" y="5703251"/>
                <a:ext cx="5128327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2140" t="-16912" r="-4400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05072" y="5773847"/>
            <a:ext cx="956888" cy="65470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3585" y="1798217"/>
                <a:ext cx="301717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192  </a:t>
                </a:r>
                <a14:m>
                  <m:oMath xmlns:m="http://schemas.openxmlformats.org/officeDocument/2006/math">
                    <m:r>
                      <a:rPr lang="en-GB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 8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85" y="1798217"/>
                <a:ext cx="3017173" cy="830997"/>
              </a:xfrm>
              <a:prstGeom prst="rect">
                <a:avLst/>
              </a:prstGeom>
              <a:blipFill rotWithShape="0">
                <a:blip r:embed="rId11"/>
                <a:stretch>
                  <a:fillRect l="-3636" t="-16912" r="-8081" b="-3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61960" y="2855804"/>
                <a:ext cx="4599336" cy="113332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𝟏𝟗𝟐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960" y="2855804"/>
                <a:ext cx="4599336" cy="113332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79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numbers and add by the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1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35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914900" y="2788920"/>
            <a:ext cx="411480" cy="6172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92240" y="2800350"/>
            <a:ext cx="349974" cy="57639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26380" y="2805247"/>
            <a:ext cx="205740" cy="6172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42214" y="2800350"/>
            <a:ext cx="404406" cy="62211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42214" y="5463540"/>
            <a:ext cx="93018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0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numbers and add by the place value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300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30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50</a:t>
            </a: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5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9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9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359</a:t>
            </a:r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50874" y="5698668"/>
            <a:ext cx="120450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0872" y="33963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Compensation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friendly numbers by removing from one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adding the same amount to the other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17 + 19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-1     +1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55873" y="4046723"/>
            <a:ext cx="955666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869180" y="3974125"/>
            <a:ext cx="3676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16 + 20 = 36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149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61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3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Compensation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friendly numbers by removing from one number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adding the same amount to the other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135 + 118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-2      +2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6416" y="4033158"/>
            <a:ext cx="1312668" cy="92746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549140" y="4129623"/>
            <a:ext cx="4709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133 + 120 = 253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149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3863340"/>
            <a:ext cx="7543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18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a Ten/Bridging Through Ten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ten by partitioning a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+ 6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= 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</a:t>
            </a: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20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0773" y="5058591"/>
            <a:ext cx="940909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397114" y="3037746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r>
              <a:rPr lang="en-GB" sz="4400" b="1" dirty="0">
                <a:latin typeface="Century Gothic" panose="020B0502020202020204" pitchFamily="34" charset="0"/>
              </a:rPr>
              <a:t>   </a:t>
            </a: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749836" y="2686547"/>
            <a:ext cx="201875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51711" y="2686547"/>
            <a:ext cx="306351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60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70" y="169816"/>
            <a:ext cx="11730444" cy="65053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3732" y="385352"/>
            <a:ext cx="11247120" cy="607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Addition Strategy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a Ten/Bridging Through Ten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ten by partitioning a number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+ 118</a:t>
            </a:r>
          </a:p>
          <a:p>
            <a:pPr algn="ctr"/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130 + 110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+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240 + (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250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255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42138" y="4972162"/>
            <a:ext cx="1264527" cy="74458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77461" y="2981594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r>
              <a:rPr lang="en-GB" sz="4400" b="1" dirty="0">
                <a:latin typeface="Century Gothic" panose="020B0502020202020204" pitchFamily="34" charset="0"/>
              </a:rPr>
              <a:t>   </a:t>
            </a: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079565" y="2656270"/>
            <a:ext cx="201875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21227" y="2686547"/>
            <a:ext cx="306351" cy="4642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9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70124AAF2874DA440FCBBA5F3AEAE" ma:contentTypeVersion="4" ma:contentTypeDescription="Create a new document." ma:contentTypeScope="" ma:versionID="7a8a68c4d4b1c26824ad3bd917ab97f1">
  <xsd:schema xmlns:xsd="http://www.w3.org/2001/XMLSchema" xmlns:xs="http://www.w3.org/2001/XMLSchema" xmlns:p="http://schemas.microsoft.com/office/2006/metadata/properties" xmlns:ns2="0335084c-e0e9-4e9d-a556-e8727b7fa13d" xmlns:ns3="9a14bbbb-808a-42fc-8e00-b17e941b71c6" targetNamespace="http://schemas.microsoft.com/office/2006/metadata/properties" ma:root="true" ma:fieldsID="4af8cd84b225e98ba24afaa885d577e2" ns2:_="" ns3:_="">
    <xsd:import namespace="0335084c-e0e9-4e9d-a556-e8727b7fa13d"/>
    <xsd:import namespace="9a14bbbb-808a-42fc-8e00-b17e941b7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5084c-e0e9-4e9d-a556-e8727b7fa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4bbbb-808a-42fc-8e00-b17e941b7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62659-6F24-44BE-83FD-4E4A28445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DF242-ABC7-46DF-BE6B-36337C65969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C352A4-8EC2-47AB-9D26-CB33B2959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5084c-e0e9-4e9d-a556-e8727b7fa13d"/>
    <ds:schemaRef ds:uri="9a14bbbb-808a-42fc-8e00-b17e941b7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1040</Words>
  <Application>Microsoft Office PowerPoint</Application>
  <PresentationFormat>Widescreen</PresentationFormat>
  <Paragraphs>352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Addition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Subtraction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Division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McCallum, Robert</dc:creator>
  <cp:lastModifiedBy>McCallum, Robert</cp:lastModifiedBy>
  <cp:revision>51</cp:revision>
  <cp:lastPrinted>2017-07-05T10:01:08Z</cp:lastPrinted>
  <dcterms:created xsi:type="dcterms:W3CDTF">2017-07-04T09:44:04Z</dcterms:created>
  <dcterms:modified xsi:type="dcterms:W3CDTF">2020-03-16T11:30:38Z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0x010100D8D70124AAF2874DA440FCBBA5F3AEAE</vt:lpwstr>
  </property>
</Properties>
</file>