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58" r:id="rId6"/>
    <p:sldId id="259" r:id="rId7"/>
    <p:sldId id="263" r:id="rId8"/>
    <p:sldId id="260" r:id="rId9"/>
    <p:sldId id="262"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2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E9E0-2D3D-46B3-81C6-F404476A8DC2}"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95597-50BF-40BF-8B20-C2328FE95A9B}" type="slidenum">
              <a:rPr lang="en-GB" smtClean="0"/>
              <a:t>‹#›</a:t>
            </a:fld>
            <a:endParaRPr lang="en-GB"/>
          </a:p>
        </p:txBody>
      </p:sp>
    </p:spTree>
    <p:extLst>
      <p:ext uri="{BB962C8B-B14F-4D97-AF65-F5344CB8AC3E}">
        <p14:creationId xmlns:p14="http://schemas.microsoft.com/office/powerpoint/2010/main" val="340698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 Bright Be Seen – Active travel to school in the winter assembly</a:t>
            </a:r>
          </a:p>
          <a:p>
            <a:endParaRPr lang="en-GB" dirty="0"/>
          </a:p>
          <a:p>
            <a:r>
              <a:rPr lang="en-GB" dirty="0"/>
              <a:t>Explain to the children that this assembly is all about being safe and seen when travelling actively to school during the winter time.</a:t>
            </a:r>
          </a:p>
          <a:p>
            <a:endParaRPr lang="en-GB" dirty="0"/>
          </a:p>
          <a:p>
            <a:r>
              <a:rPr lang="en-GB" dirty="0"/>
              <a:t>Ask the children why we need to think about being bright and seen during the winter? Why is this important? </a:t>
            </a:r>
            <a:r>
              <a:rPr lang="en-GB" i="1" dirty="0"/>
              <a:t>Because it’s dark, poor weather, might snow, mist and fog, reduced light, short day light hours</a:t>
            </a:r>
          </a:p>
          <a:p>
            <a:endParaRPr lang="en-GB" dirty="0"/>
          </a:p>
          <a:p>
            <a:r>
              <a:rPr lang="en-GB" dirty="0"/>
              <a:t>When light is low and visibility is poor due to the dark nights, dark mornings or poor weather – we might not as visible to motorists, as children are also a smaller – and less easy to see from the windscreen of a car.</a:t>
            </a:r>
          </a:p>
          <a:p>
            <a:endParaRPr lang="en-GB" dirty="0"/>
          </a:p>
          <a:p>
            <a:r>
              <a:rPr lang="en-GB" dirty="0"/>
              <a:t>So being bright and visible is really important to keep us safe.</a:t>
            </a:r>
          </a:p>
        </p:txBody>
      </p:sp>
      <p:sp>
        <p:nvSpPr>
          <p:cNvPr id="4" name="Slide Number Placeholder 3"/>
          <p:cNvSpPr>
            <a:spLocks noGrp="1"/>
          </p:cNvSpPr>
          <p:nvPr>
            <p:ph type="sldNum" sz="quarter" idx="5"/>
          </p:nvPr>
        </p:nvSpPr>
        <p:spPr/>
        <p:txBody>
          <a:bodyPr/>
          <a:lstStyle/>
          <a:p>
            <a:fld id="{A177D208-EE40-4819-8471-074922C68204}" type="slidenum">
              <a:rPr lang="en-GB" smtClean="0"/>
              <a:t>1</a:t>
            </a:fld>
            <a:endParaRPr lang="en-GB"/>
          </a:p>
        </p:txBody>
      </p:sp>
    </p:spTree>
    <p:extLst>
      <p:ext uri="{BB962C8B-B14F-4D97-AF65-F5344CB8AC3E}">
        <p14:creationId xmlns:p14="http://schemas.microsoft.com/office/powerpoint/2010/main" val="5173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can we do to be bright and seen?</a:t>
            </a:r>
          </a:p>
          <a:p>
            <a:endParaRPr lang="en-GB" dirty="0"/>
          </a:p>
          <a:p>
            <a:r>
              <a:rPr lang="en-GB" dirty="0"/>
              <a:t>Ask the children what do they think they can do to make sure that they are seen when they are:</a:t>
            </a:r>
          </a:p>
          <a:p>
            <a:endParaRPr lang="en-GB" dirty="0"/>
          </a:p>
          <a:p>
            <a:r>
              <a:rPr lang="en-GB" b="1" dirty="0"/>
              <a:t>Walking</a:t>
            </a:r>
            <a:r>
              <a:rPr lang="en-GB" dirty="0"/>
              <a:t> – wear bright colours</a:t>
            </a:r>
          </a:p>
          <a:p>
            <a:r>
              <a:rPr lang="en-GB" b="1" dirty="0"/>
              <a:t>Cycling</a:t>
            </a:r>
            <a:r>
              <a:rPr lang="en-GB" dirty="0"/>
              <a:t> – lights on bike</a:t>
            </a:r>
          </a:p>
          <a:p>
            <a:r>
              <a:rPr lang="en-GB" b="1" dirty="0"/>
              <a:t>Scooting</a:t>
            </a:r>
            <a:r>
              <a:rPr lang="en-GB" dirty="0"/>
              <a:t> – wear something reflective</a:t>
            </a:r>
          </a:p>
          <a:p>
            <a:endParaRPr lang="en-GB" dirty="0"/>
          </a:p>
          <a:p>
            <a:endParaRPr lang="en-GB" dirty="0"/>
          </a:p>
        </p:txBody>
      </p:sp>
      <p:sp>
        <p:nvSpPr>
          <p:cNvPr id="4" name="Slide Number Placeholder 3"/>
          <p:cNvSpPr>
            <a:spLocks noGrp="1"/>
          </p:cNvSpPr>
          <p:nvPr>
            <p:ph type="sldNum" sz="quarter" idx="5"/>
          </p:nvPr>
        </p:nvSpPr>
        <p:spPr/>
        <p:txBody>
          <a:bodyPr/>
          <a:lstStyle/>
          <a:p>
            <a:fld id="{A177D208-EE40-4819-8471-074922C68204}" type="slidenum">
              <a:rPr lang="en-GB" smtClean="0"/>
              <a:t>2</a:t>
            </a:fld>
            <a:endParaRPr lang="en-GB"/>
          </a:p>
        </p:txBody>
      </p:sp>
    </p:spTree>
    <p:extLst>
      <p:ext uri="{BB962C8B-B14F-4D97-AF65-F5344CB8AC3E}">
        <p14:creationId xmlns:p14="http://schemas.microsoft.com/office/powerpoint/2010/main" val="123868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Being colourful is cool and fluorescents are fun!</a:t>
            </a:r>
          </a:p>
          <a:p>
            <a:endParaRPr lang="en-GB" dirty="0"/>
          </a:p>
          <a:p>
            <a:r>
              <a:rPr lang="en-GB" dirty="0"/>
              <a:t>There are loads of ways to brighten up what you wear to school – these are just a few ideas:</a:t>
            </a:r>
          </a:p>
          <a:p>
            <a:endParaRPr lang="en-GB" dirty="0"/>
          </a:p>
          <a:p>
            <a:r>
              <a:rPr lang="en-GB" dirty="0"/>
              <a:t>brightly coloured hoodies / jumpers, high visibility vests with reflective stripes, brightly coloured and reflective coats, reflective key chains for backpacks and reflective stickers for your bike or scooter!</a:t>
            </a:r>
          </a:p>
        </p:txBody>
      </p:sp>
      <p:sp>
        <p:nvSpPr>
          <p:cNvPr id="4" name="Slide Number Placeholder 3"/>
          <p:cNvSpPr>
            <a:spLocks noGrp="1"/>
          </p:cNvSpPr>
          <p:nvPr>
            <p:ph type="sldNum" sz="quarter" idx="5"/>
          </p:nvPr>
        </p:nvSpPr>
        <p:spPr/>
        <p:txBody>
          <a:bodyPr/>
          <a:lstStyle/>
          <a:p>
            <a:fld id="{A177D208-EE40-4819-8471-074922C68204}" type="slidenum">
              <a:rPr lang="en-GB" smtClean="0"/>
              <a:t>3</a:t>
            </a:fld>
            <a:endParaRPr lang="en-GB"/>
          </a:p>
        </p:txBody>
      </p:sp>
    </p:spTree>
    <p:extLst>
      <p:ext uri="{BB962C8B-B14F-4D97-AF65-F5344CB8AC3E}">
        <p14:creationId xmlns:p14="http://schemas.microsoft.com/office/powerpoint/2010/main" val="76647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the children what makes each one of these people noticeable in the dark?</a:t>
            </a:r>
          </a:p>
          <a:p>
            <a:endParaRPr lang="en-GB" dirty="0"/>
          </a:p>
          <a:p>
            <a:pPr marL="228600" indent="-228600">
              <a:buAutoNum type="arabicPeriod"/>
            </a:pPr>
            <a:r>
              <a:rPr lang="en-GB" dirty="0"/>
              <a:t>Man riding bike – lights, high visibility vest, reflective stripes, reflective ankle clips</a:t>
            </a:r>
          </a:p>
          <a:p>
            <a:pPr marL="228600" indent="-228600">
              <a:buAutoNum type="arabicPeriod"/>
            </a:pPr>
            <a:r>
              <a:rPr lang="en-GB" dirty="0"/>
              <a:t>High visibility coat, fluorescent stop sign, reflective stripes</a:t>
            </a:r>
          </a:p>
          <a:p>
            <a:pPr marL="228600" indent="-228600">
              <a:buAutoNum type="arabicPeriod"/>
            </a:pPr>
            <a:r>
              <a:rPr lang="en-GB" dirty="0"/>
              <a:t>Brightly coloured clothing and hat – lots of reflective stripes </a:t>
            </a:r>
          </a:p>
        </p:txBody>
      </p:sp>
      <p:sp>
        <p:nvSpPr>
          <p:cNvPr id="4" name="Slide Number Placeholder 3"/>
          <p:cNvSpPr>
            <a:spLocks noGrp="1"/>
          </p:cNvSpPr>
          <p:nvPr>
            <p:ph type="sldNum" sz="quarter" idx="5"/>
          </p:nvPr>
        </p:nvSpPr>
        <p:spPr/>
        <p:txBody>
          <a:bodyPr/>
          <a:lstStyle/>
          <a:p>
            <a:fld id="{A177D208-EE40-4819-8471-074922C68204}" type="slidenum">
              <a:rPr lang="en-GB" smtClean="0"/>
              <a:t>4</a:t>
            </a:fld>
            <a:endParaRPr lang="en-GB"/>
          </a:p>
        </p:txBody>
      </p:sp>
    </p:spTree>
    <p:extLst>
      <p:ext uri="{BB962C8B-B14F-4D97-AF65-F5344CB8AC3E}">
        <p14:creationId xmlns:p14="http://schemas.microsoft.com/office/powerpoint/2010/main" val="245623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Bright colours are really fun, and so are lights and reflexives…</a:t>
            </a:r>
          </a:p>
          <a:p>
            <a:endParaRPr lang="en-GB" b="1" dirty="0"/>
          </a:p>
          <a:p>
            <a:r>
              <a:rPr lang="en-GB" b="1" dirty="0"/>
              <a:t>Would you notice these people in the dark? How have they dressed themselves to make themselves bright at night?</a:t>
            </a:r>
          </a:p>
          <a:p>
            <a:endParaRPr lang="en-GB" b="1" dirty="0"/>
          </a:p>
          <a:p>
            <a:r>
              <a:rPr lang="en-GB" b="1" dirty="0"/>
              <a:t>Optional activity: </a:t>
            </a:r>
            <a:r>
              <a:rPr lang="en-GB" dirty="0"/>
              <a:t>Suitcase activity (a set of dark and colourful / reflective clothing/accessories is packed in a suitcase the audience need to decide which clothes/accessories should we wear to school on a dark and misty morning… </a:t>
            </a:r>
          </a:p>
          <a:p>
            <a:endParaRPr lang="en-GB" dirty="0"/>
          </a:p>
          <a:p>
            <a:r>
              <a:rPr lang="en-GB" dirty="0"/>
              <a:t>Ask a child to be a model and explain that if they are happy they can either try on the brightly coloured clothes and accessories, or hold them up for the other boys and girls in the audience to see. Ask members of the audience to come and choose: a jumper , coat, bag, accessories etc to dress our model appropriately for a dark and misty morning</a:t>
            </a:r>
          </a:p>
          <a:p>
            <a:endParaRPr lang="en-GB" dirty="0"/>
          </a:p>
          <a:p>
            <a:endParaRPr lang="en-GB" dirty="0"/>
          </a:p>
        </p:txBody>
      </p:sp>
      <p:sp>
        <p:nvSpPr>
          <p:cNvPr id="4" name="Slide Number Placeholder 3"/>
          <p:cNvSpPr>
            <a:spLocks noGrp="1"/>
          </p:cNvSpPr>
          <p:nvPr>
            <p:ph type="sldNum" sz="quarter" idx="5"/>
          </p:nvPr>
        </p:nvSpPr>
        <p:spPr/>
        <p:txBody>
          <a:bodyPr/>
          <a:lstStyle/>
          <a:p>
            <a:fld id="{A177D208-EE40-4819-8471-074922C68204}" type="slidenum">
              <a:rPr lang="en-GB" smtClean="0"/>
              <a:t>5</a:t>
            </a:fld>
            <a:endParaRPr lang="en-GB"/>
          </a:p>
        </p:txBody>
      </p:sp>
    </p:spTree>
    <p:extLst>
      <p:ext uri="{BB962C8B-B14F-4D97-AF65-F5344CB8AC3E}">
        <p14:creationId xmlns:p14="http://schemas.microsoft.com/office/powerpoint/2010/main" val="129851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always remember, that being bright and visible isn’t the only way to stay safe on the road…</a:t>
            </a:r>
          </a:p>
          <a:p>
            <a:endParaRPr lang="en-GB" dirty="0"/>
          </a:p>
          <a:p>
            <a:r>
              <a:rPr lang="en-GB" dirty="0"/>
              <a:t>Always follow the Green Cross Code!</a:t>
            </a:r>
          </a:p>
          <a:p>
            <a:endParaRPr lang="en-GB" dirty="0"/>
          </a:p>
          <a:p>
            <a:pPr marL="228600" indent="-228600">
              <a:buAutoNum type="arabicPeriod"/>
            </a:pPr>
            <a:r>
              <a:rPr lang="en-GB" dirty="0"/>
              <a:t>Find a safe place to cross the road and STOP</a:t>
            </a:r>
          </a:p>
          <a:p>
            <a:pPr marL="228600" indent="-228600">
              <a:buAutoNum type="arabicPeriod"/>
            </a:pPr>
            <a:r>
              <a:rPr lang="en-GB" dirty="0"/>
              <a:t>Look right, look left and look right again</a:t>
            </a:r>
          </a:p>
          <a:p>
            <a:pPr marL="228600" indent="-228600">
              <a:buAutoNum type="arabicPeriod"/>
            </a:pPr>
            <a:r>
              <a:rPr lang="en-GB" dirty="0"/>
              <a:t>Listen – can you hear anything coming?</a:t>
            </a:r>
          </a:p>
          <a:p>
            <a:pPr marL="228600" indent="-228600">
              <a:buAutoNum type="arabicPeriod"/>
            </a:pPr>
            <a:r>
              <a:rPr lang="en-GB" dirty="0"/>
              <a:t>Think – is it safe to cross? </a:t>
            </a:r>
          </a:p>
          <a:p>
            <a:pPr marL="0" indent="0">
              <a:buNone/>
            </a:pPr>
            <a:endParaRPr lang="en-GB" dirty="0"/>
          </a:p>
          <a:p>
            <a:pPr marL="0" indent="0">
              <a:buNone/>
            </a:pPr>
            <a:r>
              <a:rPr lang="en-GB" dirty="0"/>
              <a:t>Ask the children for three top tips when being safe during </a:t>
            </a:r>
            <a:r>
              <a:rPr lang="en-GB"/>
              <a:t>the winter..</a:t>
            </a:r>
          </a:p>
          <a:p>
            <a:endParaRPr lang="en-GB" dirty="0"/>
          </a:p>
        </p:txBody>
      </p:sp>
      <p:sp>
        <p:nvSpPr>
          <p:cNvPr id="4" name="Slide Number Placeholder 3"/>
          <p:cNvSpPr>
            <a:spLocks noGrp="1"/>
          </p:cNvSpPr>
          <p:nvPr>
            <p:ph type="sldNum" sz="quarter" idx="5"/>
          </p:nvPr>
        </p:nvSpPr>
        <p:spPr/>
        <p:txBody>
          <a:bodyPr/>
          <a:lstStyle/>
          <a:p>
            <a:fld id="{A177D208-EE40-4819-8471-074922C68204}" type="slidenum">
              <a:rPr lang="en-GB" smtClean="0"/>
              <a:t>6</a:t>
            </a:fld>
            <a:endParaRPr lang="en-GB"/>
          </a:p>
        </p:txBody>
      </p:sp>
    </p:spTree>
    <p:extLst>
      <p:ext uri="{BB962C8B-B14F-4D97-AF65-F5344CB8AC3E}">
        <p14:creationId xmlns:p14="http://schemas.microsoft.com/office/powerpoint/2010/main" val="131837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82A0-74FD-A5FC-5564-95853ECE57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A3DFE-CD38-AEBC-7B41-91CF12AA4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50A528-4C00-0829-0EA8-728FFBC60846}"/>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5" name="Footer Placeholder 4">
            <a:extLst>
              <a:ext uri="{FF2B5EF4-FFF2-40B4-BE49-F238E27FC236}">
                <a16:creationId xmlns:a16="http://schemas.microsoft.com/office/drawing/2014/main" id="{7F37662B-A891-9DAD-A91F-DFFA149C18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0EB52-6497-0F46-8048-80E0FF29CE63}"/>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4897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617B-3A18-F4E7-F480-8F7ED71964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CFBED2-468C-A6B8-DD60-74F2BF68E2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7312D0-A87F-46B3-96BE-8A8BF91ED714}"/>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5" name="Footer Placeholder 4">
            <a:extLst>
              <a:ext uri="{FF2B5EF4-FFF2-40B4-BE49-F238E27FC236}">
                <a16:creationId xmlns:a16="http://schemas.microsoft.com/office/drawing/2014/main" id="{140E27BF-377A-9CB5-D44A-E7BBC27CA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6CB67-36CE-CA6C-9685-2E64841A4EEB}"/>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270318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3C1D3-D89B-965A-CB8D-BC515CAFBA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262E0D-DA93-606D-040A-42DDE3F67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93304-BA3D-5992-B7AD-E16387A04BBA}"/>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5" name="Footer Placeholder 4">
            <a:extLst>
              <a:ext uri="{FF2B5EF4-FFF2-40B4-BE49-F238E27FC236}">
                <a16:creationId xmlns:a16="http://schemas.microsoft.com/office/drawing/2014/main" id="{C289796D-E632-3881-D244-E17892C33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CC985-0B33-83E1-AC8A-ED1F07F631E6}"/>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230053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7352-8C76-87BF-203B-97D214A8D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2385BE-C9AD-BC86-FDB6-C644B31AE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CB736-360C-7DD3-2EDB-78E9A89E1D9C}"/>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5" name="Footer Placeholder 4">
            <a:extLst>
              <a:ext uri="{FF2B5EF4-FFF2-40B4-BE49-F238E27FC236}">
                <a16:creationId xmlns:a16="http://schemas.microsoft.com/office/drawing/2014/main" id="{522838BA-3773-C671-F7F3-EBA5D27516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7F174-7F7D-FA13-C0F1-8CC3B0F8007D}"/>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43718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79F-D80C-5186-F816-89A2B4115D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1C0793-E397-586B-1E5C-780E4887AA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04149-2F81-000D-7649-79876273E3C8}"/>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5" name="Footer Placeholder 4">
            <a:extLst>
              <a:ext uri="{FF2B5EF4-FFF2-40B4-BE49-F238E27FC236}">
                <a16:creationId xmlns:a16="http://schemas.microsoft.com/office/drawing/2014/main" id="{D8F964ED-CC24-EA20-8F75-025361B87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E58B8-1C85-0420-2690-461F5C72FF99}"/>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166430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AA4E-950E-3FFF-FC24-38310532B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3E106-362F-2D1F-6E55-1A3F7008B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F916C9-DA37-53B1-0F98-E49875ED06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64D31B-7B08-2F65-6973-E4AF493EAFBF}"/>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6" name="Footer Placeholder 5">
            <a:extLst>
              <a:ext uri="{FF2B5EF4-FFF2-40B4-BE49-F238E27FC236}">
                <a16:creationId xmlns:a16="http://schemas.microsoft.com/office/drawing/2014/main" id="{0ED30E84-5D83-FF2F-BA56-EEC6A756B9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E9A1A-AF09-4E41-AC55-57B50D019F27}"/>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23535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52DA-588D-0FFC-B172-9FAE96DAA3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3F2E7-6510-9667-9413-0172B8946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32802C-C0B4-2F2D-6617-B4FE8DA707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FB2D2B-7ACF-5686-F762-C8113C03E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10ABD-94B9-72B8-E27F-86FD00DA19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04D16F-85E4-BE36-7957-8B8F8E144D6B}"/>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8" name="Footer Placeholder 7">
            <a:extLst>
              <a:ext uri="{FF2B5EF4-FFF2-40B4-BE49-F238E27FC236}">
                <a16:creationId xmlns:a16="http://schemas.microsoft.com/office/drawing/2014/main" id="{7080E536-35A9-EE21-E243-2165CBF833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E5E768-A75D-419F-A265-05D001FA15BA}"/>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203412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3F1F-D153-1BB1-37A9-A7189ECE79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28470F-1567-9565-FEE0-9305B8796385}"/>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4" name="Footer Placeholder 3">
            <a:extLst>
              <a:ext uri="{FF2B5EF4-FFF2-40B4-BE49-F238E27FC236}">
                <a16:creationId xmlns:a16="http://schemas.microsoft.com/office/drawing/2014/main" id="{72442F04-D5BD-21C0-5FE0-28F90A1ABE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317B9B-E541-1BCF-046A-CAE40470440C}"/>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77328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ACB07-A0B6-5A0D-8942-E3193C090A03}"/>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3" name="Footer Placeholder 2">
            <a:extLst>
              <a:ext uri="{FF2B5EF4-FFF2-40B4-BE49-F238E27FC236}">
                <a16:creationId xmlns:a16="http://schemas.microsoft.com/office/drawing/2014/main" id="{B990C930-B983-B6E5-BDEF-1D921B472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023749-8F38-6792-D292-A29778D3A7D3}"/>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334731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44A3-802E-41BF-3240-3A3CCC6D1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F8B9D1-C06D-49C9-EC8F-64DFD2AB0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32AAB9-B971-191E-3013-7F07D9B89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701ED-5109-7E59-84A9-874E9106A026}"/>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6" name="Footer Placeholder 5">
            <a:extLst>
              <a:ext uri="{FF2B5EF4-FFF2-40B4-BE49-F238E27FC236}">
                <a16:creationId xmlns:a16="http://schemas.microsoft.com/office/drawing/2014/main" id="{2A17EBBE-5B01-5A68-D372-844540030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B33D87-0E39-EC06-A72B-23A769F3E7AF}"/>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20591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CBA4-6375-E597-737C-CAC907287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835303-CBE4-E95D-BA03-363D00575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5D9113-DBE4-CA8E-1DFC-988688853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10142-FE7B-A9EC-70A3-0234C57CD42B}"/>
              </a:ext>
            </a:extLst>
          </p:cNvPr>
          <p:cNvSpPr>
            <a:spLocks noGrp="1"/>
          </p:cNvSpPr>
          <p:nvPr>
            <p:ph type="dt" sz="half" idx="10"/>
          </p:nvPr>
        </p:nvSpPr>
        <p:spPr/>
        <p:txBody>
          <a:bodyPr/>
          <a:lstStyle/>
          <a:p>
            <a:fld id="{DEFCD991-006B-490A-9FFC-E79A4D79D667}" type="datetimeFigureOut">
              <a:rPr lang="en-GB" smtClean="0"/>
              <a:t>21/11/2023</a:t>
            </a:fld>
            <a:endParaRPr lang="en-GB"/>
          </a:p>
        </p:txBody>
      </p:sp>
      <p:sp>
        <p:nvSpPr>
          <p:cNvPr id="6" name="Footer Placeholder 5">
            <a:extLst>
              <a:ext uri="{FF2B5EF4-FFF2-40B4-BE49-F238E27FC236}">
                <a16:creationId xmlns:a16="http://schemas.microsoft.com/office/drawing/2014/main" id="{31A6502E-1680-D8EC-9471-F3724D46C9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F3693E-5DB9-8A67-92A4-7A6F35FB375D}"/>
              </a:ext>
            </a:extLst>
          </p:cNvPr>
          <p:cNvSpPr>
            <a:spLocks noGrp="1"/>
          </p:cNvSpPr>
          <p:nvPr>
            <p:ph type="sldNum" sz="quarter" idx="12"/>
          </p:nvPr>
        </p:nvSpPr>
        <p:spPr/>
        <p:txBody>
          <a:bodyPr/>
          <a:lstStyle/>
          <a:p>
            <a:fld id="{8B7A7B1A-6C42-47CF-A645-E64ADBA2DB66}" type="slidenum">
              <a:rPr lang="en-GB" smtClean="0"/>
              <a:t>‹#›</a:t>
            </a:fld>
            <a:endParaRPr lang="en-GB"/>
          </a:p>
        </p:txBody>
      </p:sp>
    </p:spTree>
    <p:extLst>
      <p:ext uri="{BB962C8B-B14F-4D97-AF65-F5344CB8AC3E}">
        <p14:creationId xmlns:p14="http://schemas.microsoft.com/office/powerpoint/2010/main" val="28682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C46FC-0E3D-C060-A886-D4787880B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84D61-862B-6BC2-3F7A-89D156597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A9095-351E-94A3-CAD8-5913F77B5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CD991-006B-490A-9FFC-E79A4D79D667}" type="datetimeFigureOut">
              <a:rPr lang="en-GB" smtClean="0"/>
              <a:t>21/11/2023</a:t>
            </a:fld>
            <a:endParaRPr lang="en-GB"/>
          </a:p>
        </p:txBody>
      </p:sp>
      <p:sp>
        <p:nvSpPr>
          <p:cNvPr id="5" name="Footer Placeholder 4">
            <a:extLst>
              <a:ext uri="{FF2B5EF4-FFF2-40B4-BE49-F238E27FC236}">
                <a16:creationId xmlns:a16="http://schemas.microsoft.com/office/drawing/2014/main" id="{1A01EEC5-AC3D-B8C9-F047-75A5A86F2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24E264-425F-9B48-53F9-F97C7C352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A7B1A-6C42-47CF-A645-E64ADBA2DB66}" type="slidenum">
              <a:rPr lang="en-GB" smtClean="0"/>
              <a:t>‹#›</a:t>
            </a:fld>
            <a:endParaRPr lang="en-GB"/>
          </a:p>
        </p:txBody>
      </p:sp>
    </p:spTree>
    <p:extLst>
      <p:ext uri="{BB962C8B-B14F-4D97-AF65-F5344CB8AC3E}">
        <p14:creationId xmlns:p14="http://schemas.microsoft.com/office/powerpoint/2010/main" val="163756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0.png"/><Relationship Id="rId18" Type="http://schemas.openxmlformats.org/officeDocument/2006/relationships/image" Target="../media/image24.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8.sv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9.png"/><Relationship Id="rId24" Type="http://schemas.openxmlformats.org/officeDocument/2006/relationships/image" Target="../media/image30.sv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image" Target="../media/image16.svg"/><Relationship Id="rId19" Type="http://schemas.openxmlformats.org/officeDocument/2006/relationships/image" Target="../media/image13.png"/><Relationship Id="rId4" Type="http://schemas.openxmlformats.org/officeDocument/2006/relationships/image" Target="../media/image10.svg"/><Relationship Id="rId9" Type="http://schemas.openxmlformats.org/officeDocument/2006/relationships/image" Target="../media/image8.png"/><Relationship Id="rId14" Type="http://schemas.openxmlformats.org/officeDocument/2006/relationships/image" Target="../media/image20.svg"/><Relationship Id="rId22"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flickr.com/photos/notmargaret/6778622590/"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www.flickr.com/photos/notmargaret/6778622590/" TargetMode="Externa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en/ear-listen-hear-gossip-sound-25595/"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n.m.wikipedia.org/wiki/File:Stop_sign(standard).svg" TargetMode="External"/><Relationship Id="rId5" Type="http://schemas.openxmlformats.org/officeDocument/2006/relationships/image" Target="../media/image25.png"/><Relationship Id="rId10" Type="http://schemas.openxmlformats.org/officeDocument/2006/relationships/hyperlink" Target="https://commons.wikimedia.org/wiki/File:Emojione_1F914.svg" TargetMode="External"/><Relationship Id="rId4" Type="http://schemas.openxmlformats.org/officeDocument/2006/relationships/hyperlink" Target="https://openclipart.org/detail/194429/cartoon-eyes-by-prawny-194429" TargetMode="Externa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462C3FA-EE10-4283-83A9-F407C925C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54905F2-E134-4BA1-AA48-B8D7DC362B28}"/>
              </a:ext>
            </a:extLst>
          </p:cNvPr>
          <p:cNvSpPr>
            <a:spLocks noGrp="1"/>
          </p:cNvSpPr>
          <p:nvPr>
            <p:ph type="ctrTitle"/>
          </p:nvPr>
        </p:nvSpPr>
        <p:spPr>
          <a:xfrm>
            <a:off x="640080" y="4163013"/>
            <a:ext cx="11197244" cy="1139590"/>
          </a:xfrm>
        </p:spPr>
        <p:txBody>
          <a:bodyPr anchor="ctr">
            <a:normAutofit/>
          </a:bodyPr>
          <a:lstStyle/>
          <a:p>
            <a:r>
              <a:rPr lang="en-GB" sz="7200" dirty="0">
                <a:solidFill>
                  <a:srgbClr val="FF0000"/>
                </a:solidFill>
                <a:latin typeface="Impact" panose="020B0806030902050204" pitchFamily="34" charset="0"/>
              </a:rPr>
              <a:t>Be Bright Be Seen</a:t>
            </a:r>
          </a:p>
        </p:txBody>
      </p:sp>
      <p:sp>
        <p:nvSpPr>
          <p:cNvPr id="7" name="Subtitle 6">
            <a:extLst>
              <a:ext uri="{FF2B5EF4-FFF2-40B4-BE49-F238E27FC236}">
                <a16:creationId xmlns:a16="http://schemas.microsoft.com/office/drawing/2014/main" id="{CDE1C352-0DC5-46B5-BBB4-8B62BB95F415}"/>
              </a:ext>
            </a:extLst>
          </p:cNvPr>
          <p:cNvSpPr>
            <a:spLocks noGrp="1"/>
          </p:cNvSpPr>
          <p:nvPr>
            <p:ph type="subTitle" idx="1"/>
          </p:nvPr>
        </p:nvSpPr>
        <p:spPr>
          <a:xfrm>
            <a:off x="640080" y="5648283"/>
            <a:ext cx="10908792" cy="864037"/>
          </a:xfrm>
        </p:spPr>
        <p:txBody>
          <a:bodyPr>
            <a:noAutofit/>
          </a:bodyPr>
          <a:lstStyle/>
          <a:p>
            <a:r>
              <a:rPr lang="en-GB" sz="3600" dirty="0">
                <a:latin typeface="Impact" panose="020B0806030902050204" pitchFamily="34" charset="0"/>
              </a:rPr>
              <a:t>Are you walking, cycling and scooting to school in the winter?</a:t>
            </a:r>
          </a:p>
        </p:txBody>
      </p:sp>
      <p:pic>
        <p:nvPicPr>
          <p:cNvPr id="29" name="Graphic 28">
            <a:extLst>
              <a:ext uri="{FF2B5EF4-FFF2-40B4-BE49-F238E27FC236}">
                <a16:creationId xmlns:a16="http://schemas.microsoft.com/office/drawing/2014/main" id="{A5AEE327-34D7-4180-B2D6-B9EA0050384E}"/>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98134" y="776142"/>
            <a:ext cx="2832070" cy="2832070"/>
          </a:xfrm>
          <a:prstGeom prst="rect">
            <a:avLst/>
          </a:prstGeom>
        </p:spPr>
      </p:pic>
      <p:pic>
        <p:nvPicPr>
          <p:cNvPr id="25" name="Graphic 24">
            <a:extLst>
              <a:ext uri="{FF2B5EF4-FFF2-40B4-BE49-F238E27FC236}">
                <a16:creationId xmlns:a16="http://schemas.microsoft.com/office/drawing/2014/main" id="{BFD22040-9DD7-413B-9B5A-3A43F8FB3B51}"/>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178939" y="776142"/>
            <a:ext cx="2832069" cy="2832069"/>
          </a:xfrm>
          <a:prstGeom prst="rect">
            <a:avLst/>
          </a:prstGeom>
        </p:spPr>
      </p:pic>
      <p:pic>
        <p:nvPicPr>
          <p:cNvPr id="27" name="Graphic 26">
            <a:extLst>
              <a:ext uri="{FF2B5EF4-FFF2-40B4-BE49-F238E27FC236}">
                <a16:creationId xmlns:a16="http://schemas.microsoft.com/office/drawing/2014/main" id="{0A901D39-644C-438B-A1BD-D578624B3F2C}"/>
              </a:ext>
              <a:ext uri="{C183D7F6-B498-43B3-948B-1728B52AA6E4}">
                <adec:decorative xmlns=""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180993" y="776142"/>
            <a:ext cx="2832069" cy="2832069"/>
          </a:xfrm>
          <a:prstGeom prst="rect">
            <a:avLst/>
          </a:prstGeom>
        </p:spPr>
      </p:pic>
      <p:pic>
        <p:nvPicPr>
          <p:cNvPr id="23" name="Graphic 22">
            <a:extLst>
              <a:ext uri="{FF2B5EF4-FFF2-40B4-BE49-F238E27FC236}">
                <a16:creationId xmlns:a16="http://schemas.microsoft.com/office/drawing/2014/main" id="{58E29F3B-0252-4F5F-80F3-B71BC87DE1C4}"/>
              </a:ext>
              <a:ext uri="{C183D7F6-B498-43B3-948B-1728B52AA6E4}">
                <adec:decorative xmlns=""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161797" y="776142"/>
            <a:ext cx="2832069" cy="2832069"/>
          </a:xfrm>
          <a:prstGeom prst="rect">
            <a:avLst/>
          </a:prstGeom>
        </p:spPr>
      </p:pic>
      <p:sp>
        <p:nvSpPr>
          <p:cNvPr id="36" name="sketch line">
            <a:extLst>
              <a:ext uri="{FF2B5EF4-FFF2-40B4-BE49-F238E27FC236}">
                <a16:creationId xmlns:a16="http://schemas.microsoft.com/office/drawing/2014/main" id="{419C4429-E272-408D-979C-9E5F7C0D3F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5575131"/>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43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761B-C3E5-4C87-B047-1268A24903AC}"/>
              </a:ext>
            </a:extLst>
          </p:cNvPr>
          <p:cNvSpPr>
            <a:spLocks noGrp="1"/>
          </p:cNvSpPr>
          <p:nvPr>
            <p:ph type="ctrTitle"/>
          </p:nvPr>
        </p:nvSpPr>
        <p:spPr>
          <a:xfrm>
            <a:off x="640706" y="1793093"/>
            <a:ext cx="8797864" cy="4129083"/>
          </a:xfrm>
        </p:spPr>
        <p:txBody>
          <a:bodyPr>
            <a:normAutofit/>
          </a:bodyPr>
          <a:lstStyle/>
          <a:p>
            <a:r>
              <a:rPr lang="en-GB" sz="9600" dirty="0">
                <a:solidFill>
                  <a:srgbClr val="FF0000"/>
                </a:solidFill>
                <a:latin typeface="Impact" panose="020B0806030902050204" pitchFamily="34" charset="0"/>
              </a:rPr>
              <a:t>What can you do to be bright and seen?</a:t>
            </a:r>
          </a:p>
        </p:txBody>
      </p:sp>
      <p:pic>
        <p:nvPicPr>
          <p:cNvPr id="16" name="Graphic 15">
            <a:extLst>
              <a:ext uri="{FF2B5EF4-FFF2-40B4-BE49-F238E27FC236}">
                <a16:creationId xmlns:a16="http://schemas.microsoft.com/office/drawing/2014/main" id="{DA2034A2-3BF7-40B6-B7E8-BD1E902813B4}"/>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136979" y="168608"/>
            <a:ext cx="1624485" cy="1624485"/>
          </a:xfrm>
          <a:prstGeom prst="rect">
            <a:avLst/>
          </a:prstGeom>
        </p:spPr>
      </p:pic>
      <p:pic>
        <p:nvPicPr>
          <p:cNvPr id="14" name="Graphic 13">
            <a:extLst>
              <a:ext uri="{FF2B5EF4-FFF2-40B4-BE49-F238E27FC236}">
                <a16:creationId xmlns:a16="http://schemas.microsoft.com/office/drawing/2014/main" id="{D519D02C-3C2B-4C50-AB31-9867DFB08B7B}"/>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01158" y="274211"/>
            <a:ext cx="1624485" cy="1624485"/>
          </a:xfrm>
          <a:prstGeom prst="rect">
            <a:avLst/>
          </a:prstGeom>
        </p:spPr>
      </p:pic>
      <p:pic>
        <p:nvPicPr>
          <p:cNvPr id="6" name="Graphic 5">
            <a:extLst>
              <a:ext uri="{FF2B5EF4-FFF2-40B4-BE49-F238E27FC236}">
                <a16:creationId xmlns:a16="http://schemas.microsoft.com/office/drawing/2014/main" id="{919D3CD2-E150-41F5-BDF6-8209213DFF45}"/>
              </a:ext>
              <a:ext uri="{C183D7F6-B498-43B3-948B-1728B52AA6E4}">
                <adec:decorative xmlns=""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78787" y="5181126"/>
            <a:ext cx="1249308" cy="1249308"/>
          </a:xfrm>
          <a:prstGeom prst="rect">
            <a:avLst/>
          </a:prstGeom>
        </p:spPr>
      </p:pic>
      <p:pic>
        <p:nvPicPr>
          <p:cNvPr id="9" name="Graphic 8">
            <a:extLst>
              <a:ext uri="{FF2B5EF4-FFF2-40B4-BE49-F238E27FC236}">
                <a16:creationId xmlns:a16="http://schemas.microsoft.com/office/drawing/2014/main" id="{3600477C-941D-4128-9712-B84B84832D2F}"/>
              </a:ext>
              <a:ext uri="{C183D7F6-B498-43B3-948B-1728B52AA6E4}">
                <adec:decorative xmlns=""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919042" y="5019518"/>
            <a:ext cx="1344677" cy="1344677"/>
          </a:xfrm>
          <a:prstGeom prst="rect">
            <a:avLst/>
          </a:prstGeom>
        </p:spPr>
      </p:pic>
      <p:pic>
        <p:nvPicPr>
          <p:cNvPr id="12" name="Graphic 11">
            <a:extLst>
              <a:ext uri="{FF2B5EF4-FFF2-40B4-BE49-F238E27FC236}">
                <a16:creationId xmlns:a16="http://schemas.microsoft.com/office/drawing/2014/main" id="{33A655A3-1B49-4351-BB95-7B69F8C7A9AF}"/>
              </a:ext>
              <a:ext uri="{C183D7F6-B498-43B3-948B-1728B52AA6E4}">
                <adec:decorative xmlns=""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8715374">
            <a:off x="9459977" y="1537478"/>
            <a:ext cx="2887054" cy="2887054"/>
          </a:xfrm>
          <a:prstGeom prst="rect">
            <a:avLst/>
          </a:prstGeom>
        </p:spPr>
      </p:pic>
      <p:pic>
        <p:nvPicPr>
          <p:cNvPr id="18" name="Graphic 17">
            <a:extLst>
              <a:ext uri="{FF2B5EF4-FFF2-40B4-BE49-F238E27FC236}">
                <a16:creationId xmlns:a16="http://schemas.microsoft.com/office/drawing/2014/main" id="{202A1476-D3FA-4844-9AFC-86A04D591D7A}"/>
              </a:ext>
              <a:ext uri="{C183D7F6-B498-43B3-948B-1728B52AA6E4}">
                <adec:decorative xmlns=""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263719" y="384297"/>
            <a:ext cx="1514399" cy="1514399"/>
          </a:xfrm>
          <a:prstGeom prst="rect">
            <a:avLst/>
          </a:prstGeom>
        </p:spPr>
      </p:pic>
      <p:pic>
        <p:nvPicPr>
          <p:cNvPr id="20" name="Graphic 19">
            <a:extLst>
              <a:ext uri="{FF2B5EF4-FFF2-40B4-BE49-F238E27FC236}">
                <a16:creationId xmlns:a16="http://schemas.microsoft.com/office/drawing/2014/main" id="{7E60808F-AAEE-4157-BF46-EFE98A4B05A6}"/>
              </a:ext>
              <a:ext uri="{C183D7F6-B498-43B3-948B-1728B52AA6E4}">
                <adec:decorative xmlns="" xmlns:adec="http://schemas.microsoft.com/office/drawing/2017/decorative" val="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89041" y="2259418"/>
            <a:ext cx="914400" cy="914400"/>
          </a:xfrm>
          <a:prstGeom prst="rect">
            <a:avLst/>
          </a:prstGeom>
        </p:spPr>
      </p:pic>
      <p:pic>
        <p:nvPicPr>
          <p:cNvPr id="22" name="Graphic 21">
            <a:extLst>
              <a:ext uri="{FF2B5EF4-FFF2-40B4-BE49-F238E27FC236}">
                <a16:creationId xmlns:a16="http://schemas.microsoft.com/office/drawing/2014/main" id="{B83AEEFD-D7B6-45BE-A298-B40952A8F977}"/>
              </a:ext>
              <a:ext uri="{C183D7F6-B498-43B3-948B-1728B52AA6E4}">
                <adec:decorative xmlns=""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5779370" y="293714"/>
            <a:ext cx="1660392" cy="1660392"/>
          </a:xfrm>
          <a:prstGeom prst="rect">
            <a:avLst/>
          </a:prstGeom>
        </p:spPr>
      </p:pic>
      <p:pic>
        <p:nvPicPr>
          <p:cNvPr id="24" name="Graphic 23">
            <a:extLst>
              <a:ext uri="{FF2B5EF4-FFF2-40B4-BE49-F238E27FC236}">
                <a16:creationId xmlns:a16="http://schemas.microsoft.com/office/drawing/2014/main" id="{0B75FF5E-F547-43A8-B42D-984DDA599F65}"/>
              </a:ext>
              <a:ext uri="{C183D7F6-B498-43B3-948B-1728B52AA6E4}">
                <adec:decorative xmlns=""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rot="1144740">
            <a:off x="1011188" y="4806394"/>
            <a:ext cx="1205940" cy="1205940"/>
          </a:xfrm>
          <a:prstGeom prst="rect">
            <a:avLst/>
          </a:prstGeom>
        </p:spPr>
      </p:pic>
      <p:pic>
        <p:nvPicPr>
          <p:cNvPr id="26" name="Graphic 25">
            <a:extLst>
              <a:ext uri="{FF2B5EF4-FFF2-40B4-BE49-F238E27FC236}">
                <a16:creationId xmlns:a16="http://schemas.microsoft.com/office/drawing/2014/main" id="{686C89C7-9124-49E6-AA47-27C649DB97F9}"/>
              </a:ext>
              <a:ext uri="{C183D7F6-B498-43B3-948B-1728B52AA6E4}">
                <adec:decorative xmlns="" xmlns:adec="http://schemas.microsoft.com/office/drawing/2017/decorative" val="1"/>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390016" y="3082711"/>
            <a:ext cx="914400" cy="914400"/>
          </a:xfrm>
          <a:prstGeom prst="rect">
            <a:avLst/>
          </a:prstGeom>
        </p:spPr>
      </p:pic>
      <p:pic>
        <p:nvPicPr>
          <p:cNvPr id="32" name="Graphic 31">
            <a:extLst>
              <a:ext uri="{FF2B5EF4-FFF2-40B4-BE49-F238E27FC236}">
                <a16:creationId xmlns:a16="http://schemas.microsoft.com/office/drawing/2014/main" id="{902C499E-088F-4B0B-AE63-B3559EF450F5}"/>
              </a:ext>
              <a:ext uri="{C183D7F6-B498-43B3-948B-1728B52AA6E4}">
                <adec:decorative xmlns=""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9020918" y="4911693"/>
            <a:ext cx="1514400" cy="1514400"/>
          </a:xfrm>
          <a:prstGeom prst="rect">
            <a:avLst/>
          </a:prstGeom>
        </p:spPr>
      </p:pic>
      <p:sp>
        <p:nvSpPr>
          <p:cNvPr id="3" name="Subtitle 2" hidden="1">
            <a:extLst>
              <a:ext uri="{FF2B5EF4-FFF2-40B4-BE49-F238E27FC236}">
                <a16:creationId xmlns:a16="http://schemas.microsoft.com/office/drawing/2014/main" id="{9D5FABBE-BE28-4682-8D02-761F9DD57B5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3987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1B568-C2A5-40AC-8DA0-13F9870D1BD8}"/>
              </a:ext>
            </a:extLst>
          </p:cNvPr>
          <p:cNvSpPr>
            <a:spLocks noGrp="1"/>
          </p:cNvSpPr>
          <p:nvPr>
            <p:ph type="ctrTitle"/>
          </p:nvPr>
        </p:nvSpPr>
        <p:spPr>
          <a:xfrm>
            <a:off x="955964" y="3123161"/>
            <a:ext cx="8961120" cy="1828235"/>
          </a:xfrm>
        </p:spPr>
        <p:txBody>
          <a:bodyPr>
            <a:noAutofit/>
          </a:bodyPr>
          <a:lstStyle/>
          <a:p>
            <a:pPr algn="l"/>
            <a:r>
              <a:rPr lang="en-GB" sz="6600" dirty="0">
                <a:solidFill>
                  <a:srgbClr val="66FF33"/>
                </a:solidFill>
                <a:latin typeface="Impact" panose="020B0806030902050204" pitchFamily="34" charset="0"/>
              </a:rPr>
              <a:t>Being colourful is cool</a:t>
            </a:r>
            <a:r>
              <a:rPr lang="en-GB" sz="6600" dirty="0">
                <a:latin typeface="Impact" panose="020B0806030902050204" pitchFamily="34" charset="0"/>
              </a:rPr>
              <a:t/>
            </a:r>
            <a:br>
              <a:rPr lang="en-GB" sz="6600" dirty="0">
                <a:latin typeface="Impact" panose="020B0806030902050204" pitchFamily="34" charset="0"/>
              </a:rPr>
            </a:br>
            <a:r>
              <a:rPr lang="en-GB" sz="6600" dirty="0">
                <a:solidFill>
                  <a:srgbClr val="66FFFF"/>
                </a:solidFill>
                <a:latin typeface="Impact" panose="020B0806030902050204" pitchFamily="34" charset="0"/>
              </a:rPr>
              <a:t>and fluorescents are fun</a:t>
            </a:r>
          </a:p>
        </p:txBody>
      </p:sp>
      <p:sp>
        <p:nvSpPr>
          <p:cNvPr id="6" name="Subtitle 5" hidden="1">
            <a:extLst>
              <a:ext uri="{FF2B5EF4-FFF2-40B4-BE49-F238E27FC236}">
                <a16:creationId xmlns:a16="http://schemas.microsoft.com/office/drawing/2014/main" id="{91955B74-B97F-44D6-B8B9-8006C56C5A18}"/>
              </a:ext>
            </a:extLst>
          </p:cNvPr>
          <p:cNvSpPr>
            <a:spLocks noGrp="1"/>
          </p:cNvSpPr>
          <p:nvPr>
            <p:ph type="subTitle" idx="1"/>
          </p:nvPr>
        </p:nvSpPr>
        <p:spPr/>
        <p:txBody>
          <a:bodyPr/>
          <a:lstStyle/>
          <a:p>
            <a:endParaRPr lang="en-GB"/>
          </a:p>
        </p:txBody>
      </p:sp>
      <p:grpSp>
        <p:nvGrpSpPr>
          <p:cNvPr id="3" name="Group 2" descr="Pictures of neon coloured  outdoor and indoor clothing and accessories to make you look brighter, when walking to school.">
            <a:extLst>
              <a:ext uri="{FF2B5EF4-FFF2-40B4-BE49-F238E27FC236}">
                <a16:creationId xmlns:a16="http://schemas.microsoft.com/office/drawing/2014/main" id="{CEDACD1A-4FDE-49FF-95E9-D2CB9B0F6E94}"/>
              </a:ext>
            </a:extLst>
          </p:cNvPr>
          <p:cNvGrpSpPr/>
          <p:nvPr/>
        </p:nvGrpSpPr>
        <p:grpSpPr>
          <a:xfrm>
            <a:off x="423376" y="0"/>
            <a:ext cx="11345248" cy="6560253"/>
            <a:chOff x="74709" y="-29960"/>
            <a:chExt cx="11345248" cy="6560253"/>
          </a:xfrm>
        </p:grpSpPr>
        <p:pic>
          <p:nvPicPr>
            <p:cNvPr id="5" name="Picture 4" descr="Neon coloured hoodies">
              <a:extLst>
                <a:ext uri="{FF2B5EF4-FFF2-40B4-BE49-F238E27FC236}">
                  <a16:creationId xmlns:a16="http://schemas.microsoft.com/office/drawing/2014/main" id="{62EFAC6F-F9A9-4D66-8C00-3DF0693BA32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716951" y="344001"/>
              <a:ext cx="4069203" cy="2690196"/>
            </a:xfrm>
            <a:prstGeom prst="rect">
              <a:avLst/>
            </a:prstGeom>
          </p:spPr>
        </p:pic>
        <p:pic>
          <p:nvPicPr>
            <p:cNvPr id="13" name="Picture 12" descr="brightly coloured coat with hood">
              <a:extLst>
                <a:ext uri="{FF2B5EF4-FFF2-40B4-BE49-F238E27FC236}">
                  <a16:creationId xmlns:a16="http://schemas.microsoft.com/office/drawing/2014/main" id="{EF6F5617-CEE2-43CB-AACF-63F91EA5E35D}"/>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896032" y="3721981"/>
              <a:ext cx="2523925" cy="2808312"/>
            </a:xfrm>
            <a:prstGeom prst="rect">
              <a:avLst/>
            </a:prstGeom>
          </p:spPr>
        </p:pic>
        <p:pic>
          <p:nvPicPr>
            <p:cNvPr id="17" name="Picture 16" descr="Neon coloured high visibility vests">
              <a:extLst>
                <a:ext uri="{FF2B5EF4-FFF2-40B4-BE49-F238E27FC236}">
                  <a16:creationId xmlns:a16="http://schemas.microsoft.com/office/drawing/2014/main" id="{3CB60CD0-382E-4A36-9685-6F731F59D98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91135">
              <a:off x="74709" y="-29960"/>
              <a:ext cx="3171158" cy="3171158"/>
            </a:xfrm>
            <a:prstGeom prst="rect">
              <a:avLst/>
            </a:prstGeom>
          </p:spPr>
        </p:pic>
        <p:pic>
          <p:nvPicPr>
            <p:cNvPr id="18" name="Picture 17" descr="Brightly coloured smiley face stickers">
              <a:extLst>
                <a:ext uri="{FF2B5EF4-FFF2-40B4-BE49-F238E27FC236}">
                  <a16:creationId xmlns:a16="http://schemas.microsoft.com/office/drawing/2014/main" id="{C8C7088C-F2EF-4E3B-9304-B3FA1513F24C}"/>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8990" y="267787"/>
              <a:ext cx="2603906" cy="2603906"/>
            </a:xfrm>
            <a:prstGeom prst="rect">
              <a:avLst/>
            </a:prstGeom>
          </p:spPr>
        </p:pic>
        <p:pic>
          <p:nvPicPr>
            <p:cNvPr id="19" name="Picture 18" descr="Brightly coloured, reflective keyrings for your rucksack">
              <a:extLst>
                <a:ext uri="{FF2B5EF4-FFF2-40B4-BE49-F238E27FC236}">
                  <a16:creationId xmlns:a16="http://schemas.microsoft.com/office/drawing/2014/main" id="{5392177C-B738-4EC8-A514-63063BBA5DA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8286" y="4922935"/>
              <a:ext cx="5183299" cy="1531144"/>
            </a:xfrm>
            <a:prstGeom prst="rect">
              <a:avLst/>
            </a:prstGeom>
          </p:spPr>
        </p:pic>
      </p:grpSp>
    </p:spTree>
    <p:extLst>
      <p:ext uri="{BB962C8B-B14F-4D97-AF65-F5344CB8AC3E}">
        <p14:creationId xmlns:p14="http://schemas.microsoft.com/office/powerpoint/2010/main" val="11635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ssing Patrol Officer, wearing a full high visibility coat, with reflective stripes, holding a reflective stop sign, helping people to cross the road, in the dark">
            <a:extLst>
              <a:ext uri="{FF2B5EF4-FFF2-40B4-BE49-F238E27FC236}">
                <a16:creationId xmlns:a16="http://schemas.microsoft.com/office/drawing/2014/main" id="{C91E422D-3364-4A9F-8382-63F1B2BBA6D9}"/>
              </a:ext>
            </a:extLst>
          </p:cNvPr>
          <p:cNvPicPr>
            <a:picLocks noChangeAspect="1"/>
          </p:cNvPicPr>
          <p:nvPr/>
        </p:nvPicPr>
        <p:blipFill rotWithShape="1">
          <a:blip r:embed="rId3">
            <a:extLst>
              <a:ext uri="{28A0092B-C50C-407E-A947-70E740481C1C}">
                <a14:useLocalDpi xmlns:a14="http://schemas.microsoft.com/office/drawing/2010/main" val="0"/>
              </a:ext>
            </a:extLst>
          </a:blip>
          <a:srcRect t="12544" r="-3" b="11736"/>
          <a:stretch/>
        </p:blipFill>
        <p:spPr>
          <a:xfrm>
            <a:off x="321730" y="3545430"/>
            <a:ext cx="5728548" cy="3047107"/>
          </a:xfrm>
          <a:prstGeom prst="rect">
            <a:avLst/>
          </a:prstGeom>
        </p:spPr>
      </p:pic>
      <p:pic>
        <p:nvPicPr>
          <p:cNvPr id="2" name="Picture 1" descr="A man riding a bicycle down the street, in the dark, dressed in a high visibility vest, with lights on his bike">
            <a:extLst>
              <a:ext uri="{FF2B5EF4-FFF2-40B4-BE49-F238E27FC236}">
                <a16:creationId xmlns:a16="http://schemas.microsoft.com/office/drawing/2014/main" id="{A4F23F4E-5B53-4570-9DB5-6303F1CE17E8}"/>
              </a:ext>
            </a:extLst>
          </p:cNvPr>
          <p:cNvPicPr>
            <a:picLocks noChangeAspect="1"/>
          </p:cNvPicPr>
          <p:nvPr/>
        </p:nvPicPr>
        <p:blipFill rotWithShape="1">
          <a:blip r:embed="rId4">
            <a:extLst>
              <a:ext uri="{28A0092B-C50C-407E-A947-70E740481C1C}">
                <a14:useLocalDpi xmlns:a14="http://schemas.microsoft.com/office/drawing/2010/main" val="0"/>
              </a:ext>
            </a:extLst>
          </a:blip>
          <a:srcRect l="21398"/>
          <a:stretch/>
        </p:blipFill>
        <p:spPr>
          <a:xfrm>
            <a:off x="321730" y="321732"/>
            <a:ext cx="5728548" cy="3079194"/>
          </a:xfrm>
          <a:prstGeom prst="rect">
            <a:avLst/>
          </a:prstGeom>
        </p:spPr>
      </p:pic>
      <p:pic>
        <p:nvPicPr>
          <p:cNvPr id="6" name="Picture 5" descr="A lady standing in the dark outside, wearing brightly coloured clothing with reflective stripes on it.">
            <a:extLst>
              <a:ext uri="{FF2B5EF4-FFF2-40B4-BE49-F238E27FC236}">
                <a16:creationId xmlns:a16="http://schemas.microsoft.com/office/drawing/2014/main" id="{FEB1B574-E9AF-4FA7-AFEE-8FA2C2C92ED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r="-1" b="18637"/>
          <a:stretch/>
        </p:blipFill>
        <p:spPr>
          <a:xfrm>
            <a:off x="6141723" y="321732"/>
            <a:ext cx="5728547" cy="6214533"/>
          </a:xfrm>
          <a:prstGeom prst="rect">
            <a:avLst/>
          </a:prstGeom>
          <a:solidFill>
            <a:srgbClr val="FFFF00"/>
          </a:solidFill>
        </p:spPr>
      </p:pic>
      <p:sp>
        <p:nvSpPr>
          <p:cNvPr id="8" name="Title 7">
            <a:extLst>
              <a:ext uri="{FF2B5EF4-FFF2-40B4-BE49-F238E27FC236}">
                <a16:creationId xmlns:a16="http://schemas.microsoft.com/office/drawing/2014/main" id="{BE3AA165-282A-4CDB-9353-6FE4396B97AF}"/>
              </a:ext>
            </a:extLst>
          </p:cNvPr>
          <p:cNvSpPr>
            <a:spLocks noGrp="1"/>
          </p:cNvSpPr>
          <p:nvPr>
            <p:ph type="title"/>
          </p:nvPr>
        </p:nvSpPr>
        <p:spPr>
          <a:xfrm>
            <a:off x="534242" y="3400926"/>
            <a:ext cx="5401045" cy="1888369"/>
          </a:xfrm>
        </p:spPr>
        <p:txBody>
          <a:bodyPr>
            <a:normAutofit fontScale="90000"/>
          </a:bodyPr>
          <a:lstStyle/>
          <a:p>
            <a:r>
              <a:rPr lang="en-GB" dirty="0">
                <a:solidFill>
                  <a:srgbClr val="FFFF00"/>
                </a:solidFill>
                <a:latin typeface="Impact" panose="020B0806030902050204" pitchFamily="34" charset="0"/>
              </a:rPr>
              <a:t>What makes these people noticeable in the dark?</a:t>
            </a:r>
          </a:p>
        </p:txBody>
      </p:sp>
    </p:spTree>
    <p:extLst>
      <p:ext uri="{BB962C8B-B14F-4D97-AF65-F5344CB8AC3E}">
        <p14:creationId xmlns:p14="http://schemas.microsoft.com/office/powerpoint/2010/main" val="42016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AAD555-3C92-4EE2-ABDE-08D65B5173F3}"/>
              </a:ext>
            </a:extLst>
          </p:cNvPr>
          <p:cNvSpPr>
            <a:spLocks noGrp="1"/>
          </p:cNvSpPr>
          <p:nvPr>
            <p:ph type="ctrTitle"/>
          </p:nvPr>
        </p:nvSpPr>
        <p:spPr>
          <a:xfrm>
            <a:off x="1478278" y="3761569"/>
            <a:ext cx="9144000" cy="2387600"/>
          </a:xfrm>
        </p:spPr>
        <p:txBody>
          <a:bodyPr/>
          <a:lstStyle/>
          <a:p>
            <a:pPr algn="r"/>
            <a:r>
              <a:rPr lang="en-GB" dirty="0">
                <a:solidFill>
                  <a:schemeClr val="bg1"/>
                </a:solidFill>
              </a:rPr>
              <a:t>Make yourself visible </a:t>
            </a:r>
            <a:br>
              <a:rPr lang="en-GB" dirty="0">
                <a:solidFill>
                  <a:schemeClr val="bg1"/>
                </a:solidFill>
              </a:rPr>
            </a:br>
            <a:r>
              <a:rPr lang="en-GB" dirty="0">
                <a:solidFill>
                  <a:schemeClr val="bg1"/>
                </a:solidFill>
              </a:rPr>
              <a:t>when it’s dark</a:t>
            </a:r>
          </a:p>
        </p:txBody>
      </p:sp>
      <p:pic>
        <p:nvPicPr>
          <p:cNvPr id="9" name="Picture 8" descr="A man riding a bicycle down the street, in the dark, dressed in a high visibility vest, with lights on his bike">
            <a:extLst>
              <a:ext uri="{FF2B5EF4-FFF2-40B4-BE49-F238E27FC236}">
                <a16:creationId xmlns:a16="http://schemas.microsoft.com/office/drawing/2014/main" id="{51E7C4B5-D6D7-49D3-AA06-65BD965D2F62}"/>
              </a:ext>
            </a:extLst>
          </p:cNvPr>
          <p:cNvPicPr>
            <a:picLocks noChangeAspect="1"/>
          </p:cNvPicPr>
          <p:nvPr/>
        </p:nvPicPr>
        <p:blipFill rotWithShape="1">
          <a:blip r:embed="rId3">
            <a:extLst>
              <a:ext uri="{28A0092B-C50C-407E-A947-70E740481C1C}">
                <a14:useLocalDpi xmlns:a14="http://schemas.microsoft.com/office/drawing/2010/main" val="0"/>
              </a:ext>
            </a:extLst>
          </a:blip>
          <a:srcRect l="21398"/>
          <a:stretch/>
        </p:blipFill>
        <p:spPr>
          <a:xfrm>
            <a:off x="321730" y="321732"/>
            <a:ext cx="5728548" cy="3079194"/>
          </a:xfrm>
          <a:prstGeom prst="rect">
            <a:avLst/>
          </a:prstGeom>
        </p:spPr>
      </p:pic>
      <p:pic>
        <p:nvPicPr>
          <p:cNvPr id="4" name="Picture 3" descr="A lady standing in the dark outside, wearing brightly coloured clothing with reflective stripes on it.">
            <a:extLst>
              <a:ext uri="{FF2B5EF4-FFF2-40B4-BE49-F238E27FC236}">
                <a16:creationId xmlns:a16="http://schemas.microsoft.com/office/drawing/2014/main" id="{3C93826C-5496-4DCE-A07E-DFD646E0A3E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r="-1" b="18637"/>
          <a:stretch/>
        </p:blipFill>
        <p:spPr>
          <a:xfrm>
            <a:off x="6141723" y="321732"/>
            <a:ext cx="5728547" cy="6214533"/>
          </a:xfrm>
          <a:prstGeom prst="rect">
            <a:avLst/>
          </a:prstGeom>
          <a:solidFill>
            <a:srgbClr val="FFFF00"/>
          </a:solidFill>
        </p:spPr>
      </p:pic>
      <p:grpSp>
        <p:nvGrpSpPr>
          <p:cNvPr id="7" name="Group 6" descr="Crossing patroller wearing a full high visibility reflective coat, holding a reflective stop sign, helping people cross the road in the dark.">
            <a:extLst>
              <a:ext uri="{FF2B5EF4-FFF2-40B4-BE49-F238E27FC236}">
                <a16:creationId xmlns:a16="http://schemas.microsoft.com/office/drawing/2014/main" id="{9F9C31FC-3ECD-4A2A-9628-D745A7B02551}"/>
              </a:ext>
            </a:extLst>
          </p:cNvPr>
          <p:cNvGrpSpPr/>
          <p:nvPr/>
        </p:nvGrpSpPr>
        <p:grpSpPr>
          <a:xfrm>
            <a:off x="321730" y="3545430"/>
            <a:ext cx="5728548" cy="3047107"/>
            <a:chOff x="321730" y="3545430"/>
            <a:chExt cx="5728548" cy="3047107"/>
          </a:xfrm>
        </p:grpSpPr>
        <p:pic>
          <p:nvPicPr>
            <p:cNvPr id="5" name="Picture 4" descr="A Crossing Patrol Officer, wearing a full high visibility coat, with reflective stripes, holding a reflective stop sign, helping people to cross the road, in the dark">
              <a:extLst>
                <a:ext uri="{FF2B5EF4-FFF2-40B4-BE49-F238E27FC236}">
                  <a16:creationId xmlns:a16="http://schemas.microsoft.com/office/drawing/2014/main" id="{01E39C05-46D5-4508-83E3-BD45FAADE0EA}"/>
                </a:ext>
              </a:extLst>
            </p:cNvPr>
            <p:cNvPicPr>
              <a:picLocks noChangeAspect="1"/>
            </p:cNvPicPr>
            <p:nvPr/>
          </p:nvPicPr>
          <p:blipFill rotWithShape="1">
            <a:blip r:embed="rId6">
              <a:extLst>
                <a:ext uri="{28A0092B-C50C-407E-A947-70E740481C1C}">
                  <a14:useLocalDpi xmlns:a14="http://schemas.microsoft.com/office/drawing/2010/main" val="0"/>
                </a:ext>
              </a:extLst>
            </a:blip>
            <a:srcRect t="12544" r="-3" b="11736"/>
            <a:stretch/>
          </p:blipFill>
          <p:spPr>
            <a:xfrm>
              <a:off x="321730" y="3545430"/>
              <a:ext cx="5728548" cy="3047107"/>
            </a:xfrm>
            <a:prstGeom prst="rect">
              <a:avLst/>
            </a:prstGeom>
          </p:spPr>
        </p:pic>
        <p:sp>
          <p:nvSpPr>
            <p:cNvPr id="13" name="TextBox 12">
              <a:extLst>
                <a:ext uri="{FF2B5EF4-FFF2-40B4-BE49-F238E27FC236}">
                  <a16:creationId xmlns:a16="http://schemas.microsoft.com/office/drawing/2014/main" id="{01BF4A71-DD1F-4B69-9A05-E2D7855F42E8}"/>
                </a:ext>
              </a:extLst>
            </p:cNvPr>
            <p:cNvSpPr txBox="1"/>
            <p:nvPr/>
          </p:nvSpPr>
          <p:spPr>
            <a:xfrm rot="20828830">
              <a:off x="1301987" y="4297700"/>
              <a:ext cx="2207027" cy="707886"/>
            </a:xfrm>
            <a:prstGeom prst="rect">
              <a:avLst/>
            </a:prstGeom>
            <a:noFill/>
          </p:spPr>
          <p:txBody>
            <a:bodyPr wrap="square" rtlCol="0">
              <a:spAutoFit/>
            </a:bodyPr>
            <a:lstStyle/>
            <a:p>
              <a:pPr algn="ctr"/>
              <a:r>
                <a:rPr lang="en-GB" sz="4000" dirty="0">
                  <a:solidFill>
                    <a:srgbClr val="FFFF00"/>
                  </a:solidFill>
                  <a:latin typeface="Impact" panose="020B0806030902050204" pitchFamily="34" charset="0"/>
                </a:rPr>
                <a:t>High-vis</a:t>
              </a:r>
            </a:p>
          </p:txBody>
        </p:sp>
      </p:grpSp>
      <p:sp>
        <p:nvSpPr>
          <p:cNvPr id="14" name="TextBox 13">
            <a:extLst>
              <a:ext uri="{FF2B5EF4-FFF2-40B4-BE49-F238E27FC236}">
                <a16:creationId xmlns:a16="http://schemas.microsoft.com/office/drawing/2014/main" id="{DF8D3882-C746-4056-9685-B45465EAB7D5}"/>
              </a:ext>
            </a:extLst>
          </p:cNvPr>
          <p:cNvSpPr txBox="1"/>
          <p:nvPr/>
        </p:nvSpPr>
        <p:spPr>
          <a:xfrm rot="16200000">
            <a:off x="7596053" y="2704398"/>
            <a:ext cx="7061981" cy="707886"/>
          </a:xfrm>
          <a:prstGeom prst="rect">
            <a:avLst/>
          </a:prstGeom>
          <a:noFill/>
        </p:spPr>
        <p:txBody>
          <a:bodyPr wrap="square" rtlCol="0">
            <a:spAutoFit/>
          </a:bodyPr>
          <a:lstStyle/>
          <a:p>
            <a:r>
              <a:rPr lang="en-GB" sz="4000" dirty="0">
                <a:solidFill>
                  <a:srgbClr val="FFFF00"/>
                </a:solidFill>
                <a:latin typeface="Impact" panose="020B0806030902050204" pitchFamily="34" charset="0"/>
              </a:rPr>
              <a:t>Reflective stripes on clothing</a:t>
            </a:r>
          </a:p>
        </p:txBody>
      </p:sp>
      <p:grpSp>
        <p:nvGrpSpPr>
          <p:cNvPr id="6" name="Group 5" descr="Man riding a bike, wearing a high visibility jacket, reflective ankle clips. He has lights on his bike and lots of reflectors to make him bright and seen.">
            <a:extLst>
              <a:ext uri="{FF2B5EF4-FFF2-40B4-BE49-F238E27FC236}">
                <a16:creationId xmlns:a16="http://schemas.microsoft.com/office/drawing/2014/main" id="{03CDC13E-7A4C-438D-97C1-20A46ECAB628}"/>
              </a:ext>
            </a:extLst>
          </p:cNvPr>
          <p:cNvGrpSpPr/>
          <p:nvPr/>
        </p:nvGrpSpPr>
        <p:grpSpPr>
          <a:xfrm>
            <a:off x="534572" y="368232"/>
            <a:ext cx="5324583" cy="2986191"/>
            <a:chOff x="534572" y="368232"/>
            <a:chExt cx="5324583" cy="2986191"/>
          </a:xfrm>
        </p:grpSpPr>
        <p:sp>
          <p:nvSpPr>
            <p:cNvPr id="11" name="TextBox 10">
              <a:extLst>
                <a:ext uri="{FF2B5EF4-FFF2-40B4-BE49-F238E27FC236}">
                  <a16:creationId xmlns:a16="http://schemas.microsoft.com/office/drawing/2014/main" id="{68290AB6-16E2-46A2-A39E-9220FD7CD383}"/>
                </a:ext>
              </a:extLst>
            </p:cNvPr>
            <p:cNvSpPr txBox="1"/>
            <p:nvPr/>
          </p:nvSpPr>
          <p:spPr>
            <a:xfrm rot="20828830">
              <a:off x="534572" y="824310"/>
              <a:ext cx="1828800" cy="769441"/>
            </a:xfrm>
            <a:prstGeom prst="rect">
              <a:avLst/>
            </a:prstGeom>
            <a:noFill/>
          </p:spPr>
          <p:txBody>
            <a:bodyPr wrap="square" rtlCol="0">
              <a:spAutoFit/>
            </a:bodyPr>
            <a:lstStyle/>
            <a:p>
              <a:pPr algn="ctr"/>
              <a:r>
                <a:rPr lang="en-GB" sz="4400" dirty="0">
                  <a:solidFill>
                    <a:srgbClr val="FFFF00"/>
                  </a:solidFill>
                  <a:latin typeface="Impact" panose="020B0806030902050204" pitchFamily="34" charset="0"/>
                </a:rPr>
                <a:t>lights</a:t>
              </a:r>
              <a:endParaRPr lang="en-GB" sz="3200" dirty="0">
                <a:solidFill>
                  <a:srgbClr val="FFFF00"/>
                </a:solidFill>
                <a:latin typeface="Impact" panose="020B0806030902050204" pitchFamily="34" charset="0"/>
              </a:endParaRPr>
            </a:p>
          </p:txBody>
        </p:sp>
        <p:sp>
          <p:nvSpPr>
            <p:cNvPr id="12" name="TextBox 11">
              <a:extLst>
                <a:ext uri="{FF2B5EF4-FFF2-40B4-BE49-F238E27FC236}">
                  <a16:creationId xmlns:a16="http://schemas.microsoft.com/office/drawing/2014/main" id="{42FA0AB2-6E5F-4A70-B7C9-19544CF69249}"/>
                </a:ext>
              </a:extLst>
            </p:cNvPr>
            <p:cNvSpPr txBox="1"/>
            <p:nvPr/>
          </p:nvSpPr>
          <p:spPr>
            <a:xfrm rot="20828830">
              <a:off x="592038" y="2061952"/>
              <a:ext cx="2547142" cy="707886"/>
            </a:xfrm>
            <a:prstGeom prst="rect">
              <a:avLst/>
            </a:prstGeom>
            <a:noFill/>
          </p:spPr>
          <p:txBody>
            <a:bodyPr wrap="square" rtlCol="0">
              <a:spAutoFit/>
            </a:bodyPr>
            <a:lstStyle/>
            <a:p>
              <a:pPr algn="ctr"/>
              <a:r>
                <a:rPr lang="en-GB" sz="4000" dirty="0">
                  <a:solidFill>
                    <a:srgbClr val="FFFF00"/>
                  </a:solidFill>
                  <a:latin typeface="Impact" panose="020B0806030902050204" pitchFamily="34" charset="0"/>
                </a:rPr>
                <a:t>reflectors</a:t>
              </a:r>
            </a:p>
          </p:txBody>
        </p:sp>
        <p:sp>
          <p:nvSpPr>
            <p:cNvPr id="15" name="TextBox 14">
              <a:extLst>
                <a:ext uri="{FF2B5EF4-FFF2-40B4-BE49-F238E27FC236}">
                  <a16:creationId xmlns:a16="http://schemas.microsoft.com/office/drawing/2014/main" id="{02897968-C689-4BEF-AF40-1DDDAA099CBE}"/>
                </a:ext>
              </a:extLst>
            </p:cNvPr>
            <p:cNvSpPr txBox="1"/>
            <p:nvPr/>
          </p:nvSpPr>
          <p:spPr>
            <a:xfrm rot="16200000">
              <a:off x="4012116" y="1507385"/>
              <a:ext cx="2986191" cy="707886"/>
            </a:xfrm>
            <a:prstGeom prst="rect">
              <a:avLst/>
            </a:prstGeom>
            <a:noFill/>
          </p:spPr>
          <p:txBody>
            <a:bodyPr wrap="square" rtlCol="0">
              <a:spAutoFit/>
            </a:bodyPr>
            <a:lstStyle/>
            <a:p>
              <a:pPr algn="ctr"/>
              <a:r>
                <a:rPr lang="en-GB" sz="4000" dirty="0">
                  <a:solidFill>
                    <a:srgbClr val="FFFF00"/>
                  </a:solidFill>
                  <a:latin typeface="Impact" panose="020B0806030902050204" pitchFamily="34" charset="0"/>
                </a:rPr>
                <a:t>accessories</a:t>
              </a:r>
            </a:p>
          </p:txBody>
        </p:sp>
      </p:grpSp>
      <p:sp>
        <p:nvSpPr>
          <p:cNvPr id="16" name="TextBox 15">
            <a:extLst>
              <a:ext uri="{FF2B5EF4-FFF2-40B4-BE49-F238E27FC236}">
                <a16:creationId xmlns:a16="http://schemas.microsoft.com/office/drawing/2014/main" id="{028BCD2A-F73A-4440-A141-06686B30F3DD}"/>
              </a:ext>
            </a:extLst>
          </p:cNvPr>
          <p:cNvSpPr txBox="1"/>
          <p:nvPr/>
        </p:nvSpPr>
        <p:spPr>
          <a:xfrm>
            <a:off x="6474348" y="784110"/>
            <a:ext cx="4097326" cy="1077218"/>
          </a:xfrm>
          <a:prstGeom prst="rect">
            <a:avLst/>
          </a:prstGeom>
          <a:noFill/>
        </p:spPr>
        <p:txBody>
          <a:bodyPr wrap="square" rtlCol="0">
            <a:spAutoFit/>
          </a:bodyPr>
          <a:lstStyle/>
          <a:p>
            <a:r>
              <a:rPr lang="en-GB" sz="3200" dirty="0">
                <a:solidFill>
                  <a:srgbClr val="FFFF00"/>
                </a:solidFill>
                <a:latin typeface="Impact" panose="020B0806030902050204" pitchFamily="34" charset="0"/>
              </a:rPr>
              <a:t>Wear bright </a:t>
            </a:r>
          </a:p>
          <a:p>
            <a:r>
              <a:rPr lang="en-GB" sz="3200" dirty="0">
                <a:solidFill>
                  <a:srgbClr val="FFFF00"/>
                </a:solidFill>
                <a:latin typeface="Impact" panose="020B0806030902050204" pitchFamily="34" charset="0"/>
              </a:rPr>
              <a:t>colours</a:t>
            </a:r>
          </a:p>
        </p:txBody>
      </p:sp>
    </p:spTree>
    <p:extLst>
      <p:ext uri="{BB962C8B-B14F-4D97-AF65-F5344CB8AC3E}">
        <p14:creationId xmlns:p14="http://schemas.microsoft.com/office/powerpoint/2010/main" val="402014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CC1211-AAEF-4D92-8839-F4D9DF4A7B48}"/>
              </a:ext>
            </a:extLst>
          </p:cNvPr>
          <p:cNvSpPr>
            <a:spLocks noGrp="1"/>
          </p:cNvSpPr>
          <p:nvPr>
            <p:ph type="ctrTitle"/>
          </p:nvPr>
        </p:nvSpPr>
        <p:spPr>
          <a:xfrm>
            <a:off x="738666" y="0"/>
            <a:ext cx="10714667" cy="1261182"/>
          </a:xfrm>
        </p:spPr>
        <p:txBody>
          <a:bodyPr>
            <a:normAutofit/>
          </a:bodyPr>
          <a:lstStyle/>
          <a:p>
            <a:r>
              <a:rPr lang="en-GB" sz="6600" dirty="0">
                <a:solidFill>
                  <a:srgbClr val="FF0000"/>
                </a:solidFill>
                <a:latin typeface="Impact" panose="020B0806030902050204" pitchFamily="34" charset="0"/>
              </a:rPr>
              <a:t>When it’s dark remember…</a:t>
            </a:r>
          </a:p>
        </p:txBody>
      </p:sp>
      <p:sp>
        <p:nvSpPr>
          <p:cNvPr id="5" name="Subtitle 4">
            <a:extLst>
              <a:ext uri="{FF2B5EF4-FFF2-40B4-BE49-F238E27FC236}">
                <a16:creationId xmlns:a16="http://schemas.microsoft.com/office/drawing/2014/main" id="{0829EB19-7066-4E48-AE49-ECA0592A1BF2}"/>
              </a:ext>
            </a:extLst>
          </p:cNvPr>
          <p:cNvSpPr>
            <a:spLocks noGrp="1"/>
          </p:cNvSpPr>
          <p:nvPr>
            <p:ph type="subTitle" idx="1"/>
          </p:nvPr>
        </p:nvSpPr>
        <p:spPr>
          <a:xfrm>
            <a:off x="124691" y="1211254"/>
            <a:ext cx="12067309" cy="947452"/>
          </a:xfrm>
        </p:spPr>
        <p:txBody>
          <a:bodyPr>
            <a:normAutofit/>
          </a:bodyPr>
          <a:lstStyle/>
          <a:p>
            <a:r>
              <a:rPr lang="en-GB" sz="4000" dirty="0">
                <a:solidFill>
                  <a:schemeClr val="bg1"/>
                </a:solidFill>
                <a:latin typeface="Impact" panose="020B0806030902050204" pitchFamily="34" charset="0"/>
              </a:rPr>
              <a:t>Being bright isn’t the only way to stay safe on the road</a:t>
            </a:r>
          </a:p>
          <a:p>
            <a:endParaRPr lang="en-GB" dirty="0"/>
          </a:p>
        </p:txBody>
      </p:sp>
      <p:sp>
        <p:nvSpPr>
          <p:cNvPr id="7" name="Rectangle 6" descr="Stop, Look, Listen, Think">
            <a:extLst>
              <a:ext uri="{FF2B5EF4-FFF2-40B4-BE49-F238E27FC236}">
                <a16:creationId xmlns:a16="http://schemas.microsoft.com/office/drawing/2014/main" id="{7FB20654-70FB-40B9-8DDD-BC5307C8E0EB}"/>
              </a:ext>
            </a:extLst>
          </p:cNvPr>
          <p:cNvSpPr/>
          <p:nvPr/>
        </p:nvSpPr>
        <p:spPr>
          <a:xfrm>
            <a:off x="4425256" y="1480561"/>
            <a:ext cx="3491620" cy="3416320"/>
          </a:xfrm>
          <a:prstGeom prst="rect">
            <a:avLst/>
          </a:prstGeom>
          <a:solidFill>
            <a:srgbClr val="FFFF00"/>
          </a:solidFill>
        </p:spPr>
        <p:txBody>
          <a:bodyPr wrap="square" lIns="91440" tIns="45720" rIns="91440" bIns="45720">
            <a:spAutoFit/>
          </a:bodyPr>
          <a:lstStyle/>
          <a:p>
            <a:pPr algn="ctr"/>
            <a:r>
              <a:rPr lang="en-US" sz="5400" b="1" cap="none" spc="0" dirty="0">
                <a:ln w="10541" cmpd="sng">
                  <a:solidFill>
                    <a:srgbClr val="7D7D7D">
                      <a:tint val="100000"/>
                      <a:shade val="100000"/>
                      <a:satMod val="110000"/>
                    </a:srgbClr>
                  </a:solidFill>
                  <a:prstDash val="solid"/>
                </a:ln>
                <a:effectLst/>
              </a:rPr>
              <a:t>Stop</a:t>
            </a:r>
          </a:p>
          <a:p>
            <a:pPr algn="ctr"/>
            <a:r>
              <a:rPr lang="en-US" sz="5400" b="1" dirty="0">
                <a:ln w="10541" cmpd="sng">
                  <a:solidFill>
                    <a:srgbClr val="7D7D7D">
                      <a:tint val="100000"/>
                      <a:shade val="100000"/>
                      <a:satMod val="110000"/>
                    </a:srgbClr>
                  </a:solidFill>
                  <a:prstDash val="solid"/>
                </a:ln>
              </a:rPr>
              <a:t>Look</a:t>
            </a:r>
          </a:p>
          <a:p>
            <a:pPr algn="ctr"/>
            <a:r>
              <a:rPr lang="en-US" sz="5400" b="1" cap="none" spc="0" dirty="0">
                <a:ln w="10541" cmpd="sng">
                  <a:solidFill>
                    <a:srgbClr val="7D7D7D">
                      <a:tint val="100000"/>
                      <a:shade val="100000"/>
                      <a:satMod val="110000"/>
                    </a:srgbClr>
                  </a:solidFill>
                  <a:prstDash val="solid"/>
                </a:ln>
                <a:effectLst/>
              </a:rPr>
              <a:t>Listen</a:t>
            </a:r>
          </a:p>
          <a:p>
            <a:pPr algn="ctr"/>
            <a:r>
              <a:rPr lang="en-US" sz="5400" b="1" dirty="0">
                <a:ln w="10541" cmpd="sng">
                  <a:solidFill>
                    <a:srgbClr val="7D7D7D">
                      <a:tint val="100000"/>
                      <a:shade val="100000"/>
                      <a:satMod val="110000"/>
                    </a:srgbClr>
                  </a:solidFill>
                  <a:prstDash val="solid"/>
                </a:ln>
              </a:rPr>
              <a:t>Think</a:t>
            </a:r>
            <a:endParaRPr lang="en-US" sz="5400" b="1" cap="none" spc="0" dirty="0">
              <a:ln w="10541" cmpd="sng">
                <a:solidFill>
                  <a:srgbClr val="7D7D7D">
                    <a:tint val="100000"/>
                    <a:shade val="100000"/>
                    <a:satMod val="110000"/>
                  </a:srgbClr>
                </a:solidFill>
                <a:prstDash val="solid"/>
              </a:ln>
              <a:effectLst/>
            </a:endParaRPr>
          </a:p>
        </p:txBody>
      </p:sp>
      <p:pic>
        <p:nvPicPr>
          <p:cNvPr id="11" name="Picture 10">
            <a:extLst>
              <a:ext uri="{FF2B5EF4-FFF2-40B4-BE49-F238E27FC236}">
                <a16:creationId xmlns:a16="http://schemas.microsoft.com/office/drawing/2014/main" id="{DD13A667-9482-4F26-A7A3-2B2AF8B2D69B}"/>
              </a:ext>
              <a:ext uri="{C183D7F6-B498-43B3-948B-1728B52AA6E4}">
                <adec:decorative xmlns=""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55167" y="4663658"/>
            <a:ext cx="4170089" cy="2007311"/>
          </a:xfrm>
          <a:prstGeom prst="rect">
            <a:avLst/>
          </a:prstGeom>
        </p:spPr>
      </p:pic>
      <p:pic>
        <p:nvPicPr>
          <p:cNvPr id="13" name="Picture 12">
            <a:extLst>
              <a:ext uri="{FF2B5EF4-FFF2-40B4-BE49-F238E27FC236}">
                <a16:creationId xmlns:a16="http://schemas.microsoft.com/office/drawing/2014/main" id="{5EB91DB7-149F-4EF7-A255-65105A57F281}"/>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567202" y="1281964"/>
            <a:ext cx="2846142" cy="2846142"/>
          </a:xfrm>
          <a:prstGeom prst="rect">
            <a:avLst/>
          </a:prstGeom>
        </p:spPr>
      </p:pic>
      <p:pic>
        <p:nvPicPr>
          <p:cNvPr id="16" name="Picture 15">
            <a:extLst>
              <a:ext uri="{FF2B5EF4-FFF2-40B4-BE49-F238E27FC236}">
                <a16:creationId xmlns:a16="http://schemas.microsoft.com/office/drawing/2014/main" id="{49BF962C-1190-484C-8234-A8BDA286A558}"/>
              </a:ext>
              <a:ext uri="{C183D7F6-B498-43B3-948B-1728B52AA6E4}">
                <adec:decorative xmlns=""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rot="519362">
            <a:off x="8357330" y="1235486"/>
            <a:ext cx="1574175" cy="3095444"/>
          </a:xfrm>
          <a:prstGeom prst="rect">
            <a:avLst/>
          </a:prstGeom>
        </p:spPr>
      </p:pic>
      <p:pic>
        <p:nvPicPr>
          <p:cNvPr id="18" name="Picture 17">
            <a:extLst>
              <a:ext uri="{FF2B5EF4-FFF2-40B4-BE49-F238E27FC236}">
                <a16:creationId xmlns:a16="http://schemas.microsoft.com/office/drawing/2014/main" id="{1A6EB492-8126-4EBE-936F-E392C7F65595}"/>
              </a:ext>
              <a:ext uri="{C183D7F6-B498-43B3-948B-1728B52AA6E4}">
                <adec:decorative xmlns=""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9025900" y="3760036"/>
            <a:ext cx="2910933" cy="2910933"/>
          </a:xfrm>
          <a:prstGeom prst="rect">
            <a:avLst/>
          </a:prstGeom>
        </p:spPr>
      </p:pic>
    </p:spTree>
    <p:extLst>
      <p:ext uri="{BB962C8B-B14F-4D97-AF65-F5344CB8AC3E}">
        <p14:creationId xmlns:p14="http://schemas.microsoft.com/office/powerpoint/2010/main" val="30269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7E37-A798-36BC-6EF5-6C4591D561E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AE8440A-DAA6-1142-94CB-F6F4D28924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61368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84fb1d-cc8f-4c3c-ab31-9919574d8e93">
      <Terms xmlns="http://schemas.microsoft.com/office/infopath/2007/PartnerControls"/>
    </lcf76f155ced4ddcb4097134ff3c332f>
    <TaxCatchAll xmlns="88bbeaf9-f81b-483f-ae81-90754253b9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A5C60FCBE51E4CAB190E3DBE888029" ma:contentTypeVersion="13" ma:contentTypeDescription="Create a new document." ma:contentTypeScope="" ma:versionID="4f12283c66f7752783e5278d5f352d86">
  <xsd:schema xmlns:xsd="http://www.w3.org/2001/XMLSchema" xmlns:xs="http://www.w3.org/2001/XMLSchema" xmlns:p="http://schemas.microsoft.com/office/2006/metadata/properties" xmlns:ns2="2d84fb1d-cc8f-4c3c-ab31-9919574d8e93" xmlns:ns3="88bbeaf9-f81b-483f-ae81-90754253b9ca" targetNamespace="http://schemas.microsoft.com/office/2006/metadata/properties" ma:root="true" ma:fieldsID="9a2f55255777684ca0154b0ed2b389f2" ns2:_="" ns3:_="">
    <xsd:import namespace="2d84fb1d-cc8f-4c3c-ab31-9919574d8e93"/>
    <xsd:import namespace="88bbeaf9-f81b-483f-ae81-90754253b9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4fb1d-cc8f-4c3c-ab31-9919574d8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bbeaf9-f81b-483f-ae81-90754253b9c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8d3cb15-8336-463a-8592-b1a05573f499}" ma:internalName="TaxCatchAll" ma:showField="CatchAllData" ma:web="88bbeaf9-f81b-483f-ae81-90754253b9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542914-4845-4D09-B0A0-B6C7C542A73E}">
  <ds:schemaRefs>
    <ds:schemaRef ds:uri="http://schemas.microsoft.com/sharepoint/v3/contenttype/forms"/>
  </ds:schemaRefs>
</ds:datastoreItem>
</file>

<file path=customXml/itemProps2.xml><?xml version="1.0" encoding="utf-8"?>
<ds:datastoreItem xmlns:ds="http://schemas.openxmlformats.org/officeDocument/2006/customXml" ds:itemID="{C94AC8BD-5789-48C8-A31F-C7606AC10807}">
  <ds:schemaRefs>
    <ds:schemaRef ds:uri="2d84fb1d-cc8f-4c3c-ab31-9919574d8e93"/>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8bbeaf9-f81b-483f-ae81-90754253b9ca"/>
    <ds:schemaRef ds:uri="http://purl.org/dc/dcmitype/"/>
    <ds:schemaRef ds:uri="http://purl.org/dc/terms/"/>
  </ds:schemaRefs>
</ds:datastoreItem>
</file>

<file path=customXml/itemProps3.xml><?xml version="1.0" encoding="utf-8"?>
<ds:datastoreItem xmlns:ds="http://schemas.openxmlformats.org/officeDocument/2006/customXml" ds:itemID="{3457FFB6-0B18-4B64-A0AE-7A14932A7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4fb1d-cc8f-4c3c-ab31-9919574d8e93"/>
    <ds:schemaRef ds:uri="88bbeaf9-f81b-483f-ae81-90754253b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612</Words>
  <Application>Microsoft Office PowerPoint</Application>
  <PresentationFormat>Widescreen</PresentationFormat>
  <Paragraphs>68</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Impact</vt:lpstr>
      <vt:lpstr>Office Theme</vt:lpstr>
      <vt:lpstr>Be Bright Be Seen</vt:lpstr>
      <vt:lpstr>What can you do to be bright and seen?</vt:lpstr>
      <vt:lpstr>Being colourful is cool and fluorescents are fun</vt:lpstr>
      <vt:lpstr>What makes these people noticeable in the dark?</vt:lpstr>
      <vt:lpstr>Make yourself visible  when it’s dark</vt:lpstr>
      <vt:lpstr>When it’s dark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Bright Be Seen</dc:title>
  <dc:creator>Ms McMillan</dc:creator>
  <cp:lastModifiedBy>Mrs Shaw</cp:lastModifiedBy>
  <cp:revision>1</cp:revision>
  <dcterms:created xsi:type="dcterms:W3CDTF">2023-11-15T20:46:15Z</dcterms:created>
  <dcterms:modified xsi:type="dcterms:W3CDTF">2023-11-21T07:55:49Z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0x01010016A5C60FCBE51E4CAB190E3DBE888029</vt:lpwstr>
  </property>
</Properties>
</file>