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1" r:id="rId6"/>
    <p:sldId id="593" r:id="rId7"/>
    <p:sldId id="592" r:id="rId8"/>
    <p:sldId id="585" r:id="rId9"/>
    <p:sldId id="595" r:id="rId10"/>
    <p:sldId id="262" r:id="rId11"/>
    <p:sldId id="586" r:id="rId12"/>
    <p:sldId id="587" r:id="rId13"/>
    <p:sldId id="588" r:id="rId14"/>
    <p:sldId id="589" r:id="rId15"/>
    <p:sldId id="590" r:id="rId16"/>
    <p:sldId id="596" r:id="rId17"/>
    <p:sldId id="5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342DD-1DB4-8C15-3375-F7CAEB655797}" v="1" dt="2023-09-28T16:04:11.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9000" autoAdjust="0"/>
  </p:normalViewPr>
  <p:slideViewPr>
    <p:cSldViewPr snapToGrid="0">
      <p:cViewPr varScale="1">
        <p:scale>
          <a:sx n="76" d="100"/>
          <a:sy n="76" d="100"/>
        </p:scale>
        <p:origin x="11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35905-071D-4526-8190-BA71630707FA}"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671B5-AB4B-402F-B65D-6C439681C087}" type="slidenum">
              <a:rPr lang="en-GB" smtClean="0"/>
              <a:t>‹#›</a:t>
            </a:fld>
            <a:endParaRPr lang="en-GB"/>
          </a:p>
        </p:txBody>
      </p:sp>
    </p:spTree>
    <p:extLst>
      <p:ext uri="{BB962C8B-B14F-4D97-AF65-F5344CB8AC3E}">
        <p14:creationId xmlns:p14="http://schemas.microsoft.com/office/powerpoint/2010/main" val="24763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Integrating all aspects of how we teach children reading, writing, listening and talking in EA.</a:t>
            </a:r>
            <a:endParaRPr lang="en-GB" dirty="0"/>
          </a:p>
        </p:txBody>
      </p:sp>
      <p:sp>
        <p:nvSpPr>
          <p:cNvPr id="4" name="Slide Number Placeholder 3"/>
          <p:cNvSpPr>
            <a:spLocks noGrp="1"/>
          </p:cNvSpPr>
          <p:nvPr>
            <p:ph type="sldNum" sz="quarter" idx="5"/>
          </p:nvPr>
        </p:nvSpPr>
        <p:spPr/>
        <p:txBody>
          <a:bodyPr/>
          <a:lstStyle/>
          <a:p>
            <a:fld id="{02B671B5-AB4B-402F-B65D-6C439681C087}" type="slidenum">
              <a:rPr lang="en-GB" smtClean="0"/>
              <a:t>1</a:t>
            </a:fld>
            <a:endParaRPr lang="en-GB"/>
          </a:p>
        </p:txBody>
      </p:sp>
    </p:spTree>
    <p:extLst>
      <p:ext uri="{BB962C8B-B14F-4D97-AF65-F5344CB8AC3E}">
        <p14:creationId xmlns:p14="http://schemas.microsoft.com/office/powerpoint/2010/main" val="2089633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children to know the letter/sound correspondences</a:t>
            </a:r>
          </a:p>
          <a:p>
            <a:r>
              <a:rPr lang="en-US" sz="1800" dirty="0">
                <a:solidFill>
                  <a:srgbClr val="000000"/>
                </a:solidFill>
                <a:effectLst/>
                <a:latin typeface="Comic Sans MS" panose="030F0702030302020204" pitchFamily="66" charset="0"/>
              </a:rPr>
              <a:t>So they can blend</a:t>
            </a:r>
          </a:p>
          <a:p>
            <a:r>
              <a:rPr lang="en-US" sz="1800" dirty="0">
                <a:solidFill>
                  <a:srgbClr val="000000"/>
                </a:solidFill>
                <a:effectLst/>
                <a:latin typeface="Comic Sans MS" panose="030F0702030302020204" pitchFamily="66" charset="0"/>
              </a:rPr>
              <a:t>And segment….on the screen</a:t>
            </a:r>
          </a:p>
          <a:p>
            <a:r>
              <a:rPr lang="en-US" sz="1800" dirty="0">
                <a:solidFill>
                  <a:srgbClr val="000000"/>
                </a:solidFill>
                <a:effectLst/>
                <a:latin typeface="Comic Sans MS" panose="030F0702030302020204" pitchFamily="66" charset="0"/>
              </a:rPr>
              <a:t>When it comes to writing in P1, we usually start off with children drawing: with their picture representing their words or story.  We will ask children to have a go – and use their phonics knowledge and the words they have learned. We do not ask them to copy writing. </a:t>
            </a:r>
          </a:p>
        </p:txBody>
      </p:sp>
      <p:sp>
        <p:nvSpPr>
          <p:cNvPr id="4" name="Slide Number Placeholder 3"/>
          <p:cNvSpPr>
            <a:spLocks noGrp="1"/>
          </p:cNvSpPr>
          <p:nvPr>
            <p:ph type="sldNum" sz="quarter" idx="5"/>
          </p:nvPr>
        </p:nvSpPr>
        <p:spPr/>
        <p:txBody>
          <a:bodyPr/>
          <a:lstStyle/>
          <a:p>
            <a:fld id="{D23ED170-D6D7-4123-B7EB-2B687C555BD6}" type="slidenum">
              <a:rPr lang="en-GB" smtClean="0"/>
              <a:t>10</a:t>
            </a:fld>
            <a:endParaRPr lang="en-GB" dirty="0"/>
          </a:p>
        </p:txBody>
      </p:sp>
    </p:spTree>
    <p:extLst>
      <p:ext uri="{BB962C8B-B14F-4D97-AF65-F5344CB8AC3E}">
        <p14:creationId xmlns:p14="http://schemas.microsoft.com/office/powerpoint/2010/main" val="94450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effectLst/>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D23ED170-D6D7-4123-B7EB-2B687C555BD6}" type="slidenum">
              <a:rPr lang="en-GB" smtClean="0"/>
              <a:t>11</a:t>
            </a:fld>
            <a:endParaRPr lang="en-GB" dirty="0"/>
          </a:p>
        </p:txBody>
      </p:sp>
    </p:spTree>
    <p:extLst>
      <p:ext uri="{BB962C8B-B14F-4D97-AF65-F5344CB8AC3E}">
        <p14:creationId xmlns:p14="http://schemas.microsoft.com/office/powerpoint/2010/main" val="388984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word that we ask children to memorise by sight is the word ‘the’ – we teach this word very early in the programme and the children do not have the phonics knowledge to read it yet. When they meet &lt;I&gt; they have learned the /</a:t>
            </a:r>
            <a:r>
              <a:rPr lang="en-US" dirty="0" err="1"/>
              <a:t>i</a:t>
            </a:r>
            <a:r>
              <a:rPr lang="en-US" dirty="0"/>
              <a:t>/ sound. We teach them that sometimes this letter represents the sound /igh/. However, they can read the others using their sounds knowledge. We just point out the tricky bit, and children use their phonics knowledge to read the rest. That is how good readers read. </a:t>
            </a:r>
            <a:r>
              <a:rPr lang="en-US" dirty="0" err="1"/>
              <a:t>Memorising</a:t>
            </a:r>
            <a:r>
              <a:rPr lang="en-US" dirty="0"/>
              <a:t> words is not an efficient strategy as we cannot remember all the words we may come across.</a:t>
            </a:r>
            <a:endParaRPr lang="en-US" sz="1800" dirty="0">
              <a:solidFill>
                <a:srgbClr val="000000"/>
              </a:solidFill>
              <a:effectLst/>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D23ED170-D6D7-4123-B7EB-2B687C555BD6}" type="slidenum">
              <a:rPr lang="en-GB" smtClean="0"/>
              <a:t>12</a:t>
            </a:fld>
            <a:endParaRPr lang="en-GB" dirty="0"/>
          </a:p>
        </p:txBody>
      </p:sp>
    </p:spTree>
    <p:extLst>
      <p:ext uri="{BB962C8B-B14F-4D97-AF65-F5344CB8AC3E}">
        <p14:creationId xmlns:p14="http://schemas.microsoft.com/office/powerpoint/2010/main" val="216715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Simple View of reading helps us as teachers ensure we teach all the aspects to build a reader. </a:t>
            </a:r>
          </a:p>
          <a:p>
            <a:r>
              <a:rPr lang="en-US" sz="1800" dirty="0">
                <a:solidFill>
                  <a:srgbClr val="000000"/>
                </a:solidFill>
                <a:effectLst/>
                <a:latin typeface="Comic Sans MS" panose="030F0702030302020204" pitchFamily="66" charset="0"/>
              </a:rPr>
              <a:t>Decodable books – these are books for children to be successful as they begin their reading journey. They are books that are matched to the sounds that have been taught in class. They might not be inspirational in terms of the storyline or vocabulary. They are not meant to be. They are for children to put into practice their phonics knowledge and skills – recognizing the sounds represented by letters and blending them to make words.</a:t>
            </a:r>
          </a:p>
          <a:p>
            <a:r>
              <a:rPr lang="en-US" sz="1800" dirty="0">
                <a:solidFill>
                  <a:srgbClr val="000000"/>
                </a:solidFill>
                <a:effectLst/>
                <a:latin typeface="Comic Sans MS" panose="030F0702030302020204" pitchFamily="66" charset="0"/>
              </a:rPr>
              <a:t>We do also read lots of other inspirational books. These are the books that have the wonderful pictures, fantastic characters and interesting vocabulary. They can be full of facts. These are the books that we read to children to develop their language comprehension and their vocabulary – and hopefully help inspire them with a love of books. Another key thing about reading as your children move through the school – they need to be able to read to learn about lots of different subjects. They move from learning to read to reading to learn. </a:t>
            </a:r>
          </a:p>
        </p:txBody>
      </p:sp>
      <p:sp>
        <p:nvSpPr>
          <p:cNvPr id="4" name="Slide Number Placeholder 3"/>
          <p:cNvSpPr>
            <a:spLocks noGrp="1"/>
          </p:cNvSpPr>
          <p:nvPr>
            <p:ph type="sldNum" sz="quarter" idx="5"/>
          </p:nvPr>
        </p:nvSpPr>
        <p:spPr/>
        <p:txBody>
          <a:bodyPr/>
          <a:lstStyle/>
          <a:p>
            <a:fld id="{D23ED170-D6D7-4123-B7EB-2B687C555BD6}" type="slidenum">
              <a:rPr lang="en-GB" smtClean="0"/>
              <a:t>13</a:t>
            </a:fld>
            <a:endParaRPr lang="en-GB" dirty="0"/>
          </a:p>
        </p:txBody>
      </p:sp>
    </p:spTree>
    <p:extLst>
      <p:ext uri="{BB962C8B-B14F-4D97-AF65-F5344CB8AC3E}">
        <p14:creationId xmlns:p14="http://schemas.microsoft.com/office/powerpoint/2010/main" val="234141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Noto Sans" panose="020B0502040504020204" pitchFamily="34" charset="0"/>
              </a:rPr>
              <a:t>Make sure child has any ear and eye tests available. Glue ear fact: it is estimated that 1 in 5 children around the age of 2 will be affected by glue ear at any given time. About 8 in every 10 children will have had glue ear at least once by the time they’re 10 years old.</a:t>
            </a:r>
          </a:p>
          <a:p>
            <a:r>
              <a:rPr lang="en-US" sz="1800" dirty="0">
                <a:solidFill>
                  <a:srgbClr val="000000"/>
                </a:solidFill>
                <a:effectLst/>
                <a:latin typeface="Noto Sans" panose="020B0502040504020204" pitchFamily="34" charset="0"/>
              </a:rPr>
              <a:t>Books are where we find the most interesting vocabulary.</a:t>
            </a:r>
          </a:p>
          <a:p>
            <a:r>
              <a:rPr lang="en-US" sz="1800" dirty="0">
                <a:solidFill>
                  <a:srgbClr val="000000"/>
                </a:solidFill>
                <a:effectLst/>
                <a:latin typeface="Noto Sans" panose="020B0502040504020204" pitchFamily="34" charset="0"/>
              </a:rPr>
              <a:t>Books can teach us lots of information and facts about our world. Having this vocabulary and knowledge is one of the greatest foundations you can provide your child for becoming a reader and writer. </a:t>
            </a:r>
          </a:p>
        </p:txBody>
      </p:sp>
      <p:sp>
        <p:nvSpPr>
          <p:cNvPr id="4" name="Slide Number Placeholder 3"/>
          <p:cNvSpPr>
            <a:spLocks noGrp="1"/>
          </p:cNvSpPr>
          <p:nvPr>
            <p:ph type="sldNum" sz="quarter" idx="5"/>
          </p:nvPr>
        </p:nvSpPr>
        <p:spPr/>
        <p:txBody>
          <a:bodyPr/>
          <a:lstStyle/>
          <a:p>
            <a:fld id="{D23ED170-D6D7-4123-B7EB-2B687C555BD6}" type="slidenum">
              <a:rPr lang="en-GB" smtClean="0"/>
              <a:t>14</a:t>
            </a:fld>
            <a:endParaRPr lang="en-GB" dirty="0"/>
          </a:p>
        </p:txBody>
      </p:sp>
    </p:spTree>
    <p:extLst>
      <p:ext uri="{BB962C8B-B14F-4D97-AF65-F5344CB8AC3E}">
        <p14:creationId xmlns:p14="http://schemas.microsoft.com/office/powerpoint/2010/main" val="397971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omic Sans MS" panose="030F0702030302020204" pitchFamily="66" charset="0"/>
              </a:rPr>
              <a:t>Reading is one of the most important things we can teach our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omic Sans MS" panose="030F0702030302020204" pitchFamily="66" charset="0"/>
              </a:rPr>
              <a:t>I can’t remember learning to read, but I can remember absolutely loving reading Enid Blyton books when I was about 8 or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omic Sans MS" panose="030F0702030302020204" pitchFamily="66" charset="0"/>
              </a:rPr>
              <a:t>You may have learned to read during the time when teaching methods included giving children home lists of words to remember.  At that time, it was believed that because good readers instantly recognise all the words they read, we needed children to instantly recognise the words they read. Over the past 50 years there have been lots of approaches to how children are taught to read. But due to huge amounts of research, we can confidently say that the best way to teach the mechanics of reading is to teach systematic phonics.</a:t>
            </a:r>
          </a:p>
          <a:p>
            <a:endParaRPr lang="en-GB" dirty="0"/>
          </a:p>
        </p:txBody>
      </p:sp>
      <p:sp>
        <p:nvSpPr>
          <p:cNvPr id="4" name="Slide Number Placeholder 3"/>
          <p:cNvSpPr>
            <a:spLocks noGrp="1"/>
          </p:cNvSpPr>
          <p:nvPr>
            <p:ph type="sldNum" sz="quarter" idx="5"/>
          </p:nvPr>
        </p:nvSpPr>
        <p:spPr/>
        <p:txBody>
          <a:bodyPr/>
          <a:lstStyle/>
          <a:p>
            <a:fld id="{D23ED170-D6D7-4123-B7EB-2B687C555BD6}" type="slidenum">
              <a:rPr lang="en-GB" smtClean="0"/>
              <a:t>2</a:t>
            </a:fld>
            <a:endParaRPr lang="en-GB" dirty="0"/>
          </a:p>
        </p:txBody>
      </p:sp>
    </p:spTree>
    <p:extLst>
      <p:ext uri="{BB962C8B-B14F-4D97-AF65-F5344CB8AC3E}">
        <p14:creationId xmlns:p14="http://schemas.microsoft.com/office/powerpoint/2010/main" val="30008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Noto Sans" panose="020B0502040504020204" pitchFamily="34" charset="0"/>
              </a:rPr>
              <a:t>At this stage in P1 – use the sounds of letters not the names. </a:t>
            </a:r>
          </a:p>
        </p:txBody>
      </p:sp>
      <p:sp>
        <p:nvSpPr>
          <p:cNvPr id="4" name="Slide Number Placeholder 3"/>
          <p:cNvSpPr>
            <a:spLocks noGrp="1"/>
          </p:cNvSpPr>
          <p:nvPr>
            <p:ph type="sldNum" sz="quarter" idx="5"/>
          </p:nvPr>
        </p:nvSpPr>
        <p:spPr/>
        <p:txBody>
          <a:bodyPr/>
          <a:lstStyle/>
          <a:p>
            <a:fld id="{D23ED170-D6D7-4123-B7EB-2B687C555BD6}" type="slidenum">
              <a:rPr lang="en-GB" smtClean="0"/>
              <a:t>3</a:t>
            </a:fld>
            <a:endParaRPr lang="en-GB" dirty="0"/>
          </a:p>
        </p:txBody>
      </p:sp>
    </p:spTree>
    <p:extLst>
      <p:ext uri="{BB962C8B-B14F-4D97-AF65-F5344CB8AC3E}">
        <p14:creationId xmlns:p14="http://schemas.microsoft.com/office/powerpoint/2010/main" val="35603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entury Gothic,sans-serif"/>
              </a:rPr>
              <a:t>Phonological and phonemic awareness</a:t>
            </a:r>
            <a:r>
              <a:rPr lang="en-US" sz="1800" dirty="0">
                <a:effectLst/>
                <a:latin typeface="Century Gothic,sans-serif"/>
              </a:rPr>
              <a:t> are key to children’s progress in developing their phonics skills, Phonological awareness is how we break down spoken language into smaller parts: such as rhyme, alliteration, syllables, words and onset and rime. The final part of this process is the breakdown of words into individual sounds known as phonemes. This is referred to as phonemic awareness.</a:t>
            </a:r>
            <a:r>
              <a:rPr lang="en-US" sz="1800" dirty="0">
                <a:effectLst/>
                <a:latin typeface="Noto Sans" panose="020B0502040504020204" pitchFamily="34" charset="0"/>
              </a:rPr>
              <a:t> This helps us with phonics code. At the start of P1 and throughout, we have a focus on the PA skills and assess them during daily activities and play. Where there are gaps e.g. in being able to sit still and listen, or in being able to pick out words in a sentence, we build in activities to develop those skills. We keep an eye on PA skills as gaps in this can flag up future difficulties. </a:t>
            </a:r>
          </a:p>
          <a:p>
            <a:r>
              <a:rPr lang="en-US" sz="1800" dirty="0">
                <a:solidFill>
                  <a:srgbClr val="000000"/>
                </a:solidFill>
                <a:effectLst/>
                <a:latin typeface="Noto Sans" panose="020B0502040504020204" pitchFamily="34" charset="0"/>
              </a:rPr>
              <a:t>Print awareness is about knowing which way we read the words, how we handle a book – what’s on the cover etc.</a:t>
            </a:r>
          </a:p>
        </p:txBody>
      </p:sp>
      <p:sp>
        <p:nvSpPr>
          <p:cNvPr id="4" name="Slide Number Placeholder 3"/>
          <p:cNvSpPr>
            <a:spLocks noGrp="1"/>
          </p:cNvSpPr>
          <p:nvPr>
            <p:ph type="sldNum" sz="quarter" idx="5"/>
          </p:nvPr>
        </p:nvSpPr>
        <p:spPr/>
        <p:txBody>
          <a:bodyPr/>
          <a:lstStyle/>
          <a:p>
            <a:fld id="{D23ED170-D6D7-4123-B7EB-2B687C555BD6}" type="slidenum">
              <a:rPr lang="en-GB" smtClean="0"/>
              <a:t>4</a:t>
            </a:fld>
            <a:endParaRPr lang="en-GB" dirty="0"/>
          </a:p>
        </p:txBody>
      </p:sp>
    </p:spTree>
    <p:extLst>
      <p:ext uri="{BB962C8B-B14F-4D97-AF65-F5344CB8AC3E}">
        <p14:creationId xmlns:p14="http://schemas.microsoft.com/office/powerpoint/2010/main" val="242341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Phonics teaches the link between the words we say or think, and the words that are written on the page. When we speak, all our speech sounds or phonemes, will have a letter or grapheme to represent them in writing. That is what phonics is</a:t>
            </a:r>
            <a:r>
              <a:rPr lang="en-US" b="0" i="0" dirty="0">
                <a:solidFill>
                  <a:srgbClr val="202124"/>
                </a:solidFill>
                <a:effectLst/>
                <a:latin typeface="arial" panose="020B0604020202020204" pitchFamily="34" charset="0"/>
              </a:rPr>
              <a:t>. It is a code – the alphabetic code and we need to teach children the code and not leave them to work it out for themselves. Systematic synthetic phonics helps us teach the alphabetic code. </a:t>
            </a:r>
            <a:r>
              <a:rPr lang="en-GB" dirty="0"/>
              <a:t>We continue teaching the code until all the complex letter to sound correspondences have been taught. This means we carry on teaching phonics throughout primary school. At later stages it is our ‘go to’ spelling strategy. As an adult, it is how we read a word we have never seen before. </a:t>
            </a:r>
          </a:p>
        </p:txBody>
      </p:sp>
      <p:sp>
        <p:nvSpPr>
          <p:cNvPr id="4" name="Slide Number Placeholder 3"/>
          <p:cNvSpPr>
            <a:spLocks noGrp="1"/>
          </p:cNvSpPr>
          <p:nvPr>
            <p:ph type="sldNum" sz="quarter" idx="5"/>
          </p:nvPr>
        </p:nvSpPr>
        <p:spPr/>
        <p:txBody>
          <a:bodyPr/>
          <a:lstStyle/>
          <a:p>
            <a:fld id="{87DB9D64-14C6-49B4-B691-D8E809CAD345}" type="slidenum">
              <a:rPr lang="en-GB" smtClean="0"/>
              <a:t>5</a:t>
            </a:fld>
            <a:endParaRPr lang="en-GB"/>
          </a:p>
        </p:txBody>
      </p:sp>
    </p:spTree>
    <p:extLst>
      <p:ext uri="{BB962C8B-B14F-4D97-AF65-F5344CB8AC3E}">
        <p14:creationId xmlns:p14="http://schemas.microsoft.com/office/powerpoint/2010/main" val="286937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DB9D64-14C6-49B4-B691-D8E809CAD345}" type="slidenum">
              <a:rPr lang="en-GB" smtClean="0"/>
              <a:t>6</a:t>
            </a:fld>
            <a:endParaRPr lang="en-GB"/>
          </a:p>
        </p:txBody>
      </p:sp>
    </p:spTree>
    <p:extLst>
      <p:ext uri="{BB962C8B-B14F-4D97-AF65-F5344CB8AC3E}">
        <p14:creationId xmlns:p14="http://schemas.microsoft.com/office/powerpoint/2010/main" val="13444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word &lt;cat&gt; out loud. Can you hear the sounds you say? Phonics is a reversible code.</a:t>
            </a:r>
            <a:endParaRPr lang="en-GB" dirty="0"/>
          </a:p>
        </p:txBody>
      </p:sp>
      <p:sp>
        <p:nvSpPr>
          <p:cNvPr id="4" name="Slide Number Placeholder 3"/>
          <p:cNvSpPr>
            <a:spLocks noGrp="1"/>
          </p:cNvSpPr>
          <p:nvPr>
            <p:ph type="sldNum" sz="quarter" idx="5"/>
          </p:nvPr>
        </p:nvSpPr>
        <p:spPr/>
        <p:txBody>
          <a:bodyPr/>
          <a:lstStyle/>
          <a:p>
            <a:fld id="{D23ED170-D6D7-4123-B7EB-2B687C555BD6}" type="slidenum">
              <a:rPr lang="en-GB" smtClean="0"/>
              <a:t>7</a:t>
            </a:fld>
            <a:endParaRPr lang="en-GB" dirty="0"/>
          </a:p>
        </p:txBody>
      </p:sp>
    </p:spTree>
    <p:extLst>
      <p:ext uri="{BB962C8B-B14F-4D97-AF65-F5344CB8AC3E}">
        <p14:creationId xmlns:p14="http://schemas.microsoft.com/office/powerpoint/2010/main" val="33392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English – most difficult language to learn to read and write.</a:t>
            </a:r>
          </a:p>
          <a:p>
            <a:r>
              <a:rPr lang="en-US" sz="1800" dirty="0">
                <a:effectLst/>
                <a:latin typeface="Comic Sans MS" panose="030F0702030302020204" pitchFamily="66" charset="0"/>
              </a:rPr>
              <a:t>Phonics gives children the key to unlocking this alphabetic code for their reading and spelling. </a:t>
            </a:r>
          </a:p>
          <a:p>
            <a:endParaRPr lang="en-US" sz="1800" dirty="0">
              <a:effectLst/>
              <a:latin typeface="Comic Sans MS" panose="030F0702030302020204" pitchFamily="66" charset="0"/>
            </a:endParaRPr>
          </a:p>
          <a:p>
            <a:r>
              <a:rPr lang="en-US" sz="1800" dirty="0">
                <a:solidFill>
                  <a:srgbClr val="000000"/>
                </a:solidFill>
                <a:effectLst/>
                <a:latin typeface="Comic Sans MS" panose="030F0702030302020204" pitchFamily="66" charset="0"/>
              </a:rPr>
              <a:t>But in P1 we will start with the simple code where one letter represents one sound in VC and CVC words.</a:t>
            </a:r>
          </a:p>
        </p:txBody>
      </p:sp>
      <p:sp>
        <p:nvSpPr>
          <p:cNvPr id="4" name="Slide Number Placeholder 3"/>
          <p:cNvSpPr>
            <a:spLocks noGrp="1"/>
          </p:cNvSpPr>
          <p:nvPr>
            <p:ph type="sldNum" sz="quarter" idx="5"/>
          </p:nvPr>
        </p:nvSpPr>
        <p:spPr/>
        <p:txBody>
          <a:bodyPr/>
          <a:lstStyle/>
          <a:p>
            <a:fld id="{D23ED170-D6D7-4123-B7EB-2B687C555BD6}" type="slidenum">
              <a:rPr lang="en-GB" smtClean="0"/>
              <a:t>8</a:t>
            </a:fld>
            <a:endParaRPr lang="en-GB" dirty="0"/>
          </a:p>
        </p:txBody>
      </p:sp>
    </p:spTree>
    <p:extLst>
      <p:ext uri="{BB962C8B-B14F-4D97-AF65-F5344CB8AC3E}">
        <p14:creationId xmlns:p14="http://schemas.microsoft.com/office/powerpoint/2010/main" val="290527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children to know the letter/sound correspondences</a:t>
            </a:r>
          </a:p>
          <a:p>
            <a:r>
              <a:rPr lang="en-US" sz="1800" dirty="0">
                <a:solidFill>
                  <a:srgbClr val="000000"/>
                </a:solidFill>
                <a:effectLst/>
                <a:latin typeface="Comic Sans MS" panose="030F0702030302020204" pitchFamily="66" charset="0"/>
              </a:rPr>
              <a:t>So they can blend</a:t>
            </a:r>
          </a:p>
        </p:txBody>
      </p:sp>
      <p:sp>
        <p:nvSpPr>
          <p:cNvPr id="4" name="Slide Number Placeholder 3"/>
          <p:cNvSpPr>
            <a:spLocks noGrp="1"/>
          </p:cNvSpPr>
          <p:nvPr>
            <p:ph type="sldNum" sz="quarter" idx="5"/>
          </p:nvPr>
        </p:nvSpPr>
        <p:spPr/>
        <p:txBody>
          <a:bodyPr/>
          <a:lstStyle/>
          <a:p>
            <a:fld id="{D23ED170-D6D7-4123-B7EB-2B687C555BD6}" type="slidenum">
              <a:rPr lang="en-GB" smtClean="0"/>
              <a:t>9</a:t>
            </a:fld>
            <a:endParaRPr lang="en-GB" dirty="0"/>
          </a:p>
        </p:txBody>
      </p:sp>
    </p:spTree>
    <p:extLst>
      <p:ext uri="{BB962C8B-B14F-4D97-AF65-F5344CB8AC3E}">
        <p14:creationId xmlns:p14="http://schemas.microsoft.com/office/powerpoint/2010/main" val="396279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7BED-22FF-8FE8-4CA3-738CF05E7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F14365-32D0-E931-E3DB-DF2857D4C7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F89F77-B492-B0D1-B844-F3F75A5ABC8E}"/>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5" name="Footer Placeholder 4">
            <a:extLst>
              <a:ext uri="{FF2B5EF4-FFF2-40B4-BE49-F238E27FC236}">
                <a16:creationId xmlns:a16="http://schemas.microsoft.com/office/drawing/2014/main" id="{5D60FA3D-0FDA-A1FE-7E00-B898293F2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8F71C2-4FAB-2A8A-F4C4-21ACF8C45231}"/>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124976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46F4-FC86-FE3C-6AAD-0EFFC66991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301973-30F1-8F16-C186-322DAD470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34AB4-CC6A-6066-8ECA-A861C79C8B12}"/>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5" name="Footer Placeholder 4">
            <a:extLst>
              <a:ext uri="{FF2B5EF4-FFF2-40B4-BE49-F238E27FC236}">
                <a16:creationId xmlns:a16="http://schemas.microsoft.com/office/drawing/2014/main" id="{4BB086D0-B37E-B617-7AEC-489B7B2C0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4EAD3E-FE66-EA61-DD92-213C4152F59D}"/>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6116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8D97A7-A024-03A5-7F00-7FDC8E074F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557034-5964-CEB2-B5DC-693D70F9A9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F1B01B-C6D0-2BDE-6116-8EF61720EA6C}"/>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5" name="Footer Placeholder 4">
            <a:extLst>
              <a:ext uri="{FF2B5EF4-FFF2-40B4-BE49-F238E27FC236}">
                <a16:creationId xmlns:a16="http://schemas.microsoft.com/office/drawing/2014/main" id="{D7DDD699-FAB1-2984-3FD2-06CB306975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897F8-9CE3-F19A-7A44-4CB6F7DA2035}"/>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182467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5612-D2E6-2C03-DCB0-91623EEBD9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6A4C7F-D900-3094-15B4-EB120E0652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B6116-A1D1-345D-5D5D-0E2496187DA5}"/>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5" name="Footer Placeholder 4">
            <a:extLst>
              <a:ext uri="{FF2B5EF4-FFF2-40B4-BE49-F238E27FC236}">
                <a16:creationId xmlns:a16="http://schemas.microsoft.com/office/drawing/2014/main" id="{420D4B69-11A9-63A5-7028-A52D6967C1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D667B4-DBD9-5C07-119C-E4585A9677FB}"/>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353165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A19B-389A-5DE8-B53D-CF3B592A63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419739-CB08-184C-1A57-A3DD50571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C64342-1EAB-CA2B-871D-67505309F82E}"/>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5" name="Footer Placeholder 4">
            <a:extLst>
              <a:ext uri="{FF2B5EF4-FFF2-40B4-BE49-F238E27FC236}">
                <a16:creationId xmlns:a16="http://schemas.microsoft.com/office/drawing/2014/main" id="{6DB80626-80AF-FA65-4072-86C0A2B34F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6468A-BE17-7E51-928D-0EA800838A58}"/>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29292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599F-F3C2-C080-909F-8271BFFB0F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11CA1C-2FC7-A41D-AFBA-60506EE86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148CC8-53CC-C18A-C80D-5C6667C2D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73A4AB-156C-BB78-611C-4A2063E9482B}"/>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6" name="Footer Placeholder 5">
            <a:extLst>
              <a:ext uri="{FF2B5EF4-FFF2-40B4-BE49-F238E27FC236}">
                <a16:creationId xmlns:a16="http://schemas.microsoft.com/office/drawing/2014/main" id="{0E965FF4-6DAB-9263-42F6-0649DC68E2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B806C6-548A-2248-8670-D069026950C1}"/>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116852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A2EE-EE48-F4EC-5692-9E31799CE5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8A4A68-ED87-9F67-A4BE-BE12CB359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62682-AD51-8194-DAAA-EB706B97A3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02E245-CE6E-D66B-876F-2FDE17994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F5299-37B3-D97A-17EA-6162E55BC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D594D2-B08D-7876-A467-50CA45F55D0B}"/>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8" name="Footer Placeholder 7">
            <a:extLst>
              <a:ext uri="{FF2B5EF4-FFF2-40B4-BE49-F238E27FC236}">
                <a16:creationId xmlns:a16="http://schemas.microsoft.com/office/drawing/2014/main" id="{A2B08AF0-65C2-6927-C0C5-8B88CD4E58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3399F5-3A36-389E-B87C-6F958DDF066D}"/>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26515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CF0E-0D55-1DE3-1785-F0136F3F63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DE51F6-4729-0532-2660-3226936C49D9}"/>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4" name="Footer Placeholder 3">
            <a:extLst>
              <a:ext uri="{FF2B5EF4-FFF2-40B4-BE49-F238E27FC236}">
                <a16:creationId xmlns:a16="http://schemas.microsoft.com/office/drawing/2014/main" id="{B662AAEA-52EC-024F-1C95-C86F56304A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D1D402-BA3B-71A4-9B68-CAFD77F1BFAE}"/>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369438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FC465-4B67-FA6F-180E-0D5A133E279C}"/>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3" name="Footer Placeholder 2">
            <a:extLst>
              <a:ext uri="{FF2B5EF4-FFF2-40B4-BE49-F238E27FC236}">
                <a16:creationId xmlns:a16="http://schemas.microsoft.com/office/drawing/2014/main" id="{24549BC1-C7FC-0FE6-266B-A833CBA42B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9E914C-199C-15CB-146A-4867961061E7}"/>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334016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AA2-41F7-127B-147D-4F6828C23C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CE3634-1A4A-F3B6-E87B-D7C0DA597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5CE68F-DC8C-4F9C-B983-BAB5A5C07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E3A80-309C-E8BF-BF2B-4D25B3E63FF0}"/>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6" name="Footer Placeholder 5">
            <a:extLst>
              <a:ext uri="{FF2B5EF4-FFF2-40B4-BE49-F238E27FC236}">
                <a16:creationId xmlns:a16="http://schemas.microsoft.com/office/drawing/2014/main" id="{8553BB7D-E2EA-4478-3C98-EECE502AB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509115-31E1-1DCB-DBE9-6F6B9CD7B8B0}"/>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80087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C766-B2F8-03D9-28EB-96406353D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CCC505-E120-DEC8-935F-4146F7E2F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A5351F-8469-6546-7229-1CA4E980D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36DB8-8726-C14F-F327-FD894763322A}"/>
              </a:ext>
            </a:extLst>
          </p:cNvPr>
          <p:cNvSpPr>
            <a:spLocks noGrp="1"/>
          </p:cNvSpPr>
          <p:nvPr>
            <p:ph type="dt" sz="half" idx="10"/>
          </p:nvPr>
        </p:nvSpPr>
        <p:spPr/>
        <p:txBody>
          <a:bodyPr/>
          <a:lstStyle/>
          <a:p>
            <a:fld id="{F1F413F2-70D0-4C2B-8B52-78E8290196A9}" type="datetimeFigureOut">
              <a:rPr lang="en-GB" smtClean="0"/>
              <a:t>17/11/2023</a:t>
            </a:fld>
            <a:endParaRPr lang="en-GB"/>
          </a:p>
        </p:txBody>
      </p:sp>
      <p:sp>
        <p:nvSpPr>
          <p:cNvPr id="6" name="Footer Placeholder 5">
            <a:extLst>
              <a:ext uri="{FF2B5EF4-FFF2-40B4-BE49-F238E27FC236}">
                <a16:creationId xmlns:a16="http://schemas.microsoft.com/office/drawing/2014/main" id="{5B0DE910-3E89-CF11-3251-55F52902C7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D7C40-2DB0-30E4-9B23-7865ACF74031}"/>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416910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0F7D-93ED-221F-24B2-A2ADFEA801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178473-C679-BEC0-107C-780CB2750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EDC6F6-FBE1-2F87-9512-A2269C8B5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413F2-70D0-4C2B-8B52-78E8290196A9}" type="datetimeFigureOut">
              <a:rPr lang="en-GB" smtClean="0"/>
              <a:t>17/11/2023</a:t>
            </a:fld>
            <a:endParaRPr lang="en-GB"/>
          </a:p>
        </p:txBody>
      </p:sp>
      <p:sp>
        <p:nvSpPr>
          <p:cNvPr id="5" name="Footer Placeholder 4">
            <a:extLst>
              <a:ext uri="{FF2B5EF4-FFF2-40B4-BE49-F238E27FC236}">
                <a16:creationId xmlns:a16="http://schemas.microsoft.com/office/drawing/2014/main" id="{FB266F84-CE4E-DB21-0619-1D6886B4C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F3353F-06E2-BA13-20A0-512495409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C7489-6192-4E11-A30B-EDBEFB07038E}" type="slidenum">
              <a:rPr lang="en-GB" smtClean="0"/>
              <a:t>‹#›</a:t>
            </a:fld>
            <a:endParaRPr lang="en-GB"/>
          </a:p>
        </p:txBody>
      </p:sp>
    </p:spTree>
    <p:extLst>
      <p:ext uri="{BB962C8B-B14F-4D97-AF65-F5344CB8AC3E}">
        <p14:creationId xmlns:p14="http://schemas.microsoft.com/office/powerpoint/2010/main" val="364966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3.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2.png"/><Relationship Id="rId5" Type="http://schemas.openxmlformats.org/officeDocument/2006/relationships/image" Target="../media/image2.png"/><Relationship Id="rId10" Type="http://schemas.openxmlformats.org/officeDocument/2006/relationships/image" Target="../media/image36.png"/><Relationship Id="rId4" Type="http://schemas.openxmlformats.org/officeDocument/2006/relationships/image" Target="../media/image1.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10.jpg"/><Relationship Id="rId4" Type="http://schemas.openxmlformats.org/officeDocument/2006/relationships/image" Target="../media/image1.pn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hyperlink" Target="https://www.youtube.com/watch?v=rAlpa7tKZUU" TargetMode="Externa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6F83E-8D9B-D13E-16C1-4F8D075CFEFB}"/>
              </a:ext>
            </a:extLst>
          </p:cNvPr>
          <p:cNvSpPr txBox="1"/>
          <p:nvPr/>
        </p:nvSpPr>
        <p:spPr>
          <a:xfrm>
            <a:off x="7926819" y="5547662"/>
            <a:ext cx="4146196" cy="830997"/>
          </a:xfrm>
          <a:prstGeom prst="rect">
            <a:avLst/>
          </a:prstGeom>
          <a:noFill/>
        </p:spPr>
        <p:txBody>
          <a:bodyPr wrap="square" rtlCol="0">
            <a:spAutoFit/>
          </a:bodyPr>
          <a:lstStyle/>
          <a:p>
            <a:pPr algn="ctr"/>
            <a:r>
              <a:rPr lang="en-GB" sz="1600" b="1" dirty="0">
                <a:solidFill>
                  <a:srgbClr val="00B050"/>
                </a:solidFill>
                <a:latin typeface="Comic Sans MS" panose="030F0702030302020204" pitchFamily="66" charset="0"/>
                <a:cs typeface="Arial" panose="020B0604020202020204" pitchFamily="34" charset="0"/>
              </a:rPr>
              <a:t>Quality Improvement Officer (Literacy)</a:t>
            </a:r>
          </a:p>
          <a:p>
            <a:pPr algn="ctr"/>
            <a:r>
              <a:rPr lang="en-GB" sz="1600" b="1" dirty="0">
                <a:solidFill>
                  <a:srgbClr val="00B050"/>
                </a:solidFill>
                <a:latin typeface="Comic Sans MS" panose="030F0702030302020204" pitchFamily="66" charset="0"/>
                <a:cs typeface="Arial" panose="020B0604020202020204" pitchFamily="34" charset="0"/>
              </a:rPr>
              <a:t>East Ayrshire Council </a:t>
            </a:r>
          </a:p>
          <a:p>
            <a:pPr algn="ctr"/>
            <a:r>
              <a:rPr lang="en-GB" sz="1600" dirty="0">
                <a:solidFill>
                  <a:srgbClr val="00B050"/>
                </a:solidFill>
                <a:latin typeface="Comic Sans MS" panose="030F0702030302020204" pitchFamily="66" charset="0"/>
                <a:cs typeface="Arial" panose="020B0604020202020204" pitchFamily="34" charset="0"/>
              </a:rPr>
              <a:t>gail.elder@eastayrshire.org.uk</a:t>
            </a:r>
          </a:p>
        </p:txBody>
      </p:sp>
      <p:sp>
        <p:nvSpPr>
          <p:cNvPr id="6" name="TextBox 5">
            <a:extLst>
              <a:ext uri="{FF2B5EF4-FFF2-40B4-BE49-F238E27FC236}">
                <a16:creationId xmlns:a16="http://schemas.microsoft.com/office/drawing/2014/main" id="{487192C3-4287-F0DF-DEE8-6C139994BA2F}"/>
              </a:ext>
            </a:extLst>
          </p:cNvPr>
          <p:cNvSpPr txBox="1"/>
          <p:nvPr/>
        </p:nvSpPr>
        <p:spPr>
          <a:xfrm>
            <a:off x="476293" y="409781"/>
            <a:ext cx="10803987" cy="1446550"/>
          </a:xfrm>
          <a:prstGeom prst="rect">
            <a:avLst/>
          </a:prstGeom>
          <a:noFill/>
        </p:spPr>
        <p:txBody>
          <a:bodyPr wrap="square" rtlCol="0">
            <a:spAutoFit/>
          </a:bodyPr>
          <a:lstStyle/>
          <a:p>
            <a:pPr lvl="0" algn="ctr" fontAlgn="base">
              <a:spcBef>
                <a:spcPct val="0"/>
              </a:spcBef>
              <a:spcAft>
                <a:spcPct val="0"/>
              </a:spcAft>
            </a:pPr>
            <a:r>
              <a:rPr lang="en-GB" altLang="en-US" sz="3200" b="1" dirty="0">
                <a:solidFill>
                  <a:srgbClr val="002060"/>
                </a:solidFill>
                <a:latin typeface="Comic Sans MS" panose="030F0702030302020204" pitchFamily="66" charset="0"/>
              </a:rPr>
              <a:t>EA Literacy Programme</a:t>
            </a:r>
          </a:p>
          <a:p>
            <a:pPr lvl="0" algn="ctr" fontAlgn="base">
              <a:spcBef>
                <a:spcPct val="0"/>
              </a:spcBef>
              <a:spcAft>
                <a:spcPct val="0"/>
              </a:spcAft>
            </a:pPr>
            <a:endParaRPr lang="en-GB" altLang="en-US" sz="3200" b="1" dirty="0">
              <a:solidFill>
                <a:srgbClr val="002060"/>
              </a:solidFill>
              <a:latin typeface="Comic Sans MS" panose="030F0702030302020204" pitchFamily="66" charset="0"/>
            </a:endParaRPr>
          </a:p>
          <a:p>
            <a:pPr lvl="0" algn="ctr" fontAlgn="base">
              <a:spcBef>
                <a:spcPct val="0"/>
              </a:spcBef>
              <a:spcAft>
                <a:spcPct val="0"/>
              </a:spcAft>
            </a:pPr>
            <a:r>
              <a:rPr lang="en-GB" altLang="en-US" sz="2400" b="1" dirty="0">
                <a:solidFill>
                  <a:srgbClr val="002060"/>
                </a:solidFill>
                <a:latin typeface="Comic Sans MS" panose="030F0702030302020204" pitchFamily="66" charset="0"/>
              </a:rPr>
              <a:t>An introduction for parents </a:t>
            </a:r>
            <a:endParaRPr lang="en-GB" altLang="en-US" sz="2000" dirty="0">
              <a:solidFill>
                <a:srgbClr val="002060"/>
              </a:solidFill>
              <a:latin typeface="Comic Sans MS" panose="030F0702030302020204" pitchFamily="66" charset="0"/>
            </a:endParaRPr>
          </a:p>
        </p:txBody>
      </p:sp>
      <p:grpSp>
        <p:nvGrpSpPr>
          <p:cNvPr id="9" name="Group 8">
            <a:extLst>
              <a:ext uri="{FF2B5EF4-FFF2-40B4-BE49-F238E27FC236}">
                <a16:creationId xmlns:a16="http://schemas.microsoft.com/office/drawing/2014/main" id="{1CD8E333-D6BA-32EE-C827-4120F5B837DE}"/>
              </a:ext>
            </a:extLst>
          </p:cNvPr>
          <p:cNvGrpSpPr/>
          <p:nvPr/>
        </p:nvGrpSpPr>
        <p:grpSpPr>
          <a:xfrm>
            <a:off x="0" y="6388808"/>
            <a:ext cx="12192000" cy="616959"/>
            <a:chOff x="0" y="6459279"/>
            <a:chExt cx="12192000" cy="510584"/>
          </a:xfrm>
        </p:grpSpPr>
        <p:pic>
          <p:nvPicPr>
            <p:cNvPr id="10" name="Picture 9">
              <a:extLst>
                <a:ext uri="{FF2B5EF4-FFF2-40B4-BE49-F238E27FC236}">
                  <a16:creationId xmlns:a16="http://schemas.microsoft.com/office/drawing/2014/main" id="{503F171F-BAC0-335D-5874-2439D1000C2B}"/>
                </a:ext>
              </a:extLst>
            </p:cNvPr>
            <p:cNvPicPr>
              <a:picLocks noChangeAspect="1"/>
            </p:cNvPicPr>
            <p:nvPr/>
          </p:nvPicPr>
          <p:blipFill>
            <a:blip r:embed="rId3"/>
            <a:stretch>
              <a:fillRect/>
            </a:stretch>
          </p:blipFill>
          <p:spPr>
            <a:xfrm>
              <a:off x="0" y="6459279"/>
              <a:ext cx="12192000" cy="510584"/>
            </a:xfrm>
            <a:prstGeom prst="rect">
              <a:avLst/>
            </a:prstGeom>
          </p:spPr>
        </p:pic>
        <p:sp>
          <p:nvSpPr>
            <p:cNvPr id="11" name="Rectangle 10">
              <a:extLst>
                <a:ext uri="{FF2B5EF4-FFF2-40B4-BE49-F238E27FC236}">
                  <a16:creationId xmlns:a16="http://schemas.microsoft.com/office/drawing/2014/main" id="{C9C001D4-8610-9759-8A15-76BE272C7849}"/>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close up of a sign&#10;&#10;Description automatically generated">
              <a:extLst>
                <a:ext uri="{FF2B5EF4-FFF2-40B4-BE49-F238E27FC236}">
                  <a16:creationId xmlns:a16="http://schemas.microsoft.com/office/drawing/2014/main" id="{B0A49B55-0F0A-5BED-A4C7-746AF6014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pic>
        <p:nvPicPr>
          <p:cNvPr id="7" name="Picture 6" descr="A puzzle with text and images&#10;&#10;Description automatically generated">
            <a:extLst>
              <a:ext uri="{FF2B5EF4-FFF2-40B4-BE49-F238E27FC236}">
                <a16:creationId xmlns:a16="http://schemas.microsoft.com/office/drawing/2014/main" id="{0FD5A2A7-F57E-FE47-25A0-661C4654B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068" y="2264975"/>
            <a:ext cx="2967153" cy="2736695"/>
          </a:xfrm>
          <a:prstGeom prst="rect">
            <a:avLst/>
          </a:prstGeom>
        </p:spPr>
      </p:pic>
      <p:sp>
        <p:nvSpPr>
          <p:cNvPr id="14" name="TextBox 13">
            <a:extLst>
              <a:ext uri="{FF2B5EF4-FFF2-40B4-BE49-F238E27FC236}">
                <a16:creationId xmlns:a16="http://schemas.microsoft.com/office/drawing/2014/main" id="{C345C846-13BF-A197-D041-0D75DF9F02F6}"/>
              </a:ext>
            </a:extLst>
          </p:cNvPr>
          <p:cNvSpPr txBox="1"/>
          <p:nvPr/>
        </p:nvSpPr>
        <p:spPr>
          <a:xfrm>
            <a:off x="476293" y="5677070"/>
            <a:ext cx="1463597" cy="369332"/>
          </a:xfrm>
          <a:prstGeom prst="rect">
            <a:avLst/>
          </a:prstGeom>
          <a:noFill/>
        </p:spPr>
        <p:txBody>
          <a:bodyPr wrap="square">
            <a:spAutoFit/>
          </a:bodyPr>
          <a:lstStyle/>
          <a:p>
            <a:pPr algn="ctr"/>
            <a:r>
              <a:rPr lang="en-GB" sz="1800" b="1" dirty="0">
                <a:solidFill>
                  <a:srgbClr val="00B050"/>
                </a:solidFill>
                <a:latin typeface="Comic Sans MS" panose="030F0702030302020204" pitchFamily="66" charset="0"/>
                <a:cs typeface="Arial" panose="020B0604020202020204" pitchFamily="34" charset="0"/>
              </a:rPr>
              <a:t>Gail Elder</a:t>
            </a:r>
          </a:p>
        </p:txBody>
      </p:sp>
    </p:spTree>
    <p:extLst>
      <p:ext uri="{BB962C8B-B14F-4D97-AF65-F5344CB8AC3E}">
        <p14:creationId xmlns:p14="http://schemas.microsoft.com/office/powerpoint/2010/main" val="80445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4" name="TextBox 13">
            <a:extLst>
              <a:ext uri="{FF2B5EF4-FFF2-40B4-BE49-F238E27FC236}">
                <a16:creationId xmlns:a16="http://schemas.microsoft.com/office/drawing/2014/main" id="{2420DB61-F7C5-05F7-DCF9-E49979B61FB5}"/>
              </a:ext>
            </a:extLst>
          </p:cNvPr>
          <p:cNvSpPr txBox="1"/>
          <p:nvPr/>
        </p:nvSpPr>
        <p:spPr>
          <a:xfrm>
            <a:off x="3489298" y="55227"/>
            <a:ext cx="117756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omic Sans MS" panose="030F0702030302020204" pitchFamily="66" charset="0"/>
              </a:rPr>
              <a:t>Phonics skills we teach:</a:t>
            </a:r>
            <a:endParaRPr kumimoji="0" lang="en-GB" sz="2800"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194742" y="772475"/>
            <a:ext cx="9965907" cy="584775"/>
          </a:xfrm>
          <a:prstGeom prst="rect">
            <a:avLst/>
          </a:prstGeom>
          <a:noFill/>
        </p:spPr>
        <p:txBody>
          <a:bodyPr wrap="square" rtlCol="0">
            <a:spAutoFit/>
          </a:bodyPr>
          <a:lstStyle/>
          <a:p>
            <a:r>
              <a:rPr lang="en-GB" sz="3200" dirty="0">
                <a:solidFill>
                  <a:srgbClr val="002060"/>
                </a:solidFill>
              </a:rPr>
              <a:t>Segmenting</a:t>
            </a:r>
            <a:r>
              <a:rPr lang="en-GB" dirty="0"/>
              <a:t>:</a:t>
            </a:r>
          </a:p>
        </p:txBody>
      </p:sp>
      <p:sp>
        <p:nvSpPr>
          <p:cNvPr id="5" name="Text Box 43016">
            <a:extLst>
              <a:ext uri="{FF2B5EF4-FFF2-40B4-BE49-F238E27FC236}">
                <a16:creationId xmlns:a16="http://schemas.microsoft.com/office/drawing/2014/main" id="{A57C6C8A-0FB4-6020-A10D-7E5D872B6686}"/>
              </a:ext>
            </a:extLst>
          </p:cNvPr>
          <p:cNvSpPr txBox="1"/>
          <p:nvPr/>
        </p:nvSpPr>
        <p:spPr>
          <a:xfrm>
            <a:off x="569304" y="1677363"/>
            <a:ext cx="9741408" cy="10370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For s</a:t>
            </a:r>
            <a:r>
              <a:rPr lang="en-GB" sz="2400" b="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pelling</a:t>
            </a: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 we teach </a:t>
            </a:r>
            <a:r>
              <a:rPr lang="en-GB" sz="2400" b="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segmenting</a:t>
            </a:r>
            <a:r>
              <a:rPr lang="en-GB" sz="2400" b="1" dirty="0">
                <a:solidFill>
                  <a:srgbClr val="FF0066"/>
                </a:solidFill>
                <a:latin typeface="Comic Sans MS" panose="030F0702030302020204" pitchFamily="66" charset="0"/>
                <a:ea typeface="Calibri" panose="020F0502020204030204" pitchFamily="34" charset="0"/>
                <a:cs typeface="Times New Roman" panose="02020603050405020304" pitchFamily="18" charset="0"/>
              </a:rPr>
              <a:t>.</a:t>
            </a:r>
          </a:p>
          <a:p>
            <a:pPr>
              <a:lnSpc>
                <a:spcPct val="107000"/>
              </a:lnSpc>
              <a:spcAft>
                <a:spcPts val="800"/>
              </a:spcAft>
            </a:pP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We start with a </a:t>
            </a:r>
            <a:r>
              <a:rPr lang="en-GB" sz="2400" b="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spoken word</a:t>
            </a:r>
          </a:p>
          <a:p>
            <a:pPr>
              <a:lnSpc>
                <a:spcPct val="107000"/>
              </a:lnSpc>
              <a:spcAft>
                <a:spcPts val="800"/>
              </a:spcAft>
            </a:pPr>
            <a:endParaRPr lang="en-GB" sz="2400" b="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49BD4F6-AB69-AAFD-D503-6D6C3B7EE0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2559" y="2071832"/>
            <a:ext cx="2640984" cy="1359959"/>
          </a:xfrm>
          <a:prstGeom prst="rect">
            <a:avLst/>
          </a:prstGeom>
        </p:spPr>
      </p:pic>
      <p:grpSp>
        <p:nvGrpSpPr>
          <p:cNvPr id="26" name="Group 25">
            <a:extLst>
              <a:ext uri="{FF2B5EF4-FFF2-40B4-BE49-F238E27FC236}">
                <a16:creationId xmlns:a16="http://schemas.microsoft.com/office/drawing/2014/main" id="{8FDF700B-6EA3-B952-9182-AE0C8E36DDFE}"/>
              </a:ext>
            </a:extLst>
          </p:cNvPr>
          <p:cNvGrpSpPr/>
          <p:nvPr/>
        </p:nvGrpSpPr>
        <p:grpSpPr>
          <a:xfrm>
            <a:off x="7796788" y="740280"/>
            <a:ext cx="3766578" cy="1083692"/>
            <a:chOff x="7796788" y="740280"/>
            <a:chExt cx="3766578" cy="1083692"/>
          </a:xfrm>
        </p:grpSpPr>
        <p:pic>
          <p:nvPicPr>
            <p:cNvPr id="11" name="Picture 10">
              <a:extLst>
                <a:ext uri="{FF2B5EF4-FFF2-40B4-BE49-F238E27FC236}">
                  <a16:creationId xmlns:a16="http://schemas.microsoft.com/office/drawing/2014/main" id="{FB8FF9D3-FB2F-43B5-B379-985B0CFDF258}"/>
                </a:ext>
              </a:extLst>
            </p:cNvPr>
            <p:cNvPicPr>
              <a:picLocks noChangeAspect="1"/>
            </p:cNvPicPr>
            <p:nvPr/>
          </p:nvPicPr>
          <p:blipFill>
            <a:blip r:embed="rId7"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796788" y="740280"/>
              <a:ext cx="557468" cy="787691"/>
            </a:xfrm>
            <a:prstGeom prst="rect">
              <a:avLst/>
            </a:prstGeom>
          </p:spPr>
        </p:pic>
        <p:grpSp>
          <p:nvGrpSpPr>
            <p:cNvPr id="25" name="Group 24">
              <a:extLst>
                <a:ext uri="{FF2B5EF4-FFF2-40B4-BE49-F238E27FC236}">
                  <a16:creationId xmlns:a16="http://schemas.microsoft.com/office/drawing/2014/main" id="{C162450E-5104-3436-97F0-D018634A4EAF}"/>
                </a:ext>
              </a:extLst>
            </p:cNvPr>
            <p:cNvGrpSpPr/>
            <p:nvPr/>
          </p:nvGrpSpPr>
          <p:grpSpPr>
            <a:xfrm>
              <a:off x="8940982" y="740280"/>
              <a:ext cx="2622384" cy="1083692"/>
              <a:chOff x="8940982" y="740280"/>
              <a:chExt cx="2622384" cy="1083692"/>
            </a:xfrm>
          </p:grpSpPr>
          <p:sp>
            <p:nvSpPr>
              <p:cNvPr id="16" name="Speech Bubble: Rectangle with Corners Rounded 15">
                <a:extLst>
                  <a:ext uri="{FF2B5EF4-FFF2-40B4-BE49-F238E27FC236}">
                    <a16:creationId xmlns:a16="http://schemas.microsoft.com/office/drawing/2014/main" id="{D74EEC6C-3E5A-ADF8-6211-17C85B22A26E}"/>
                  </a:ext>
                </a:extLst>
              </p:cNvPr>
              <p:cNvSpPr/>
              <p:nvPr/>
            </p:nvSpPr>
            <p:spPr>
              <a:xfrm>
                <a:off x="8940982" y="740280"/>
                <a:ext cx="2622384" cy="1083692"/>
              </a:xfrm>
              <a:prstGeom prst="wedgeRoundRectCallout">
                <a:avLst>
                  <a:gd name="adj1" fmla="val -67960"/>
                  <a:gd name="adj2" fmla="val 29240"/>
                  <a:gd name="adj3" fmla="val 166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pic>
            <p:nvPicPr>
              <p:cNvPr id="18" name="Picture 17">
                <a:extLst>
                  <a:ext uri="{FF2B5EF4-FFF2-40B4-BE49-F238E27FC236}">
                    <a16:creationId xmlns:a16="http://schemas.microsoft.com/office/drawing/2014/main" id="{F7E5FDC6-8ABC-F559-138F-43A416DE278F}"/>
                  </a:ext>
                </a:extLst>
              </p:cNvPr>
              <p:cNvPicPr>
                <a:picLocks noChangeAspect="1"/>
              </p:cNvPicPr>
              <p:nvPr/>
            </p:nvPicPr>
            <p:blipFill>
              <a:blip r:embed="rId8"/>
              <a:stretch>
                <a:fillRect/>
              </a:stretch>
            </p:blipFill>
            <p:spPr>
              <a:xfrm>
                <a:off x="9367916" y="826307"/>
                <a:ext cx="1716368" cy="929244"/>
              </a:xfrm>
              <a:prstGeom prst="rect">
                <a:avLst/>
              </a:prstGeom>
            </p:spPr>
          </p:pic>
        </p:grpSp>
      </p:grpSp>
      <p:pic>
        <p:nvPicPr>
          <p:cNvPr id="19" name="Picture 18">
            <a:extLst>
              <a:ext uri="{FF2B5EF4-FFF2-40B4-BE49-F238E27FC236}">
                <a16:creationId xmlns:a16="http://schemas.microsoft.com/office/drawing/2014/main" id="{F20C507A-6BEE-2C28-212B-D0072953E7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07750" y="3618663"/>
            <a:ext cx="2772530" cy="2583272"/>
          </a:xfrm>
          <a:prstGeom prst="rect">
            <a:avLst/>
          </a:prstGeom>
        </p:spPr>
      </p:pic>
      <p:sp>
        <p:nvSpPr>
          <p:cNvPr id="21" name="TextBox 20">
            <a:extLst>
              <a:ext uri="{FF2B5EF4-FFF2-40B4-BE49-F238E27FC236}">
                <a16:creationId xmlns:a16="http://schemas.microsoft.com/office/drawing/2014/main" id="{D741D702-FF5F-A741-061E-A8B6C1AADED9}"/>
              </a:ext>
            </a:extLst>
          </p:cNvPr>
          <p:cNvSpPr txBox="1"/>
          <p:nvPr/>
        </p:nvSpPr>
        <p:spPr>
          <a:xfrm>
            <a:off x="349900" y="3215484"/>
            <a:ext cx="7725622" cy="466025"/>
          </a:xfrm>
          <a:prstGeom prst="rect">
            <a:avLst/>
          </a:prstGeom>
          <a:noFill/>
        </p:spPr>
        <p:txBody>
          <a:bodyPr wrap="square" rtlCol="0">
            <a:spAutoFit/>
          </a:bodyPr>
          <a:lstStyle/>
          <a:p>
            <a:pPr marL="342900" indent="-342900">
              <a:lnSpc>
                <a:spcPct val="107000"/>
              </a:lnSpc>
              <a:spcAft>
                <a:spcPts val="800"/>
              </a:spcAft>
              <a:buFontTx/>
              <a:buChar char="-"/>
            </a:pP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we say the word, </a:t>
            </a:r>
            <a:r>
              <a:rPr lang="en-GB" sz="2400" i="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sounding out each of the sounds</a:t>
            </a:r>
          </a:p>
        </p:txBody>
      </p:sp>
      <p:sp>
        <p:nvSpPr>
          <p:cNvPr id="22" name="TextBox 21">
            <a:extLst>
              <a:ext uri="{FF2B5EF4-FFF2-40B4-BE49-F238E27FC236}">
                <a16:creationId xmlns:a16="http://schemas.microsoft.com/office/drawing/2014/main" id="{D6570DF4-6B2F-522E-6230-D10421C3CFAE}"/>
              </a:ext>
            </a:extLst>
          </p:cNvPr>
          <p:cNvSpPr txBox="1"/>
          <p:nvPr/>
        </p:nvSpPr>
        <p:spPr>
          <a:xfrm>
            <a:off x="349900" y="3882661"/>
            <a:ext cx="7725622" cy="466025"/>
          </a:xfrm>
          <a:prstGeom prst="rect">
            <a:avLst/>
          </a:prstGeom>
          <a:noFill/>
        </p:spPr>
        <p:txBody>
          <a:bodyPr wrap="square" rtlCol="0">
            <a:spAutoFit/>
          </a:bodyPr>
          <a:lstStyle/>
          <a:p>
            <a:pPr marL="342900" indent="-342900">
              <a:lnSpc>
                <a:spcPct val="107000"/>
              </a:lnSpc>
              <a:spcAft>
                <a:spcPts val="800"/>
              </a:spcAft>
              <a:buFontTx/>
              <a:buChar char="-"/>
            </a:pPr>
            <a:r>
              <a:rPr lang="en-GB" sz="2400" dirty="0">
                <a:solidFill>
                  <a:srgbClr val="FF0066"/>
                </a:solidFill>
                <a:latin typeface="Comic Sans MS" panose="030F0702030302020204" pitchFamily="66" charset="0"/>
                <a:ea typeface="Calibri" panose="020F0502020204030204" pitchFamily="34" charset="0"/>
                <a:cs typeface="Times New Roman" panose="02020603050405020304" pitchFamily="18" charset="0"/>
              </a:rPr>
              <a:t>tally how many sounds</a:t>
            </a: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 </a:t>
            </a:r>
          </a:p>
        </p:txBody>
      </p:sp>
      <p:sp>
        <p:nvSpPr>
          <p:cNvPr id="23" name="TextBox 22">
            <a:extLst>
              <a:ext uri="{FF2B5EF4-FFF2-40B4-BE49-F238E27FC236}">
                <a16:creationId xmlns:a16="http://schemas.microsoft.com/office/drawing/2014/main" id="{6AC1CEE0-B6E7-28DB-DDDE-290DD6206CC1}"/>
              </a:ext>
            </a:extLst>
          </p:cNvPr>
          <p:cNvSpPr txBox="1"/>
          <p:nvPr/>
        </p:nvSpPr>
        <p:spPr>
          <a:xfrm>
            <a:off x="349900" y="4549838"/>
            <a:ext cx="7725622" cy="466025"/>
          </a:xfrm>
          <a:prstGeom prst="rect">
            <a:avLst/>
          </a:prstGeom>
          <a:noFill/>
        </p:spPr>
        <p:txBody>
          <a:bodyPr wrap="square" rtlCol="0">
            <a:spAutoFit/>
          </a:bodyPr>
          <a:lstStyle/>
          <a:p>
            <a:pPr marL="342900" indent="-342900">
              <a:lnSpc>
                <a:spcPct val="107000"/>
              </a:lnSpc>
              <a:spcAft>
                <a:spcPts val="800"/>
              </a:spcAft>
              <a:buFontTx/>
              <a:buChar char="-"/>
            </a:pP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to then match the letter(s) we need </a:t>
            </a:r>
          </a:p>
        </p:txBody>
      </p:sp>
      <p:sp>
        <p:nvSpPr>
          <p:cNvPr id="24" name="TextBox 23">
            <a:extLst>
              <a:ext uri="{FF2B5EF4-FFF2-40B4-BE49-F238E27FC236}">
                <a16:creationId xmlns:a16="http://schemas.microsoft.com/office/drawing/2014/main" id="{71F42F92-8646-0BA9-A30D-21E70D0EBFE7}"/>
              </a:ext>
            </a:extLst>
          </p:cNvPr>
          <p:cNvSpPr txBox="1"/>
          <p:nvPr/>
        </p:nvSpPr>
        <p:spPr>
          <a:xfrm>
            <a:off x="349900" y="5217015"/>
            <a:ext cx="7725622" cy="466025"/>
          </a:xfrm>
          <a:prstGeom prst="rect">
            <a:avLst/>
          </a:prstGeom>
          <a:noFill/>
        </p:spPr>
        <p:txBody>
          <a:bodyPr wrap="square" rtlCol="0">
            <a:spAutoFit/>
          </a:bodyPr>
          <a:lstStyle/>
          <a:p>
            <a:pPr marL="342900" indent="-342900">
              <a:lnSpc>
                <a:spcPct val="107000"/>
              </a:lnSpc>
              <a:spcAft>
                <a:spcPts val="800"/>
              </a:spcAft>
              <a:buFontTx/>
              <a:buChar char="-"/>
            </a:pP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to write it (encoding) or use our magnetic letters</a:t>
            </a:r>
            <a:endParaRPr lang="en-GB" sz="24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92846091"/>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5"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4" name="TextBox 13">
            <a:extLst>
              <a:ext uri="{FF2B5EF4-FFF2-40B4-BE49-F238E27FC236}">
                <a16:creationId xmlns:a16="http://schemas.microsoft.com/office/drawing/2014/main" id="{2420DB61-F7C5-05F7-DCF9-E49979B61FB5}"/>
              </a:ext>
            </a:extLst>
          </p:cNvPr>
          <p:cNvSpPr txBox="1"/>
          <p:nvPr/>
        </p:nvSpPr>
        <p:spPr>
          <a:xfrm>
            <a:off x="3489298" y="55227"/>
            <a:ext cx="117756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omic Sans MS" panose="030F0702030302020204" pitchFamily="66" charset="0"/>
              </a:rPr>
              <a:t>Phonics skills we teach:</a:t>
            </a:r>
            <a:endParaRPr kumimoji="0" lang="en-GB" sz="2800"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194742" y="772475"/>
            <a:ext cx="9965907" cy="584775"/>
          </a:xfrm>
          <a:prstGeom prst="rect">
            <a:avLst/>
          </a:prstGeom>
          <a:noFill/>
        </p:spPr>
        <p:txBody>
          <a:bodyPr wrap="square" rtlCol="0">
            <a:spAutoFit/>
          </a:bodyPr>
          <a:lstStyle/>
          <a:p>
            <a:r>
              <a:rPr lang="en-GB" sz="3200" dirty="0">
                <a:solidFill>
                  <a:srgbClr val="002060"/>
                </a:solidFill>
              </a:rPr>
              <a:t>Letter formation</a:t>
            </a:r>
            <a:r>
              <a:rPr lang="en-GB" dirty="0"/>
              <a:t>:</a:t>
            </a:r>
          </a:p>
        </p:txBody>
      </p:sp>
      <p:sp>
        <p:nvSpPr>
          <p:cNvPr id="5" name="Text Box 43016">
            <a:extLst>
              <a:ext uri="{FF2B5EF4-FFF2-40B4-BE49-F238E27FC236}">
                <a16:creationId xmlns:a16="http://schemas.microsoft.com/office/drawing/2014/main" id="{A57C6C8A-0FB4-6020-A10D-7E5D872B6686}"/>
              </a:ext>
            </a:extLst>
          </p:cNvPr>
          <p:cNvSpPr txBox="1"/>
          <p:nvPr/>
        </p:nvSpPr>
        <p:spPr>
          <a:xfrm>
            <a:off x="602758" y="1655369"/>
            <a:ext cx="10863820" cy="1344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Your child learns how to </a:t>
            </a:r>
            <a:r>
              <a:rPr lang="en-GB" sz="2400" b="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write</a:t>
            </a: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 the letters (graphemes) as they are taught each sound (phoneme).</a:t>
            </a:r>
            <a:r>
              <a:rPr lang="en-GB" sz="14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7155693-10FA-E94D-B785-3866B51C03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6238" y="3431139"/>
            <a:ext cx="4647843" cy="1771492"/>
          </a:xfrm>
          <a:prstGeom prst="rect">
            <a:avLst/>
          </a:prstGeom>
        </p:spPr>
      </p:pic>
    </p:spTree>
    <p:custDataLst>
      <p:tags r:id="rId1"/>
    </p:custDataLst>
    <p:extLst>
      <p:ext uri="{BB962C8B-B14F-4D97-AF65-F5344CB8AC3E}">
        <p14:creationId xmlns:p14="http://schemas.microsoft.com/office/powerpoint/2010/main" val="1502207011"/>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194742" y="293459"/>
            <a:ext cx="9965907" cy="584775"/>
          </a:xfrm>
          <a:prstGeom prst="rect">
            <a:avLst/>
          </a:prstGeom>
          <a:noFill/>
        </p:spPr>
        <p:txBody>
          <a:bodyPr wrap="square" rtlCol="0">
            <a:spAutoFit/>
          </a:bodyPr>
          <a:lstStyle/>
          <a:p>
            <a:r>
              <a:rPr lang="en-GB" sz="3200" dirty="0">
                <a:solidFill>
                  <a:srgbClr val="002060"/>
                </a:solidFill>
              </a:rPr>
              <a:t>Common or High Frequency Words</a:t>
            </a:r>
            <a:endParaRPr lang="en-GB" dirty="0"/>
          </a:p>
        </p:txBody>
      </p:sp>
      <p:sp>
        <p:nvSpPr>
          <p:cNvPr id="5" name="Text Box 43016">
            <a:extLst>
              <a:ext uri="{FF2B5EF4-FFF2-40B4-BE49-F238E27FC236}">
                <a16:creationId xmlns:a16="http://schemas.microsoft.com/office/drawing/2014/main" id="{A57C6C8A-0FB4-6020-A10D-7E5D872B6686}"/>
              </a:ext>
            </a:extLst>
          </p:cNvPr>
          <p:cNvSpPr txBox="1"/>
          <p:nvPr/>
        </p:nvSpPr>
        <p:spPr>
          <a:xfrm>
            <a:off x="416460" y="1259354"/>
            <a:ext cx="10863820" cy="1344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4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We teach these words as part of our phonics programme.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FAC6794-1443-357A-6FF8-E8E197DE3710}"/>
              </a:ext>
            </a:extLst>
          </p:cNvPr>
          <p:cNvPicPr>
            <a:picLocks noChangeAspect="1"/>
          </p:cNvPicPr>
          <p:nvPr/>
        </p:nvPicPr>
        <p:blipFill>
          <a:blip r:embed="rId6"/>
          <a:stretch>
            <a:fillRect/>
          </a:stretch>
        </p:blipFill>
        <p:spPr>
          <a:xfrm>
            <a:off x="1372999" y="1931508"/>
            <a:ext cx="5918504" cy="4051508"/>
          </a:xfrm>
          <a:prstGeom prst="rect">
            <a:avLst/>
          </a:prstGeom>
        </p:spPr>
      </p:pic>
      <p:pic>
        <p:nvPicPr>
          <p:cNvPr id="12" name="Picture 11">
            <a:extLst>
              <a:ext uri="{FF2B5EF4-FFF2-40B4-BE49-F238E27FC236}">
                <a16:creationId xmlns:a16="http://schemas.microsoft.com/office/drawing/2014/main" id="{8ADFF8B5-8C96-27D0-AD3C-B9EFB78F3788}"/>
              </a:ext>
            </a:extLst>
          </p:cNvPr>
          <p:cNvPicPr>
            <a:picLocks noChangeAspect="1"/>
          </p:cNvPicPr>
          <p:nvPr/>
        </p:nvPicPr>
        <p:blipFill>
          <a:blip r:embed="rId7"/>
          <a:stretch>
            <a:fillRect/>
          </a:stretch>
        </p:blipFill>
        <p:spPr>
          <a:xfrm>
            <a:off x="8377204" y="2063576"/>
            <a:ext cx="2775093" cy="1168460"/>
          </a:xfrm>
          <a:prstGeom prst="rect">
            <a:avLst/>
          </a:prstGeom>
        </p:spPr>
      </p:pic>
      <p:pic>
        <p:nvPicPr>
          <p:cNvPr id="15" name="Picture 14">
            <a:extLst>
              <a:ext uri="{FF2B5EF4-FFF2-40B4-BE49-F238E27FC236}">
                <a16:creationId xmlns:a16="http://schemas.microsoft.com/office/drawing/2014/main" id="{E2AB6B5F-D311-3035-8FFA-FB64F0B7A5B7}"/>
              </a:ext>
            </a:extLst>
          </p:cNvPr>
          <p:cNvPicPr>
            <a:picLocks noChangeAspect="1"/>
          </p:cNvPicPr>
          <p:nvPr/>
        </p:nvPicPr>
        <p:blipFill>
          <a:blip r:embed="rId8"/>
          <a:stretch>
            <a:fillRect/>
          </a:stretch>
        </p:blipFill>
        <p:spPr>
          <a:xfrm>
            <a:off x="8377204" y="3381144"/>
            <a:ext cx="2775092" cy="1132238"/>
          </a:xfrm>
          <a:prstGeom prst="rect">
            <a:avLst/>
          </a:prstGeom>
        </p:spPr>
      </p:pic>
      <p:pic>
        <p:nvPicPr>
          <p:cNvPr id="17" name="Picture 16">
            <a:extLst>
              <a:ext uri="{FF2B5EF4-FFF2-40B4-BE49-F238E27FC236}">
                <a16:creationId xmlns:a16="http://schemas.microsoft.com/office/drawing/2014/main" id="{4BBE8C28-3EAB-B8B3-39D5-A323DCFEC3B5}"/>
              </a:ext>
            </a:extLst>
          </p:cNvPr>
          <p:cNvPicPr>
            <a:picLocks noChangeAspect="1"/>
          </p:cNvPicPr>
          <p:nvPr/>
        </p:nvPicPr>
        <p:blipFill>
          <a:blip r:embed="rId9"/>
          <a:stretch>
            <a:fillRect/>
          </a:stretch>
        </p:blipFill>
        <p:spPr>
          <a:xfrm>
            <a:off x="8377204" y="4613555"/>
            <a:ext cx="2775092" cy="1146880"/>
          </a:xfrm>
          <a:prstGeom prst="rect">
            <a:avLst/>
          </a:prstGeom>
        </p:spPr>
      </p:pic>
    </p:spTree>
    <p:custDataLst>
      <p:tags r:id="rId1"/>
    </p:custDataLst>
    <p:extLst>
      <p:ext uri="{BB962C8B-B14F-4D97-AF65-F5344CB8AC3E}">
        <p14:creationId xmlns:p14="http://schemas.microsoft.com/office/powerpoint/2010/main" val="684253912"/>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340872" y="66474"/>
            <a:ext cx="9965907" cy="523220"/>
          </a:xfrm>
          <a:prstGeom prst="rect">
            <a:avLst/>
          </a:prstGeom>
          <a:noFill/>
        </p:spPr>
        <p:txBody>
          <a:bodyPr wrap="square" rtlCol="0">
            <a:spAutoFit/>
          </a:bodyPr>
          <a:lstStyle/>
          <a:p>
            <a:r>
              <a:rPr lang="en-GB" sz="2800" dirty="0">
                <a:solidFill>
                  <a:srgbClr val="002060"/>
                </a:solidFill>
              </a:rPr>
              <a:t>Phonics is only part of how we teach reading</a:t>
            </a:r>
            <a:endParaRPr lang="en-GB" sz="1600" dirty="0"/>
          </a:p>
        </p:txBody>
      </p:sp>
      <p:pic>
        <p:nvPicPr>
          <p:cNvPr id="11" name="Picture 10">
            <a:extLst>
              <a:ext uri="{FF2B5EF4-FFF2-40B4-BE49-F238E27FC236}">
                <a16:creationId xmlns:a16="http://schemas.microsoft.com/office/drawing/2014/main" id="{172B5DA0-5366-F0F8-9F6F-C06C605896A8}"/>
              </a:ext>
            </a:extLst>
          </p:cNvPr>
          <p:cNvPicPr>
            <a:picLocks noChangeAspect="1"/>
          </p:cNvPicPr>
          <p:nvPr/>
        </p:nvPicPr>
        <p:blipFill>
          <a:blip r:embed="rId6">
            <a:clrChange>
              <a:clrFrom>
                <a:srgbClr val="FEFEFE"/>
              </a:clrFrom>
              <a:clrTo>
                <a:srgbClr val="FEFEFE">
                  <a:alpha val="0"/>
                </a:srgbClr>
              </a:clrTo>
            </a:clrChange>
          </a:blip>
          <a:stretch>
            <a:fillRect/>
          </a:stretch>
        </p:blipFill>
        <p:spPr>
          <a:xfrm>
            <a:off x="3688734" y="4971845"/>
            <a:ext cx="4174070" cy="1399208"/>
          </a:xfrm>
          <a:prstGeom prst="rect">
            <a:avLst/>
          </a:prstGeom>
        </p:spPr>
      </p:pic>
      <p:pic>
        <p:nvPicPr>
          <p:cNvPr id="13" name="Picture 12">
            <a:extLst>
              <a:ext uri="{FF2B5EF4-FFF2-40B4-BE49-F238E27FC236}">
                <a16:creationId xmlns:a16="http://schemas.microsoft.com/office/drawing/2014/main" id="{2D03906F-17A3-BEA4-5B76-F2A17EEA04BE}"/>
              </a:ext>
            </a:extLst>
          </p:cNvPr>
          <p:cNvPicPr>
            <a:picLocks noChangeAspect="1"/>
          </p:cNvPicPr>
          <p:nvPr/>
        </p:nvPicPr>
        <p:blipFill>
          <a:blip r:embed="rId7">
            <a:clrChange>
              <a:clrFrom>
                <a:srgbClr val="FFF6DC"/>
              </a:clrFrom>
              <a:clrTo>
                <a:srgbClr val="FFF6DC">
                  <a:alpha val="0"/>
                </a:srgbClr>
              </a:clrTo>
            </a:clrChange>
          </a:blip>
          <a:stretch>
            <a:fillRect/>
          </a:stretch>
        </p:blipFill>
        <p:spPr>
          <a:xfrm>
            <a:off x="10160649" y="1822347"/>
            <a:ext cx="1655196" cy="1319743"/>
          </a:xfrm>
          <a:prstGeom prst="rect">
            <a:avLst/>
          </a:prstGeom>
        </p:spPr>
      </p:pic>
      <p:pic>
        <p:nvPicPr>
          <p:cNvPr id="5" name="Picture 4">
            <a:extLst>
              <a:ext uri="{FF2B5EF4-FFF2-40B4-BE49-F238E27FC236}">
                <a16:creationId xmlns:a16="http://schemas.microsoft.com/office/drawing/2014/main" id="{88C0FD1E-0C6F-0F04-F03D-BADE28FEFFB3}"/>
              </a:ext>
            </a:extLst>
          </p:cNvPr>
          <p:cNvPicPr>
            <a:picLocks noChangeAspect="1"/>
          </p:cNvPicPr>
          <p:nvPr/>
        </p:nvPicPr>
        <p:blipFill>
          <a:blip r:embed="rId8"/>
          <a:stretch>
            <a:fillRect/>
          </a:stretch>
        </p:blipFill>
        <p:spPr>
          <a:xfrm>
            <a:off x="376154" y="1004197"/>
            <a:ext cx="1612443" cy="3253595"/>
          </a:xfrm>
          <a:prstGeom prst="rect">
            <a:avLst/>
          </a:prstGeom>
        </p:spPr>
      </p:pic>
      <p:pic>
        <p:nvPicPr>
          <p:cNvPr id="8" name="Picture 7">
            <a:extLst>
              <a:ext uri="{FF2B5EF4-FFF2-40B4-BE49-F238E27FC236}">
                <a16:creationId xmlns:a16="http://schemas.microsoft.com/office/drawing/2014/main" id="{97F27DF2-6505-A240-70F6-F9252AE80DD1}"/>
              </a:ext>
            </a:extLst>
          </p:cNvPr>
          <p:cNvPicPr>
            <a:picLocks noChangeAspect="1"/>
          </p:cNvPicPr>
          <p:nvPr/>
        </p:nvPicPr>
        <p:blipFill>
          <a:blip r:embed="rId9"/>
          <a:stretch>
            <a:fillRect/>
          </a:stretch>
        </p:blipFill>
        <p:spPr>
          <a:xfrm>
            <a:off x="2659488" y="1004197"/>
            <a:ext cx="3253783" cy="3601825"/>
          </a:xfrm>
          <a:prstGeom prst="rect">
            <a:avLst/>
          </a:prstGeom>
        </p:spPr>
      </p:pic>
      <p:pic>
        <p:nvPicPr>
          <p:cNvPr id="14" name="Picture 13">
            <a:extLst>
              <a:ext uri="{FF2B5EF4-FFF2-40B4-BE49-F238E27FC236}">
                <a16:creationId xmlns:a16="http://schemas.microsoft.com/office/drawing/2014/main" id="{6C865547-BCCD-9B54-EBD8-9E3F70701682}"/>
              </a:ext>
            </a:extLst>
          </p:cNvPr>
          <p:cNvPicPr>
            <a:picLocks noChangeAspect="1"/>
          </p:cNvPicPr>
          <p:nvPr/>
        </p:nvPicPr>
        <p:blipFill>
          <a:blip r:embed="rId10"/>
          <a:stretch>
            <a:fillRect/>
          </a:stretch>
        </p:blipFill>
        <p:spPr>
          <a:xfrm>
            <a:off x="6584163" y="1004197"/>
            <a:ext cx="3280949" cy="3601825"/>
          </a:xfrm>
          <a:prstGeom prst="rect">
            <a:avLst/>
          </a:prstGeom>
        </p:spPr>
      </p:pic>
    </p:spTree>
    <p:custDataLst>
      <p:tags r:id="rId1"/>
    </p:custDataLst>
    <p:extLst>
      <p:ext uri="{BB962C8B-B14F-4D97-AF65-F5344CB8AC3E}">
        <p14:creationId xmlns:p14="http://schemas.microsoft.com/office/powerpoint/2010/main" val="3373661551"/>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441233" y="786119"/>
            <a:ext cx="11111430" cy="2339423"/>
          </a:xfrm>
          <a:prstGeom prst="rect">
            <a:avLst/>
          </a:prstGeom>
          <a:noFill/>
        </p:spPr>
        <p:txBody>
          <a:bodyPr wrap="square" rtlCol="0">
            <a:spAutoFit/>
          </a:bodyPr>
          <a:lstStyle/>
          <a:p>
            <a:endParaRPr lang="en-GB" dirty="0"/>
          </a:p>
          <a:p>
            <a:pPr>
              <a:lnSpc>
                <a:spcPct val="150000"/>
              </a:lnSpc>
            </a:pPr>
            <a:r>
              <a:rPr lang="en-GB" sz="2400" dirty="0">
                <a:solidFill>
                  <a:srgbClr val="002060"/>
                </a:solidFill>
              </a:rPr>
              <a:t>When children take a reading book home to practise their decoding skills: </a:t>
            </a:r>
          </a:p>
          <a:p>
            <a:pPr marL="285750" indent="-285750">
              <a:lnSpc>
                <a:spcPct val="150000"/>
              </a:lnSpc>
              <a:buFont typeface="Arial" panose="020B0604020202020204" pitchFamily="34" charset="0"/>
              <a:buChar char="•"/>
            </a:pPr>
            <a:r>
              <a:rPr lang="en-GB" sz="2000" dirty="0">
                <a:solidFill>
                  <a:srgbClr val="002060"/>
                </a:solidFill>
              </a:rPr>
              <a:t>Listen to them read their ‘reading book’. </a:t>
            </a:r>
          </a:p>
          <a:p>
            <a:pPr marL="285750" indent="-285750">
              <a:lnSpc>
                <a:spcPct val="150000"/>
              </a:lnSpc>
              <a:buFont typeface="Arial" panose="020B0604020202020204" pitchFamily="34" charset="0"/>
              <a:buChar char="•"/>
            </a:pPr>
            <a:r>
              <a:rPr lang="en-GB" sz="2000" dirty="0">
                <a:solidFill>
                  <a:srgbClr val="002060"/>
                </a:solidFill>
              </a:rPr>
              <a:t>If they stick at a word, give praise when they try to ‘sound out’ the sounds in the word. </a:t>
            </a:r>
          </a:p>
          <a:p>
            <a:pPr marL="285750" indent="-285750">
              <a:lnSpc>
                <a:spcPct val="150000"/>
              </a:lnSpc>
              <a:buFont typeface="Arial" panose="020B0604020202020204" pitchFamily="34" charset="0"/>
              <a:buChar char="•"/>
            </a:pPr>
            <a:r>
              <a:rPr lang="en-GB" sz="2000" dirty="0">
                <a:solidFill>
                  <a:srgbClr val="002060"/>
                </a:solidFill>
              </a:rPr>
              <a:t>If still stuck, you can give the word. </a:t>
            </a:r>
            <a:r>
              <a:rPr lang="en-GB" sz="2400" dirty="0">
                <a:solidFill>
                  <a:srgbClr val="002060"/>
                </a:solidFill>
              </a:rPr>
              <a:t> </a:t>
            </a:r>
          </a:p>
        </p:txBody>
      </p:sp>
      <p:sp>
        <p:nvSpPr>
          <p:cNvPr id="27" name="TextBox 26">
            <a:extLst>
              <a:ext uri="{FF2B5EF4-FFF2-40B4-BE49-F238E27FC236}">
                <a16:creationId xmlns:a16="http://schemas.microsoft.com/office/drawing/2014/main" id="{403654EA-936A-9753-404D-E25800829BF2}"/>
              </a:ext>
            </a:extLst>
          </p:cNvPr>
          <p:cNvSpPr txBox="1"/>
          <p:nvPr/>
        </p:nvSpPr>
        <p:spPr>
          <a:xfrm>
            <a:off x="441233" y="267195"/>
            <a:ext cx="9965907" cy="523220"/>
          </a:xfrm>
          <a:prstGeom prst="rect">
            <a:avLst/>
          </a:prstGeom>
          <a:noFill/>
        </p:spPr>
        <p:txBody>
          <a:bodyPr wrap="square" rtlCol="0">
            <a:spAutoFit/>
          </a:bodyPr>
          <a:lstStyle/>
          <a:p>
            <a:r>
              <a:rPr lang="en-US" sz="2800" dirty="0">
                <a:solidFill>
                  <a:srgbClr val="002060"/>
                </a:solidFill>
              </a:rPr>
              <a:t>What can you do to help your child?</a:t>
            </a:r>
            <a:endParaRPr lang="en-GB" sz="1600" dirty="0"/>
          </a:p>
        </p:txBody>
      </p:sp>
      <p:sp>
        <p:nvSpPr>
          <p:cNvPr id="8" name="TextBox 7">
            <a:extLst>
              <a:ext uri="{FF2B5EF4-FFF2-40B4-BE49-F238E27FC236}">
                <a16:creationId xmlns:a16="http://schemas.microsoft.com/office/drawing/2014/main" id="{F5A1E175-C8BE-17CD-99BE-F3BCAF459E2C}"/>
              </a:ext>
            </a:extLst>
          </p:cNvPr>
          <p:cNvSpPr txBox="1"/>
          <p:nvPr/>
        </p:nvSpPr>
        <p:spPr>
          <a:xfrm>
            <a:off x="441233" y="3386470"/>
            <a:ext cx="11111430" cy="862095"/>
          </a:xfrm>
          <a:prstGeom prst="rect">
            <a:avLst/>
          </a:prstGeom>
          <a:noFill/>
        </p:spPr>
        <p:txBody>
          <a:bodyPr wrap="square" rtlCol="0">
            <a:spAutoFit/>
          </a:bodyPr>
          <a:lstStyle/>
          <a:p>
            <a:endParaRPr lang="en-GB" dirty="0"/>
          </a:p>
          <a:p>
            <a:pPr>
              <a:lnSpc>
                <a:spcPct val="150000"/>
              </a:lnSpc>
            </a:pPr>
            <a:r>
              <a:rPr lang="en-GB" sz="2400" dirty="0">
                <a:solidFill>
                  <a:srgbClr val="002060"/>
                </a:solidFill>
              </a:rPr>
              <a:t>Read lots of books to your child  and let them see you reading. </a:t>
            </a:r>
          </a:p>
        </p:txBody>
      </p:sp>
      <p:sp>
        <p:nvSpPr>
          <p:cNvPr id="12" name="TextBox 11">
            <a:extLst>
              <a:ext uri="{FF2B5EF4-FFF2-40B4-BE49-F238E27FC236}">
                <a16:creationId xmlns:a16="http://schemas.microsoft.com/office/drawing/2014/main" id="{8A692942-3AB5-B6C3-1734-F10B61D32255}"/>
              </a:ext>
            </a:extLst>
          </p:cNvPr>
          <p:cNvSpPr txBox="1"/>
          <p:nvPr/>
        </p:nvSpPr>
        <p:spPr>
          <a:xfrm>
            <a:off x="505268" y="4364153"/>
            <a:ext cx="9785744" cy="1970091"/>
          </a:xfrm>
          <a:prstGeom prst="rect">
            <a:avLst/>
          </a:prstGeom>
          <a:noFill/>
        </p:spPr>
        <p:txBody>
          <a:bodyPr wrap="square" rtlCol="0">
            <a:spAutoFit/>
          </a:bodyPr>
          <a:lstStyle/>
          <a:p>
            <a:endParaRPr lang="en-GB" dirty="0"/>
          </a:p>
          <a:p>
            <a:pPr>
              <a:lnSpc>
                <a:spcPct val="150000"/>
              </a:lnSpc>
            </a:pPr>
            <a:r>
              <a:rPr lang="en-GB" sz="2400" dirty="0">
                <a:solidFill>
                  <a:srgbClr val="002060"/>
                </a:solidFill>
              </a:rPr>
              <a:t>Most importantly, </a:t>
            </a:r>
            <a:r>
              <a:rPr lang="en-GB" sz="2400" b="1" dirty="0">
                <a:solidFill>
                  <a:srgbClr val="002060"/>
                </a:solidFill>
              </a:rPr>
              <a:t>talk</a:t>
            </a:r>
            <a:r>
              <a:rPr lang="en-GB" sz="2400" dirty="0">
                <a:solidFill>
                  <a:srgbClr val="002060"/>
                </a:solidFill>
              </a:rPr>
              <a:t> with your child. </a:t>
            </a:r>
            <a:r>
              <a:rPr lang="en-GB" sz="2400" b="1" dirty="0">
                <a:solidFill>
                  <a:srgbClr val="002060"/>
                </a:solidFill>
              </a:rPr>
              <a:t>Talk </a:t>
            </a:r>
            <a:r>
              <a:rPr lang="en-GB" sz="2400" dirty="0">
                <a:solidFill>
                  <a:srgbClr val="002060"/>
                </a:solidFill>
              </a:rPr>
              <a:t>about what you are doing, name objects all around us and name feelings to build your child’s ‘word store’. </a:t>
            </a:r>
            <a:endParaRPr lang="en-GB" sz="2800" dirty="0">
              <a:solidFill>
                <a:srgbClr val="002060"/>
              </a:solidFill>
            </a:endParaRPr>
          </a:p>
        </p:txBody>
      </p:sp>
      <p:pic>
        <p:nvPicPr>
          <p:cNvPr id="14" name="Picture 13">
            <a:extLst>
              <a:ext uri="{FF2B5EF4-FFF2-40B4-BE49-F238E27FC236}">
                <a16:creationId xmlns:a16="http://schemas.microsoft.com/office/drawing/2014/main" id="{D8B71C2A-C5A7-5EB8-E354-D1B99DD7E72E}"/>
              </a:ext>
            </a:extLst>
          </p:cNvPr>
          <p:cNvPicPr>
            <a:picLocks noChangeAspect="1"/>
          </p:cNvPicPr>
          <p:nvPr/>
        </p:nvPicPr>
        <p:blipFill>
          <a:blip r:embed="rId6"/>
          <a:stretch>
            <a:fillRect/>
          </a:stretch>
        </p:blipFill>
        <p:spPr>
          <a:xfrm>
            <a:off x="10222793" y="2786572"/>
            <a:ext cx="1460221" cy="1326896"/>
          </a:xfrm>
          <a:prstGeom prst="rect">
            <a:avLst/>
          </a:prstGeom>
        </p:spPr>
      </p:pic>
      <p:pic>
        <p:nvPicPr>
          <p:cNvPr id="17" name="Picture 16">
            <a:extLst>
              <a:ext uri="{FF2B5EF4-FFF2-40B4-BE49-F238E27FC236}">
                <a16:creationId xmlns:a16="http://schemas.microsoft.com/office/drawing/2014/main" id="{3F781728-3664-D704-9C91-867DA19E41EC}"/>
              </a:ext>
            </a:extLst>
          </p:cNvPr>
          <p:cNvPicPr>
            <a:picLocks noChangeAspect="1"/>
          </p:cNvPicPr>
          <p:nvPr/>
        </p:nvPicPr>
        <p:blipFill>
          <a:blip r:embed="rId7"/>
          <a:stretch>
            <a:fillRect/>
          </a:stretch>
        </p:blipFill>
        <p:spPr>
          <a:xfrm>
            <a:off x="10164357" y="4229056"/>
            <a:ext cx="1586410" cy="2105188"/>
          </a:xfrm>
          <a:prstGeom prst="rect">
            <a:avLst/>
          </a:prstGeom>
        </p:spPr>
      </p:pic>
    </p:spTree>
    <p:custDataLst>
      <p:tags r:id="rId1"/>
    </p:custDataLst>
    <p:extLst>
      <p:ext uri="{BB962C8B-B14F-4D97-AF65-F5344CB8AC3E}">
        <p14:creationId xmlns:p14="http://schemas.microsoft.com/office/powerpoint/2010/main" val="492373299"/>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F632F-720B-4C18-9C32-17C3564A6786}"/>
              </a:ext>
            </a:extLst>
          </p:cNvPr>
          <p:cNvPicPr>
            <a:picLocks noChangeAspect="1"/>
          </p:cNvPicPr>
          <p:nvPr/>
        </p:nvPicPr>
        <p:blipFill>
          <a:blip r:embed="rId4"/>
          <a:stretch>
            <a:fillRect/>
          </a:stretch>
        </p:blipFill>
        <p:spPr>
          <a:xfrm>
            <a:off x="834276" y="572886"/>
            <a:ext cx="5149274" cy="4243217"/>
          </a:xfrm>
          <a:prstGeom prst="rect">
            <a:avLst/>
          </a:prstGeom>
        </p:spPr>
      </p:pic>
      <p:pic>
        <p:nvPicPr>
          <p:cNvPr id="12" name="Picture 11">
            <a:extLst>
              <a:ext uri="{FF2B5EF4-FFF2-40B4-BE49-F238E27FC236}">
                <a16:creationId xmlns:a16="http://schemas.microsoft.com/office/drawing/2014/main" id="{4E415CF5-727B-4813-A974-0554C8D2895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106657" y="1050570"/>
            <a:ext cx="3613807" cy="1379340"/>
          </a:xfrm>
          <a:prstGeom prst="rect">
            <a:avLst/>
          </a:prstGeom>
        </p:spPr>
      </p:pic>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6"/>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3" name="TextBox 12">
            <a:extLst>
              <a:ext uri="{FF2B5EF4-FFF2-40B4-BE49-F238E27FC236}">
                <a16:creationId xmlns:a16="http://schemas.microsoft.com/office/drawing/2014/main" id="{7AF367EF-5AC0-7314-B3E7-92BCBDBFFA75}"/>
              </a:ext>
            </a:extLst>
          </p:cNvPr>
          <p:cNvSpPr txBox="1"/>
          <p:nvPr/>
        </p:nvSpPr>
        <p:spPr>
          <a:xfrm>
            <a:off x="2077375" y="5414644"/>
            <a:ext cx="7750206" cy="369332"/>
          </a:xfrm>
          <a:prstGeom prst="rect">
            <a:avLst/>
          </a:prstGeom>
          <a:noFill/>
        </p:spPr>
        <p:txBody>
          <a:bodyPr wrap="square" rtlCol="0">
            <a:spAutoFit/>
          </a:bodyPr>
          <a:lstStyle/>
          <a:p>
            <a:r>
              <a:rPr lang="en-US" dirty="0">
                <a:latin typeface="Comic Sans MS" panose="030F0702030302020204" pitchFamily="66" charset="0"/>
              </a:rPr>
              <a:t>Do you remember how you learned to read?</a:t>
            </a:r>
            <a:endParaRPr lang="en-GB"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583373117"/>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441233" y="267195"/>
            <a:ext cx="9965907" cy="523220"/>
          </a:xfrm>
          <a:prstGeom prst="rect">
            <a:avLst/>
          </a:prstGeom>
          <a:noFill/>
        </p:spPr>
        <p:txBody>
          <a:bodyPr wrap="square" rtlCol="0">
            <a:spAutoFit/>
          </a:bodyPr>
          <a:lstStyle/>
          <a:p>
            <a:r>
              <a:rPr lang="en-US" sz="2800" dirty="0">
                <a:solidFill>
                  <a:srgbClr val="002060"/>
                </a:solidFill>
              </a:rPr>
              <a:t>What can you do to help your child?</a:t>
            </a:r>
            <a:endParaRPr lang="en-GB" sz="1600" dirty="0"/>
          </a:p>
        </p:txBody>
      </p:sp>
      <p:pic>
        <p:nvPicPr>
          <p:cNvPr id="7" name="Picture 6">
            <a:extLst>
              <a:ext uri="{FF2B5EF4-FFF2-40B4-BE49-F238E27FC236}">
                <a16:creationId xmlns:a16="http://schemas.microsoft.com/office/drawing/2014/main" id="{D69EBC86-394F-29A4-28D3-D100B60D964D}"/>
              </a:ext>
            </a:extLst>
          </p:cNvPr>
          <p:cNvPicPr>
            <a:picLocks noChangeAspect="1"/>
          </p:cNvPicPr>
          <p:nvPr/>
        </p:nvPicPr>
        <p:blipFill>
          <a:blip r:embed="rId6"/>
          <a:stretch>
            <a:fillRect/>
          </a:stretch>
        </p:blipFill>
        <p:spPr>
          <a:xfrm>
            <a:off x="510209" y="1421413"/>
            <a:ext cx="3562192" cy="4858922"/>
          </a:xfrm>
          <a:prstGeom prst="rect">
            <a:avLst/>
          </a:prstGeom>
        </p:spPr>
      </p:pic>
      <p:pic>
        <p:nvPicPr>
          <p:cNvPr id="11" name="Picture 10">
            <a:extLst>
              <a:ext uri="{FF2B5EF4-FFF2-40B4-BE49-F238E27FC236}">
                <a16:creationId xmlns:a16="http://schemas.microsoft.com/office/drawing/2014/main" id="{64795B96-1AD4-A3D0-CE82-1DEA857956AF}"/>
              </a:ext>
            </a:extLst>
          </p:cNvPr>
          <p:cNvPicPr>
            <a:picLocks noChangeAspect="1"/>
          </p:cNvPicPr>
          <p:nvPr/>
        </p:nvPicPr>
        <p:blipFill>
          <a:blip r:embed="rId7"/>
          <a:stretch>
            <a:fillRect/>
          </a:stretch>
        </p:blipFill>
        <p:spPr>
          <a:xfrm>
            <a:off x="4333247" y="1421413"/>
            <a:ext cx="3435679" cy="4858922"/>
          </a:xfrm>
          <a:prstGeom prst="rect">
            <a:avLst/>
          </a:prstGeom>
        </p:spPr>
      </p:pic>
      <p:pic>
        <p:nvPicPr>
          <p:cNvPr id="16" name="Picture 15">
            <a:extLst>
              <a:ext uri="{FF2B5EF4-FFF2-40B4-BE49-F238E27FC236}">
                <a16:creationId xmlns:a16="http://schemas.microsoft.com/office/drawing/2014/main" id="{D71194FD-1BB5-B654-AAFB-07035A053156}"/>
              </a:ext>
            </a:extLst>
          </p:cNvPr>
          <p:cNvPicPr>
            <a:picLocks noChangeAspect="1"/>
          </p:cNvPicPr>
          <p:nvPr/>
        </p:nvPicPr>
        <p:blipFill>
          <a:blip r:embed="rId8"/>
          <a:stretch>
            <a:fillRect/>
          </a:stretch>
        </p:blipFill>
        <p:spPr>
          <a:xfrm>
            <a:off x="8029773" y="1314039"/>
            <a:ext cx="3478286" cy="4858922"/>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54C17008-EC17-E2A9-8E34-F87EF20972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3230" y="267195"/>
            <a:ext cx="967538" cy="1046844"/>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id="{686456F8-332F-0034-EABE-05918BF57A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1535" y="291474"/>
            <a:ext cx="1065605" cy="1046844"/>
          </a:xfrm>
          <a:prstGeom prst="rect">
            <a:avLst/>
          </a:prstGeom>
        </p:spPr>
      </p:pic>
    </p:spTree>
    <p:custDataLst>
      <p:tags r:id="rId1"/>
    </p:custDataLst>
    <p:extLst>
      <p:ext uri="{BB962C8B-B14F-4D97-AF65-F5344CB8AC3E}">
        <p14:creationId xmlns:p14="http://schemas.microsoft.com/office/powerpoint/2010/main" val="995261965"/>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441233" y="267195"/>
            <a:ext cx="9965907" cy="523220"/>
          </a:xfrm>
          <a:prstGeom prst="rect">
            <a:avLst/>
          </a:prstGeom>
          <a:noFill/>
        </p:spPr>
        <p:txBody>
          <a:bodyPr wrap="square" rtlCol="0">
            <a:spAutoFit/>
          </a:bodyPr>
          <a:lstStyle/>
          <a:p>
            <a:r>
              <a:rPr lang="en-US" sz="2800" dirty="0">
                <a:solidFill>
                  <a:srgbClr val="002060"/>
                </a:solidFill>
              </a:rPr>
              <a:t>A word about phonological awareness</a:t>
            </a:r>
            <a:endParaRPr lang="en-GB" sz="1600" dirty="0"/>
          </a:p>
        </p:txBody>
      </p:sp>
      <p:pic>
        <p:nvPicPr>
          <p:cNvPr id="6" name="Picture 5">
            <a:extLst>
              <a:ext uri="{FF2B5EF4-FFF2-40B4-BE49-F238E27FC236}">
                <a16:creationId xmlns:a16="http://schemas.microsoft.com/office/drawing/2014/main" id="{BEE4CC52-7E1F-443A-69CB-D83913669D9A}"/>
              </a:ext>
            </a:extLst>
          </p:cNvPr>
          <p:cNvPicPr>
            <a:picLocks noChangeAspect="1"/>
          </p:cNvPicPr>
          <p:nvPr/>
        </p:nvPicPr>
        <p:blipFill>
          <a:blip r:embed="rId6"/>
          <a:stretch>
            <a:fillRect/>
          </a:stretch>
        </p:blipFill>
        <p:spPr>
          <a:xfrm>
            <a:off x="441233" y="2450161"/>
            <a:ext cx="2929944" cy="2682455"/>
          </a:xfrm>
          <a:prstGeom prst="rect">
            <a:avLst/>
          </a:prstGeom>
        </p:spPr>
      </p:pic>
      <p:pic>
        <p:nvPicPr>
          <p:cNvPr id="12" name="Picture 11">
            <a:extLst>
              <a:ext uri="{FF2B5EF4-FFF2-40B4-BE49-F238E27FC236}">
                <a16:creationId xmlns:a16="http://schemas.microsoft.com/office/drawing/2014/main" id="{C4793341-AA00-F1EB-7C13-A0F97BBBDA0C}"/>
              </a:ext>
            </a:extLst>
          </p:cNvPr>
          <p:cNvPicPr>
            <a:picLocks noChangeAspect="1"/>
          </p:cNvPicPr>
          <p:nvPr/>
        </p:nvPicPr>
        <p:blipFill>
          <a:blip r:embed="rId7"/>
          <a:stretch>
            <a:fillRect/>
          </a:stretch>
        </p:blipFill>
        <p:spPr>
          <a:xfrm>
            <a:off x="4497133" y="1332205"/>
            <a:ext cx="5776191" cy="4604114"/>
          </a:xfrm>
          <a:prstGeom prst="rect">
            <a:avLst/>
          </a:prstGeom>
        </p:spPr>
      </p:pic>
      <p:sp>
        <p:nvSpPr>
          <p:cNvPr id="14" name="Star: 7 Points 13">
            <a:extLst>
              <a:ext uri="{FF2B5EF4-FFF2-40B4-BE49-F238E27FC236}">
                <a16:creationId xmlns:a16="http://schemas.microsoft.com/office/drawing/2014/main" id="{D8193BAC-F622-7D38-66AF-38628E174A47}"/>
              </a:ext>
            </a:extLst>
          </p:cNvPr>
          <p:cNvSpPr/>
          <p:nvPr/>
        </p:nvSpPr>
        <p:spPr>
          <a:xfrm>
            <a:off x="10125306" y="4669196"/>
            <a:ext cx="602166" cy="616959"/>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7 Points 14">
            <a:extLst>
              <a:ext uri="{FF2B5EF4-FFF2-40B4-BE49-F238E27FC236}">
                <a16:creationId xmlns:a16="http://schemas.microsoft.com/office/drawing/2014/main" id="{32F15688-6433-E724-94F9-B645BD5A40D3}"/>
              </a:ext>
            </a:extLst>
          </p:cNvPr>
          <p:cNvSpPr/>
          <p:nvPr/>
        </p:nvSpPr>
        <p:spPr>
          <a:xfrm>
            <a:off x="10125306" y="5430165"/>
            <a:ext cx="602166" cy="616959"/>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82709863"/>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1C4444C-A417-470A-9789-044182DE2A4D}"/>
              </a:ext>
            </a:extLst>
          </p:cNvPr>
          <p:cNvSpPr txBox="1">
            <a:spLocks/>
          </p:cNvSpPr>
          <p:nvPr/>
        </p:nvSpPr>
        <p:spPr>
          <a:xfrm>
            <a:off x="4959965" y="333119"/>
            <a:ext cx="2272070" cy="8217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2060"/>
                </a:solidFill>
                <a:latin typeface="Comic Sans MS" panose="030F0702030302020204" pitchFamily="66" charset="0"/>
              </a:rPr>
              <a:t>Phonics</a:t>
            </a:r>
          </a:p>
        </p:txBody>
      </p:sp>
      <p:sp>
        <p:nvSpPr>
          <p:cNvPr id="6" name="Rectangle 5">
            <a:extLst>
              <a:ext uri="{FF2B5EF4-FFF2-40B4-BE49-F238E27FC236}">
                <a16:creationId xmlns:a16="http://schemas.microsoft.com/office/drawing/2014/main" id="{D54E514B-C7B5-478E-90B4-7D9C5748FC54}"/>
              </a:ext>
            </a:extLst>
          </p:cNvPr>
          <p:cNvSpPr/>
          <p:nvPr/>
        </p:nvSpPr>
        <p:spPr>
          <a:xfrm>
            <a:off x="445770" y="1130268"/>
            <a:ext cx="11338559" cy="830997"/>
          </a:xfrm>
          <a:prstGeom prst="rect">
            <a:avLst/>
          </a:prstGeom>
        </p:spPr>
        <p:txBody>
          <a:bodyPr wrap="square">
            <a:spAutoFit/>
          </a:bodyPr>
          <a:lstStyle/>
          <a:p>
            <a:r>
              <a:rPr lang="en-GB" altLang="en-US" sz="2400" b="1" dirty="0">
                <a:solidFill>
                  <a:srgbClr val="002060"/>
                </a:solidFill>
                <a:latin typeface="Comic Sans MS" panose="030F0702030302020204" pitchFamily="66" charset="0"/>
              </a:rPr>
              <a:t>Phonics is how we teach children to read by linking sounds </a:t>
            </a:r>
            <a:r>
              <a:rPr lang="en-GB" altLang="en-US" sz="2400" b="1" dirty="0">
                <a:solidFill>
                  <a:srgbClr val="FF0000"/>
                </a:solidFill>
                <a:latin typeface="Comic Sans MS" panose="030F0702030302020204" pitchFamily="66" charset="0"/>
              </a:rPr>
              <a:t>(phonemes) </a:t>
            </a:r>
            <a:r>
              <a:rPr lang="en-GB" altLang="en-US" sz="2400" b="1" dirty="0">
                <a:solidFill>
                  <a:srgbClr val="002060"/>
                </a:solidFill>
                <a:latin typeface="Comic Sans MS" panose="030F0702030302020204" pitchFamily="66" charset="0"/>
              </a:rPr>
              <a:t>and the symbols that represent them </a:t>
            </a:r>
            <a:r>
              <a:rPr lang="en-GB" altLang="en-US" sz="2400" b="1" dirty="0">
                <a:latin typeface="Comic Sans MS" panose="030F0702030302020204" pitchFamily="66" charset="0"/>
              </a:rPr>
              <a:t>(</a:t>
            </a:r>
            <a:r>
              <a:rPr lang="en-GB" altLang="en-US" sz="2400" b="1" dirty="0">
                <a:solidFill>
                  <a:srgbClr val="FF0000"/>
                </a:solidFill>
                <a:latin typeface="Comic Sans MS" panose="030F0702030302020204" pitchFamily="66" charset="0"/>
              </a:rPr>
              <a:t>graphemes</a:t>
            </a:r>
            <a:r>
              <a:rPr lang="en-GB" altLang="en-US" sz="2400" b="1" dirty="0">
                <a:latin typeface="Comic Sans MS" panose="030F0702030302020204" pitchFamily="66" charset="0"/>
              </a:rPr>
              <a:t>, </a:t>
            </a:r>
            <a:r>
              <a:rPr lang="en-GB" altLang="en-US" sz="2400" b="1" dirty="0">
                <a:solidFill>
                  <a:srgbClr val="002060"/>
                </a:solidFill>
                <a:latin typeface="Comic Sans MS" panose="030F0702030302020204" pitchFamily="66" charset="0"/>
              </a:rPr>
              <a:t>or letters).</a:t>
            </a:r>
          </a:p>
        </p:txBody>
      </p:sp>
      <p:grpSp>
        <p:nvGrpSpPr>
          <p:cNvPr id="8" name="Group 7">
            <a:extLst>
              <a:ext uri="{FF2B5EF4-FFF2-40B4-BE49-F238E27FC236}">
                <a16:creationId xmlns:a16="http://schemas.microsoft.com/office/drawing/2014/main" id="{9472EC9F-A996-D285-4FEA-4192B8559538}"/>
              </a:ext>
            </a:extLst>
          </p:cNvPr>
          <p:cNvGrpSpPr/>
          <p:nvPr/>
        </p:nvGrpSpPr>
        <p:grpSpPr>
          <a:xfrm>
            <a:off x="0" y="6388808"/>
            <a:ext cx="12192000" cy="616959"/>
            <a:chOff x="0" y="6459279"/>
            <a:chExt cx="12192000" cy="510584"/>
          </a:xfrm>
        </p:grpSpPr>
        <p:pic>
          <p:nvPicPr>
            <p:cNvPr id="9" name="Picture 8">
              <a:extLst>
                <a:ext uri="{FF2B5EF4-FFF2-40B4-BE49-F238E27FC236}">
                  <a16:creationId xmlns:a16="http://schemas.microsoft.com/office/drawing/2014/main" id="{48A129BA-F1A9-F165-C4F0-37C5677DC655}"/>
                </a:ext>
              </a:extLst>
            </p:cNvPr>
            <p:cNvPicPr>
              <a:picLocks noChangeAspect="1"/>
            </p:cNvPicPr>
            <p:nvPr/>
          </p:nvPicPr>
          <p:blipFill>
            <a:blip r:embed="rId3"/>
            <a:stretch>
              <a:fillRect/>
            </a:stretch>
          </p:blipFill>
          <p:spPr>
            <a:xfrm>
              <a:off x="0" y="6459279"/>
              <a:ext cx="12192000" cy="510584"/>
            </a:xfrm>
            <a:prstGeom prst="rect">
              <a:avLst/>
            </a:prstGeom>
          </p:spPr>
        </p:pic>
        <p:sp>
          <p:nvSpPr>
            <p:cNvPr id="11" name="Rectangle 10">
              <a:extLst>
                <a:ext uri="{FF2B5EF4-FFF2-40B4-BE49-F238E27FC236}">
                  <a16:creationId xmlns:a16="http://schemas.microsoft.com/office/drawing/2014/main" id="{0AC809D4-65DB-BFDE-47AD-659EF19B2F46}"/>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close up of a sign&#10;&#10;Description automatically generated">
              <a:extLst>
                <a:ext uri="{FF2B5EF4-FFF2-40B4-BE49-F238E27FC236}">
                  <a16:creationId xmlns:a16="http://schemas.microsoft.com/office/drawing/2014/main" id="{955FBA44-89AE-F3C8-2862-6E6584D23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pic>
        <p:nvPicPr>
          <p:cNvPr id="14" name="Picture 13">
            <a:extLst>
              <a:ext uri="{FF2B5EF4-FFF2-40B4-BE49-F238E27FC236}">
                <a16:creationId xmlns:a16="http://schemas.microsoft.com/office/drawing/2014/main" id="{9C14AC84-D8DA-6ABA-D29D-FB25BCBA1E30}"/>
              </a:ext>
            </a:extLst>
          </p:cNvPr>
          <p:cNvPicPr>
            <a:picLocks noChangeAspect="1"/>
          </p:cNvPicPr>
          <p:nvPr/>
        </p:nvPicPr>
        <p:blipFill>
          <a:blip r:embed="rId5"/>
          <a:stretch>
            <a:fillRect/>
          </a:stretch>
        </p:blipFill>
        <p:spPr>
          <a:xfrm>
            <a:off x="1860894" y="4130948"/>
            <a:ext cx="8665857" cy="1668980"/>
          </a:xfrm>
          <a:prstGeom prst="rect">
            <a:avLst/>
          </a:prstGeom>
        </p:spPr>
      </p:pic>
      <p:sp>
        <p:nvSpPr>
          <p:cNvPr id="16" name="TextBox 15">
            <a:extLst>
              <a:ext uri="{FF2B5EF4-FFF2-40B4-BE49-F238E27FC236}">
                <a16:creationId xmlns:a16="http://schemas.microsoft.com/office/drawing/2014/main" id="{21D64B1E-A145-F1FD-C291-0ED97728AE7A}"/>
              </a:ext>
            </a:extLst>
          </p:cNvPr>
          <p:cNvSpPr txBox="1"/>
          <p:nvPr/>
        </p:nvSpPr>
        <p:spPr>
          <a:xfrm>
            <a:off x="2935558" y="2492108"/>
            <a:ext cx="6094140" cy="461665"/>
          </a:xfrm>
          <a:prstGeom prst="rect">
            <a:avLst/>
          </a:prstGeom>
          <a:noFill/>
        </p:spPr>
        <p:txBody>
          <a:bodyPr wrap="square">
            <a:spAutoFit/>
          </a:bodyPr>
          <a:lstStyle/>
          <a:p>
            <a:pPr algn="ctr"/>
            <a:r>
              <a:rPr lang="en-GB" altLang="en-US" sz="2400" b="1" dirty="0">
                <a:solidFill>
                  <a:srgbClr val="002060"/>
                </a:solidFill>
                <a:latin typeface="Comic Sans MS" panose="030F0702030302020204" pitchFamily="66" charset="0"/>
              </a:rPr>
              <a:t>It is a code - the alphabetic code.  </a:t>
            </a:r>
            <a:endParaRPr lang="en-GB" sz="24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815964262"/>
      </p:ext>
    </p:extLst>
  </p:cSld>
  <p:clrMapOvr>
    <a:masterClrMapping/>
  </p:clrMapOvr>
  <mc:AlternateContent xmlns:mc="http://schemas.openxmlformats.org/markup-compatibility/2006" xmlns:p14="http://schemas.microsoft.com/office/powerpoint/2010/main">
    <mc:Choice Requires="p14">
      <p:transition spd="slow" p14:dur="2000" advTm="120548"/>
    </mc:Choice>
    <mc:Fallback xmlns="">
      <p:transition spd="slow" advTm="120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472EC9F-A996-D285-4FEA-4192B8559538}"/>
              </a:ext>
            </a:extLst>
          </p:cNvPr>
          <p:cNvGrpSpPr/>
          <p:nvPr/>
        </p:nvGrpSpPr>
        <p:grpSpPr>
          <a:xfrm>
            <a:off x="0" y="6388808"/>
            <a:ext cx="12192000" cy="616959"/>
            <a:chOff x="0" y="6459279"/>
            <a:chExt cx="12192000" cy="510584"/>
          </a:xfrm>
        </p:grpSpPr>
        <p:pic>
          <p:nvPicPr>
            <p:cNvPr id="9" name="Picture 8">
              <a:extLst>
                <a:ext uri="{FF2B5EF4-FFF2-40B4-BE49-F238E27FC236}">
                  <a16:creationId xmlns:a16="http://schemas.microsoft.com/office/drawing/2014/main" id="{48A129BA-F1A9-F165-C4F0-37C5677DC655}"/>
                </a:ext>
              </a:extLst>
            </p:cNvPr>
            <p:cNvPicPr>
              <a:picLocks noChangeAspect="1"/>
            </p:cNvPicPr>
            <p:nvPr/>
          </p:nvPicPr>
          <p:blipFill>
            <a:blip r:embed="rId3"/>
            <a:stretch>
              <a:fillRect/>
            </a:stretch>
          </p:blipFill>
          <p:spPr>
            <a:xfrm>
              <a:off x="0" y="6459279"/>
              <a:ext cx="12192000" cy="510584"/>
            </a:xfrm>
            <a:prstGeom prst="rect">
              <a:avLst/>
            </a:prstGeom>
          </p:spPr>
        </p:pic>
        <p:sp>
          <p:nvSpPr>
            <p:cNvPr id="11" name="Rectangle 10">
              <a:extLst>
                <a:ext uri="{FF2B5EF4-FFF2-40B4-BE49-F238E27FC236}">
                  <a16:creationId xmlns:a16="http://schemas.microsoft.com/office/drawing/2014/main" id="{0AC809D4-65DB-BFDE-47AD-659EF19B2F46}"/>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close up of a sign&#10;&#10;Description automatically generated">
              <a:extLst>
                <a:ext uri="{FF2B5EF4-FFF2-40B4-BE49-F238E27FC236}">
                  <a16:creationId xmlns:a16="http://schemas.microsoft.com/office/drawing/2014/main" id="{955FBA44-89AE-F3C8-2862-6E6584D23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2" name="Rectangle 1">
            <a:extLst>
              <a:ext uri="{FF2B5EF4-FFF2-40B4-BE49-F238E27FC236}">
                <a16:creationId xmlns:a16="http://schemas.microsoft.com/office/drawing/2014/main" id="{3EC31F20-3D84-F9A0-53D5-E2875F22ADD3}"/>
              </a:ext>
            </a:extLst>
          </p:cNvPr>
          <p:cNvSpPr/>
          <p:nvPr/>
        </p:nvSpPr>
        <p:spPr>
          <a:xfrm>
            <a:off x="131394" y="2092770"/>
            <a:ext cx="11809228" cy="969496"/>
          </a:xfrm>
          <a:prstGeom prst="rect">
            <a:avLst/>
          </a:prstGeom>
        </p:spPr>
        <p:txBody>
          <a:bodyPr wrap="square">
            <a:spAutoFit/>
          </a:bodyPr>
          <a:lstStyle/>
          <a:p>
            <a:pPr lvl="0" algn="ctr"/>
            <a:r>
              <a:rPr lang="en-GB" sz="5700" b="1" dirty="0" err="1">
                <a:solidFill>
                  <a:srgbClr val="002060"/>
                </a:solidFill>
                <a:latin typeface="Comic Sans MS" panose="030F0702030302020204" pitchFamily="66" charset="0"/>
              </a:rPr>
              <a:t>pseudofolliculitis</a:t>
            </a:r>
            <a:r>
              <a:rPr lang="en-GB" sz="5700" b="1" dirty="0">
                <a:solidFill>
                  <a:srgbClr val="002060"/>
                </a:solidFill>
                <a:latin typeface="Comic Sans MS" panose="030F0702030302020204" pitchFamily="66" charset="0"/>
              </a:rPr>
              <a:t> barbae</a:t>
            </a:r>
            <a:endParaRPr lang="en-US" sz="5700" b="1" dirty="0">
              <a:ln w="22225">
                <a:solidFill>
                  <a:srgbClr val="ED7D31"/>
                </a:solidFill>
                <a:prstDash val="solid"/>
              </a:ln>
              <a:solidFill>
                <a:srgbClr val="002060"/>
              </a:solidFill>
              <a:latin typeface="Comic Sans MS" panose="030F0702030302020204" pitchFamily="66" charset="0"/>
            </a:endParaRPr>
          </a:p>
        </p:txBody>
      </p:sp>
      <p:sp>
        <p:nvSpPr>
          <p:cNvPr id="3" name="TextBox 2">
            <a:extLst>
              <a:ext uri="{FF2B5EF4-FFF2-40B4-BE49-F238E27FC236}">
                <a16:creationId xmlns:a16="http://schemas.microsoft.com/office/drawing/2014/main" id="{8A4DFF4D-867B-312F-DFDF-12FB0F73647B}"/>
              </a:ext>
            </a:extLst>
          </p:cNvPr>
          <p:cNvSpPr txBox="1"/>
          <p:nvPr/>
        </p:nvSpPr>
        <p:spPr>
          <a:xfrm>
            <a:off x="7750098" y="4627756"/>
            <a:ext cx="2676292" cy="523220"/>
          </a:xfrm>
          <a:prstGeom prst="rect">
            <a:avLst/>
          </a:prstGeom>
          <a:noFill/>
        </p:spPr>
        <p:txBody>
          <a:bodyPr wrap="square" rtlCol="0">
            <a:spAutoFit/>
          </a:bodyPr>
          <a:lstStyle/>
          <a:p>
            <a:r>
              <a:rPr lang="en-US" sz="2800" dirty="0">
                <a:solidFill>
                  <a:srgbClr val="002060"/>
                </a:solidFill>
              </a:rPr>
              <a:t>razor bumps</a:t>
            </a:r>
            <a:r>
              <a:rPr lang="en-US" dirty="0"/>
              <a:t>!</a:t>
            </a:r>
            <a:endParaRPr lang="en-GB" dirty="0"/>
          </a:p>
        </p:txBody>
      </p:sp>
      <p:sp>
        <p:nvSpPr>
          <p:cNvPr id="4" name="TextBox 3">
            <a:extLst>
              <a:ext uri="{FF2B5EF4-FFF2-40B4-BE49-F238E27FC236}">
                <a16:creationId xmlns:a16="http://schemas.microsoft.com/office/drawing/2014/main" id="{B61B7E03-46A1-EE1B-9DE3-57BBB9447F46}"/>
              </a:ext>
            </a:extLst>
          </p:cNvPr>
          <p:cNvSpPr txBox="1"/>
          <p:nvPr/>
        </p:nvSpPr>
        <p:spPr>
          <a:xfrm>
            <a:off x="791737" y="312234"/>
            <a:ext cx="10488543" cy="461665"/>
          </a:xfrm>
          <a:prstGeom prst="rect">
            <a:avLst/>
          </a:prstGeom>
          <a:noFill/>
        </p:spPr>
        <p:txBody>
          <a:bodyPr wrap="square" rtlCol="0">
            <a:spAutoFit/>
          </a:bodyPr>
          <a:lstStyle/>
          <a:p>
            <a:r>
              <a:rPr lang="en-US" sz="2400" dirty="0">
                <a:solidFill>
                  <a:srgbClr val="002060"/>
                </a:solidFill>
              </a:rPr>
              <a:t>As adults, we use our phonics knowledge…</a:t>
            </a:r>
            <a:endParaRPr lang="en-GB" sz="2400" dirty="0">
              <a:solidFill>
                <a:srgbClr val="002060"/>
              </a:solidFill>
            </a:endParaRPr>
          </a:p>
        </p:txBody>
      </p:sp>
    </p:spTree>
    <p:extLst>
      <p:ext uri="{BB962C8B-B14F-4D97-AF65-F5344CB8AC3E}">
        <p14:creationId xmlns:p14="http://schemas.microsoft.com/office/powerpoint/2010/main" val="1941513081"/>
      </p:ext>
    </p:extLst>
  </p:cSld>
  <p:clrMapOvr>
    <a:masterClrMapping/>
  </p:clrMapOvr>
  <mc:AlternateContent xmlns:mc="http://schemas.openxmlformats.org/markup-compatibility/2006" xmlns:p14="http://schemas.microsoft.com/office/powerpoint/2010/main">
    <mc:Choice Requires="p14">
      <p:transition spd="slow" p14:dur="2000" advTm="120548"/>
    </mc:Choice>
    <mc:Fallback xmlns="">
      <p:transition spd="slow" advTm="120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8" name="TextBox 7">
            <a:extLst>
              <a:ext uri="{FF2B5EF4-FFF2-40B4-BE49-F238E27FC236}">
                <a16:creationId xmlns:a16="http://schemas.microsoft.com/office/drawing/2014/main" id="{8D45F411-B3A1-44C1-1BE6-BF3AAA449E13}"/>
              </a:ext>
            </a:extLst>
          </p:cNvPr>
          <p:cNvSpPr txBox="1"/>
          <p:nvPr/>
        </p:nvSpPr>
        <p:spPr>
          <a:xfrm>
            <a:off x="721112" y="484635"/>
            <a:ext cx="11136473" cy="523220"/>
          </a:xfrm>
          <a:prstGeom prst="rect">
            <a:avLst/>
          </a:prstGeom>
          <a:noFill/>
        </p:spPr>
        <p:txBody>
          <a:bodyPr wrap="square" rtlCol="0">
            <a:spAutoFit/>
          </a:bodyPr>
          <a:lstStyle/>
          <a:p>
            <a:r>
              <a:rPr lang="en-US" sz="2800" dirty="0">
                <a:solidFill>
                  <a:srgbClr val="002060"/>
                </a:solidFill>
              </a:rPr>
              <a:t>Say the word ‘</a:t>
            </a:r>
            <a:r>
              <a:rPr lang="en-US" sz="2800" b="1" dirty="0">
                <a:solidFill>
                  <a:srgbClr val="002060"/>
                </a:solidFill>
              </a:rPr>
              <a:t>cat</a:t>
            </a:r>
            <a:r>
              <a:rPr lang="en-US" sz="2800" dirty="0">
                <a:solidFill>
                  <a:srgbClr val="002060"/>
                </a:solidFill>
              </a:rPr>
              <a:t>’ out loud. </a:t>
            </a:r>
          </a:p>
        </p:txBody>
      </p:sp>
      <p:sp>
        <p:nvSpPr>
          <p:cNvPr id="11" name="TextBox 10">
            <a:extLst>
              <a:ext uri="{FF2B5EF4-FFF2-40B4-BE49-F238E27FC236}">
                <a16:creationId xmlns:a16="http://schemas.microsoft.com/office/drawing/2014/main" id="{AF6A64A6-FC2B-CCF5-CE06-C5512C2499F9}"/>
              </a:ext>
            </a:extLst>
          </p:cNvPr>
          <p:cNvSpPr txBox="1"/>
          <p:nvPr/>
        </p:nvSpPr>
        <p:spPr>
          <a:xfrm>
            <a:off x="1248937" y="2623681"/>
            <a:ext cx="4330512" cy="584775"/>
          </a:xfrm>
          <a:prstGeom prst="rect">
            <a:avLst/>
          </a:prstGeom>
          <a:noFill/>
        </p:spPr>
        <p:txBody>
          <a:bodyPr wrap="square" rtlCol="0">
            <a:spAutoFit/>
          </a:bodyPr>
          <a:lstStyle/>
          <a:p>
            <a:r>
              <a:rPr lang="en-US" sz="3200" dirty="0">
                <a:solidFill>
                  <a:srgbClr val="FF0000"/>
                </a:solidFill>
              </a:rPr>
              <a:t>/c/ /a/ /t/</a:t>
            </a:r>
            <a:endParaRPr lang="en-GB" sz="3200" dirty="0">
              <a:solidFill>
                <a:srgbClr val="FF0000"/>
              </a:solidFill>
            </a:endParaRPr>
          </a:p>
        </p:txBody>
      </p:sp>
      <p:sp>
        <p:nvSpPr>
          <p:cNvPr id="14" name="TextBox 13">
            <a:extLst>
              <a:ext uri="{FF2B5EF4-FFF2-40B4-BE49-F238E27FC236}">
                <a16:creationId xmlns:a16="http://schemas.microsoft.com/office/drawing/2014/main" id="{2420DB61-F7C5-05F7-DCF9-E49979B61FB5}"/>
              </a:ext>
            </a:extLst>
          </p:cNvPr>
          <p:cNvSpPr txBox="1"/>
          <p:nvPr/>
        </p:nvSpPr>
        <p:spPr>
          <a:xfrm>
            <a:off x="587296" y="4234319"/>
            <a:ext cx="6359913" cy="1384995"/>
          </a:xfrm>
          <a:prstGeom prst="rect">
            <a:avLst/>
          </a:prstGeom>
          <a:noFill/>
        </p:spPr>
        <p:txBody>
          <a:bodyPr wrap="square" rtlCol="0">
            <a:spAutoFit/>
          </a:bodyPr>
          <a:lstStyle/>
          <a:p>
            <a:r>
              <a:rPr lang="en-US" sz="2800" dirty="0">
                <a:solidFill>
                  <a:srgbClr val="002060"/>
                </a:solidFill>
              </a:rPr>
              <a:t>And we can then write the word –</a:t>
            </a:r>
          </a:p>
          <a:p>
            <a:endParaRPr lang="en-US" sz="2800" dirty="0">
              <a:solidFill>
                <a:srgbClr val="002060"/>
              </a:solidFill>
            </a:endParaRPr>
          </a:p>
          <a:p>
            <a:r>
              <a:rPr lang="en-US" sz="2800" dirty="0">
                <a:solidFill>
                  <a:srgbClr val="002060"/>
                </a:solidFill>
              </a:rPr>
              <a:t>               </a:t>
            </a:r>
            <a:r>
              <a:rPr lang="en-US" sz="2800" dirty="0">
                <a:solidFill>
                  <a:srgbClr val="00B050"/>
                </a:solidFill>
              </a:rPr>
              <a:t>cat</a:t>
            </a:r>
            <a:endParaRPr lang="en-GB" sz="2800" dirty="0">
              <a:solidFill>
                <a:srgbClr val="00B050"/>
              </a:solidFill>
            </a:endParaRPr>
          </a:p>
        </p:txBody>
      </p:sp>
      <p:sp>
        <p:nvSpPr>
          <p:cNvPr id="18" name="TextBox 17">
            <a:extLst>
              <a:ext uri="{FF2B5EF4-FFF2-40B4-BE49-F238E27FC236}">
                <a16:creationId xmlns:a16="http://schemas.microsoft.com/office/drawing/2014/main" id="{46D53F4F-34D3-BEBF-1C3B-00877956CD1A}"/>
              </a:ext>
            </a:extLst>
          </p:cNvPr>
          <p:cNvSpPr txBox="1"/>
          <p:nvPr/>
        </p:nvSpPr>
        <p:spPr>
          <a:xfrm>
            <a:off x="721112" y="1442067"/>
            <a:ext cx="7519639" cy="461665"/>
          </a:xfrm>
          <a:prstGeom prst="rect">
            <a:avLst/>
          </a:prstGeom>
          <a:noFill/>
        </p:spPr>
        <p:txBody>
          <a:bodyPr wrap="square">
            <a:spAutoFit/>
          </a:bodyPr>
          <a:lstStyle/>
          <a:p>
            <a:r>
              <a:rPr lang="en-US" sz="2400" dirty="0">
                <a:solidFill>
                  <a:srgbClr val="002060"/>
                </a:solidFill>
              </a:rPr>
              <a:t>Can you identify the sounds you say in this word?</a:t>
            </a:r>
          </a:p>
        </p:txBody>
      </p:sp>
      <p:pic>
        <p:nvPicPr>
          <p:cNvPr id="20" name="Picture 19">
            <a:extLst>
              <a:ext uri="{FF2B5EF4-FFF2-40B4-BE49-F238E27FC236}">
                <a16:creationId xmlns:a16="http://schemas.microsoft.com/office/drawing/2014/main" id="{996590FB-78F4-22CE-1D0E-5F0A8037B62C}"/>
              </a:ext>
            </a:extLst>
          </p:cNvPr>
          <p:cNvPicPr>
            <a:picLocks noChangeAspect="1"/>
          </p:cNvPicPr>
          <p:nvPr/>
        </p:nvPicPr>
        <p:blipFill>
          <a:blip r:embed="rId6"/>
          <a:stretch>
            <a:fillRect/>
          </a:stretch>
        </p:blipFill>
        <p:spPr>
          <a:xfrm>
            <a:off x="8755313" y="490816"/>
            <a:ext cx="3102272" cy="1101187"/>
          </a:xfrm>
          <a:prstGeom prst="rect">
            <a:avLst/>
          </a:prstGeom>
        </p:spPr>
      </p:pic>
      <p:sp>
        <p:nvSpPr>
          <p:cNvPr id="21" name="TextBox 20">
            <a:extLst>
              <a:ext uri="{FF2B5EF4-FFF2-40B4-BE49-F238E27FC236}">
                <a16:creationId xmlns:a16="http://schemas.microsoft.com/office/drawing/2014/main" id="{FFEF4774-4F48-95EC-568B-94E26B002401}"/>
              </a:ext>
            </a:extLst>
          </p:cNvPr>
          <p:cNvSpPr txBox="1"/>
          <p:nvPr/>
        </p:nvSpPr>
        <p:spPr>
          <a:xfrm>
            <a:off x="9266663" y="1592003"/>
            <a:ext cx="479503" cy="523220"/>
          </a:xfrm>
          <a:prstGeom prst="rect">
            <a:avLst/>
          </a:prstGeom>
          <a:noFill/>
        </p:spPr>
        <p:txBody>
          <a:bodyPr wrap="square" rtlCol="0">
            <a:spAutoFit/>
          </a:bodyPr>
          <a:lstStyle/>
          <a:p>
            <a:r>
              <a:rPr lang="en-US" sz="2800" b="1" dirty="0">
                <a:solidFill>
                  <a:srgbClr val="FF0000"/>
                </a:solidFill>
              </a:rPr>
              <a:t>c</a:t>
            </a:r>
            <a:endParaRPr lang="en-GB" sz="2800" b="1" dirty="0">
              <a:solidFill>
                <a:srgbClr val="FF0000"/>
              </a:solidFill>
            </a:endParaRPr>
          </a:p>
        </p:txBody>
      </p:sp>
      <p:sp>
        <p:nvSpPr>
          <p:cNvPr id="22" name="TextBox 21">
            <a:extLst>
              <a:ext uri="{FF2B5EF4-FFF2-40B4-BE49-F238E27FC236}">
                <a16:creationId xmlns:a16="http://schemas.microsoft.com/office/drawing/2014/main" id="{FD687B6A-A6D7-70A4-ED20-C2DC2790CFFD}"/>
              </a:ext>
            </a:extLst>
          </p:cNvPr>
          <p:cNvSpPr txBox="1"/>
          <p:nvPr/>
        </p:nvSpPr>
        <p:spPr>
          <a:xfrm>
            <a:off x="10257516" y="1592003"/>
            <a:ext cx="479503" cy="523220"/>
          </a:xfrm>
          <a:prstGeom prst="rect">
            <a:avLst/>
          </a:prstGeom>
          <a:noFill/>
        </p:spPr>
        <p:txBody>
          <a:bodyPr wrap="square" rtlCol="0">
            <a:spAutoFit/>
          </a:bodyPr>
          <a:lstStyle/>
          <a:p>
            <a:r>
              <a:rPr lang="en-US" sz="2800" b="1" dirty="0">
                <a:solidFill>
                  <a:srgbClr val="FF0000"/>
                </a:solidFill>
              </a:rPr>
              <a:t>a</a:t>
            </a:r>
            <a:endParaRPr lang="en-GB" sz="2800" b="1" dirty="0">
              <a:solidFill>
                <a:srgbClr val="FF0000"/>
              </a:solidFill>
            </a:endParaRPr>
          </a:p>
        </p:txBody>
      </p:sp>
      <p:sp>
        <p:nvSpPr>
          <p:cNvPr id="23" name="TextBox 22">
            <a:extLst>
              <a:ext uri="{FF2B5EF4-FFF2-40B4-BE49-F238E27FC236}">
                <a16:creationId xmlns:a16="http://schemas.microsoft.com/office/drawing/2014/main" id="{48BE157F-E52B-C257-2166-407B00F94B6E}"/>
              </a:ext>
            </a:extLst>
          </p:cNvPr>
          <p:cNvSpPr txBox="1"/>
          <p:nvPr/>
        </p:nvSpPr>
        <p:spPr>
          <a:xfrm>
            <a:off x="11248369" y="1592003"/>
            <a:ext cx="479503" cy="523220"/>
          </a:xfrm>
          <a:prstGeom prst="rect">
            <a:avLst/>
          </a:prstGeom>
          <a:noFill/>
        </p:spPr>
        <p:txBody>
          <a:bodyPr wrap="square" rtlCol="0">
            <a:spAutoFit/>
          </a:bodyPr>
          <a:lstStyle/>
          <a:p>
            <a:r>
              <a:rPr lang="en-US" sz="2800" b="1" dirty="0">
                <a:solidFill>
                  <a:srgbClr val="FF0000"/>
                </a:solidFill>
              </a:rPr>
              <a:t>t</a:t>
            </a:r>
            <a:endParaRPr lang="en-GB" sz="2800" b="1" dirty="0">
              <a:solidFill>
                <a:srgbClr val="FF0000"/>
              </a:solidFill>
            </a:endParaRPr>
          </a:p>
        </p:txBody>
      </p:sp>
      <p:grpSp>
        <p:nvGrpSpPr>
          <p:cNvPr id="12" name="Group 11">
            <a:extLst>
              <a:ext uri="{FF2B5EF4-FFF2-40B4-BE49-F238E27FC236}">
                <a16:creationId xmlns:a16="http://schemas.microsoft.com/office/drawing/2014/main" id="{F41CCDD3-FC72-4323-862F-3215522D1CE4}"/>
              </a:ext>
            </a:extLst>
          </p:cNvPr>
          <p:cNvGrpSpPr/>
          <p:nvPr/>
        </p:nvGrpSpPr>
        <p:grpSpPr>
          <a:xfrm>
            <a:off x="7199791" y="2847895"/>
            <a:ext cx="4777156" cy="2960674"/>
            <a:chOff x="7506507" y="2635586"/>
            <a:chExt cx="4479317" cy="2884984"/>
          </a:xfrm>
        </p:grpSpPr>
        <p:pic>
          <p:nvPicPr>
            <p:cNvPr id="6" name="Picture 5">
              <a:extLst>
                <a:ext uri="{FF2B5EF4-FFF2-40B4-BE49-F238E27FC236}">
                  <a16:creationId xmlns:a16="http://schemas.microsoft.com/office/drawing/2014/main" id="{FF88B4E0-459B-B8E5-40D9-694FFAEB75D5}"/>
                </a:ext>
              </a:extLst>
            </p:cNvPr>
            <p:cNvPicPr>
              <a:picLocks noChangeAspect="1"/>
            </p:cNvPicPr>
            <p:nvPr/>
          </p:nvPicPr>
          <p:blipFill>
            <a:blip r:embed="rId7"/>
            <a:stretch>
              <a:fillRect/>
            </a:stretch>
          </p:blipFill>
          <p:spPr>
            <a:xfrm>
              <a:off x="7506507" y="2635586"/>
              <a:ext cx="4479317" cy="2884984"/>
            </a:xfrm>
            <a:prstGeom prst="rect">
              <a:avLst/>
            </a:prstGeom>
          </p:spPr>
        </p:pic>
        <p:cxnSp>
          <p:nvCxnSpPr>
            <p:cNvPr id="5" name="Straight Connector 4">
              <a:extLst>
                <a:ext uri="{FF2B5EF4-FFF2-40B4-BE49-F238E27FC236}">
                  <a16:creationId xmlns:a16="http://schemas.microsoft.com/office/drawing/2014/main" id="{5092DB38-209B-5970-F91C-6B6145655AB1}"/>
                </a:ext>
              </a:extLst>
            </p:cNvPr>
            <p:cNvCxnSpPr/>
            <p:nvPr/>
          </p:nvCxnSpPr>
          <p:spPr>
            <a:xfrm>
              <a:off x="7634770" y="5520570"/>
              <a:ext cx="422278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07739968"/>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8"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4" name="TextBox 13">
            <a:extLst>
              <a:ext uri="{FF2B5EF4-FFF2-40B4-BE49-F238E27FC236}">
                <a16:creationId xmlns:a16="http://schemas.microsoft.com/office/drawing/2014/main" id="{2420DB61-F7C5-05F7-DCF9-E49979B61FB5}"/>
              </a:ext>
            </a:extLst>
          </p:cNvPr>
          <p:cNvSpPr txBox="1"/>
          <p:nvPr/>
        </p:nvSpPr>
        <p:spPr>
          <a:xfrm>
            <a:off x="297364" y="264056"/>
            <a:ext cx="117756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We have 44 sounds or phonemes that we use in our spoken language</a:t>
            </a:r>
            <a:r>
              <a:rPr lang="en-US" sz="2800" dirty="0">
                <a:solidFill>
                  <a:srgbClr val="002060"/>
                </a:solidFill>
                <a:latin typeface="Comic Sans MS" panose="030F0702030302020204" pitchFamily="66" charset="0"/>
              </a:rPr>
              <a:t>… </a:t>
            </a:r>
            <a:r>
              <a:rPr kumimoji="0" lang="en-US" sz="2800" i="0"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but we only have 26 letters.</a:t>
            </a:r>
            <a:endParaRPr kumimoji="0" lang="en-GB" sz="2800"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TextBox 2">
            <a:extLst>
              <a:ext uri="{FF2B5EF4-FFF2-40B4-BE49-F238E27FC236}">
                <a16:creationId xmlns:a16="http://schemas.microsoft.com/office/drawing/2014/main" id="{A2A6ED40-AA36-F00A-5936-45CD9AFB1535}"/>
              </a:ext>
            </a:extLst>
          </p:cNvPr>
          <p:cNvSpPr txBox="1"/>
          <p:nvPr/>
        </p:nvSpPr>
        <p:spPr>
          <a:xfrm>
            <a:off x="406079" y="1507624"/>
            <a:ext cx="6113669" cy="738664"/>
          </a:xfrm>
          <a:prstGeom prst="rect">
            <a:avLst/>
          </a:prstGeom>
          <a:noFill/>
        </p:spPr>
        <p:txBody>
          <a:bodyPr wrap="square" rtlCol="0">
            <a:spAutoFit/>
          </a:bodyPr>
          <a:lstStyle/>
          <a:p>
            <a:r>
              <a:rPr lang="en-GB" sz="2400" dirty="0">
                <a:solidFill>
                  <a:srgbClr val="002060"/>
                </a:solidFill>
              </a:rPr>
              <a:t>Sounds can be spelled with 1 letter, </a:t>
            </a:r>
            <a:endParaRPr lang="en-GB" dirty="0"/>
          </a:p>
          <a:p>
            <a:endParaRPr lang="en-GB" dirty="0"/>
          </a:p>
        </p:txBody>
      </p:sp>
      <p:pic>
        <p:nvPicPr>
          <p:cNvPr id="16" name="Picture 15">
            <a:extLst>
              <a:ext uri="{FF2B5EF4-FFF2-40B4-BE49-F238E27FC236}">
                <a16:creationId xmlns:a16="http://schemas.microsoft.com/office/drawing/2014/main" id="{1CCFF021-CC11-E5D6-75B5-8035C6031CEC}"/>
              </a:ext>
            </a:extLst>
          </p:cNvPr>
          <p:cNvPicPr>
            <a:picLocks noChangeAspect="1"/>
          </p:cNvPicPr>
          <p:nvPr/>
        </p:nvPicPr>
        <p:blipFill>
          <a:blip r:embed="rId6"/>
          <a:stretch>
            <a:fillRect/>
          </a:stretch>
        </p:blipFill>
        <p:spPr>
          <a:xfrm>
            <a:off x="3367670" y="2141726"/>
            <a:ext cx="2635385" cy="1009702"/>
          </a:xfrm>
          <a:prstGeom prst="rect">
            <a:avLst/>
          </a:prstGeom>
        </p:spPr>
      </p:pic>
      <p:pic>
        <p:nvPicPr>
          <p:cNvPr id="18" name="Picture 17">
            <a:extLst>
              <a:ext uri="{FF2B5EF4-FFF2-40B4-BE49-F238E27FC236}">
                <a16:creationId xmlns:a16="http://schemas.microsoft.com/office/drawing/2014/main" id="{CEE35194-189D-56CB-4677-654576E5EAA0}"/>
              </a:ext>
            </a:extLst>
          </p:cNvPr>
          <p:cNvPicPr>
            <a:picLocks noChangeAspect="1"/>
          </p:cNvPicPr>
          <p:nvPr/>
        </p:nvPicPr>
        <p:blipFill>
          <a:blip r:embed="rId7"/>
          <a:stretch>
            <a:fillRect/>
          </a:stretch>
        </p:blipFill>
        <p:spPr>
          <a:xfrm>
            <a:off x="549751" y="2224280"/>
            <a:ext cx="2565532" cy="927148"/>
          </a:xfrm>
          <a:prstGeom prst="rect">
            <a:avLst/>
          </a:prstGeom>
        </p:spPr>
      </p:pic>
      <p:pic>
        <p:nvPicPr>
          <p:cNvPr id="20" name="Picture 19">
            <a:extLst>
              <a:ext uri="{FF2B5EF4-FFF2-40B4-BE49-F238E27FC236}">
                <a16:creationId xmlns:a16="http://schemas.microsoft.com/office/drawing/2014/main" id="{64B8CCFC-27B3-EE0E-7113-1439321DFA11}"/>
              </a:ext>
            </a:extLst>
          </p:cNvPr>
          <p:cNvPicPr>
            <a:picLocks noChangeAspect="1"/>
          </p:cNvPicPr>
          <p:nvPr/>
        </p:nvPicPr>
        <p:blipFill>
          <a:blip r:embed="rId8"/>
          <a:stretch>
            <a:fillRect/>
          </a:stretch>
        </p:blipFill>
        <p:spPr>
          <a:xfrm>
            <a:off x="6409232" y="2224280"/>
            <a:ext cx="2559182" cy="908097"/>
          </a:xfrm>
          <a:prstGeom prst="rect">
            <a:avLst/>
          </a:prstGeom>
        </p:spPr>
      </p:pic>
      <p:pic>
        <p:nvPicPr>
          <p:cNvPr id="22" name="Picture 21">
            <a:extLst>
              <a:ext uri="{FF2B5EF4-FFF2-40B4-BE49-F238E27FC236}">
                <a16:creationId xmlns:a16="http://schemas.microsoft.com/office/drawing/2014/main" id="{149BF5F3-B1C7-4394-E5CB-24F04D3F282A}"/>
              </a:ext>
            </a:extLst>
          </p:cNvPr>
          <p:cNvPicPr>
            <a:picLocks noChangeAspect="1"/>
          </p:cNvPicPr>
          <p:nvPr/>
        </p:nvPicPr>
        <p:blipFill>
          <a:blip r:embed="rId9"/>
          <a:stretch>
            <a:fillRect/>
          </a:stretch>
        </p:blipFill>
        <p:spPr>
          <a:xfrm>
            <a:off x="9297004" y="2211580"/>
            <a:ext cx="1727289" cy="920797"/>
          </a:xfrm>
          <a:prstGeom prst="rect">
            <a:avLst/>
          </a:prstGeom>
        </p:spPr>
      </p:pic>
      <p:sp>
        <p:nvSpPr>
          <p:cNvPr id="24" name="TextBox 23">
            <a:extLst>
              <a:ext uri="{FF2B5EF4-FFF2-40B4-BE49-F238E27FC236}">
                <a16:creationId xmlns:a16="http://schemas.microsoft.com/office/drawing/2014/main" id="{E4177B2C-E078-9AB8-6A12-FC884C5CC498}"/>
              </a:ext>
            </a:extLst>
          </p:cNvPr>
          <p:cNvSpPr txBox="1"/>
          <p:nvPr/>
        </p:nvSpPr>
        <p:spPr>
          <a:xfrm>
            <a:off x="7301249" y="1515790"/>
            <a:ext cx="1898507" cy="461665"/>
          </a:xfrm>
          <a:prstGeom prst="rect">
            <a:avLst/>
          </a:prstGeom>
          <a:noFill/>
        </p:spPr>
        <p:txBody>
          <a:bodyPr wrap="square">
            <a:spAutoFit/>
          </a:bodyPr>
          <a:lstStyle/>
          <a:p>
            <a:r>
              <a:rPr lang="en-GB" sz="2400" dirty="0">
                <a:solidFill>
                  <a:srgbClr val="002060"/>
                </a:solidFill>
              </a:rPr>
              <a:t>3 letters</a:t>
            </a:r>
          </a:p>
        </p:txBody>
      </p:sp>
      <p:sp>
        <p:nvSpPr>
          <p:cNvPr id="25" name="TextBox 24">
            <a:extLst>
              <a:ext uri="{FF2B5EF4-FFF2-40B4-BE49-F238E27FC236}">
                <a16:creationId xmlns:a16="http://schemas.microsoft.com/office/drawing/2014/main" id="{99EFCA66-F4B3-BC05-B167-E28042D023BA}"/>
              </a:ext>
            </a:extLst>
          </p:cNvPr>
          <p:cNvSpPr txBox="1"/>
          <p:nvPr/>
        </p:nvSpPr>
        <p:spPr>
          <a:xfrm>
            <a:off x="5656103" y="1507497"/>
            <a:ext cx="1727289" cy="461665"/>
          </a:xfrm>
          <a:prstGeom prst="rect">
            <a:avLst/>
          </a:prstGeom>
          <a:noFill/>
        </p:spPr>
        <p:txBody>
          <a:bodyPr wrap="square">
            <a:spAutoFit/>
          </a:bodyPr>
          <a:lstStyle/>
          <a:p>
            <a:r>
              <a:rPr lang="en-GB" sz="2400" dirty="0">
                <a:solidFill>
                  <a:srgbClr val="002060"/>
                </a:solidFill>
              </a:rPr>
              <a:t>2 letters,</a:t>
            </a:r>
          </a:p>
        </p:txBody>
      </p:sp>
      <p:sp>
        <p:nvSpPr>
          <p:cNvPr id="26" name="TextBox 25">
            <a:extLst>
              <a:ext uri="{FF2B5EF4-FFF2-40B4-BE49-F238E27FC236}">
                <a16:creationId xmlns:a16="http://schemas.microsoft.com/office/drawing/2014/main" id="{773B023A-4257-8F16-305C-4D4D7B74CCEB}"/>
              </a:ext>
            </a:extLst>
          </p:cNvPr>
          <p:cNvSpPr txBox="1"/>
          <p:nvPr/>
        </p:nvSpPr>
        <p:spPr>
          <a:xfrm>
            <a:off x="9173371" y="1502213"/>
            <a:ext cx="2586165" cy="461665"/>
          </a:xfrm>
          <a:prstGeom prst="rect">
            <a:avLst/>
          </a:prstGeom>
          <a:noFill/>
        </p:spPr>
        <p:txBody>
          <a:bodyPr wrap="square">
            <a:spAutoFit/>
          </a:bodyPr>
          <a:lstStyle/>
          <a:p>
            <a:r>
              <a:rPr lang="en-GB" sz="2400" dirty="0">
                <a:solidFill>
                  <a:srgbClr val="002060"/>
                </a:solidFill>
              </a:rPr>
              <a:t>or 4 letters</a:t>
            </a:r>
          </a:p>
        </p:txBody>
      </p:sp>
      <p:sp>
        <p:nvSpPr>
          <p:cNvPr id="27" name="TextBox 26">
            <a:extLst>
              <a:ext uri="{FF2B5EF4-FFF2-40B4-BE49-F238E27FC236}">
                <a16:creationId xmlns:a16="http://schemas.microsoft.com/office/drawing/2014/main" id="{403654EA-936A-9753-404D-E25800829BF2}"/>
              </a:ext>
            </a:extLst>
          </p:cNvPr>
          <p:cNvSpPr txBox="1"/>
          <p:nvPr/>
        </p:nvSpPr>
        <p:spPr>
          <a:xfrm>
            <a:off x="517574" y="3505171"/>
            <a:ext cx="9965907" cy="461665"/>
          </a:xfrm>
          <a:prstGeom prst="rect">
            <a:avLst/>
          </a:prstGeom>
          <a:noFill/>
        </p:spPr>
        <p:txBody>
          <a:bodyPr wrap="square" rtlCol="0">
            <a:spAutoFit/>
          </a:bodyPr>
          <a:lstStyle/>
          <a:p>
            <a:r>
              <a:rPr lang="en-GB" sz="2400" dirty="0">
                <a:solidFill>
                  <a:srgbClr val="002060"/>
                </a:solidFill>
              </a:rPr>
              <a:t>Sounds can be spelled in multiple ways. Take the /ae/ sound</a:t>
            </a:r>
            <a:r>
              <a:rPr lang="en-GB" dirty="0"/>
              <a:t>:</a:t>
            </a:r>
          </a:p>
        </p:txBody>
      </p:sp>
      <p:sp>
        <p:nvSpPr>
          <p:cNvPr id="28" name="TextBox 27">
            <a:extLst>
              <a:ext uri="{FF2B5EF4-FFF2-40B4-BE49-F238E27FC236}">
                <a16:creationId xmlns:a16="http://schemas.microsoft.com/office/drawing/2014/main" id="{66F88B06-C8AE-ED3A-47FB-485C5644AB34}"/>
              </a:ext>
            </a:extLst>
          </p:cNvPr>
          <p:cNvSpPr txBox="1"/>
          <p:nvPr/>
        </p:nvSpPr>
        <p:spPr>
          <a:xfrm>
            <a:off x="1062707" y="4115993"/>
            <a:ext cx="1134083" cy="800219"/>
          </a:xfrm>
          <a:prstGeom prst="rect">
            <a:avLst/>
          </a:prstGeom>
          <a:noFill/>
        </p:spPr>
        <p:txBody>
          <a:bodyPr wrap="square" rtlCol="0">
            <a:spAutoFit/>
          </a:bodyPr>
          <a:lstStyle/>
          <a:p>
            <a:r>
              <a:rPr lang="en-GB" sz="2800" dirty="0">
                <a:solidFill>
                  <a:srgbClr val="0070C0"/>
                </a:solidFill>
              </a:rPr>
              <a:t>w</a:t>
            </a:r>
            <a:r>
              <a:rPr lang="en-GB" sz="2800" dirty="0">
                <a:solidFill>
                  <a:srgbClr val="00B050"/>
                </a:solidFill>
              </a:rPr>
              <a:t>ay</a:t>
            </a:r>
            <a:endParaRPr lang="en-GB" sz="2000" dirty="0">
              <a:solidFill>
                <a:srgbClr val="00B050"/>
              </a:solidFill>
            </a:endParaRPr>
          </a:p>
          <a:p>
            <a:endParaRPr lang="en-GB" dirty="0"/>
          </a:p>
        </p:txBody>
      </p:sp>
      <p:sp>
        <p:nvSpPr>
          <p:cNvPr id="29" name="TextBox 28">
            <a:extLst>
              <a:ext uri="{FF2B5EF4-FFF2-40B4-BE49-F238E27FC236}">
                <a16:creationId xmlns:a16="http://schemas.microsoft.com/office/drawing/2014/main" id="{BECA5404-A529-B72E-07E3-56031B3D007A}"/>
              </a:ext>
            </a:extLst>
          </p:cNvPr>
          <p:cNvSpPr txBox="1"/>
          <p:nvPr/>
        </p:nvSpPr>
        <p:spPr>
          <a:xfrm>
            <a:off x="2129880" y="4115992"/>
            <a:ext cx="1134083" cy="800219"/>
          </a:xfrm>
          <a:prstGeom prst="rect">
            <a:avLst/>
          </a:prstGeom>
          <a:noFill/>
        </p:spPr>
        <p:txBody>
          <a:bodyPr wrap="square" rtlCol="0">
            <a:spAutoFit/>
          </a:bodyPr>
          <a:lstStyle/>
          <a:p>
            <a:r>
              <a:rPr lang="en-GB" sz="2800" dirty="0">
                <a:solidFill>
                  <a:srgbClr val="0070C0"/>
                </a:solidFill>
              </a:rPr>
              <a:t>w</a:t>
            </a:r>
            <a:r>
              <a:rPr lang="en-GB" sz="2800" dirty="0">
                <a:solidFill>
                  <a:srgbClr val="00B050"/>
                </a:solidFill>
              </a:rPr>
              <a:t>ai</a:t>
            </a:r>
            <a:r>
              <a:rPr lang="en-GB" sz="2800" dirty="0">
                <a:solidFill>
                  <a:srgbClr val="0070C0"/>
                </a:solidFill>
              </a:rPr>
              <a:t>t</a:t>
            </a:r>
            <a:endParaRPr lang="en-GB" sz="2000" dirty="0">
              <a:solidFill>
                <a:srgbClr val="0070C0"/>
              </a:solidFill>
            </a:endParaRPr>
          </a:p>
          <a:p>
            <a:endParaRPr lang="en-GB" dirty="0"/>
          </a:p>
        </p:txBody>
      </p:sp>
      <p:sp>
        <p:nvSpPr>
          <p:cNvPr id="30" name="TextBox 29">
            <a:extLst>
              <a:ext uri="{FF2B5EF4-FFF2-40B4-BE49-F238E27FC236}">
                <a16:creationId xmlns:a16="http://schemas.microsoft.com/office/drawing/2014/main" id="{8D9D9303-2191-E78B-02D7-D874A1C23C14}"/>
              </a:ext>
            </a:extLst>
          </p:cNvPr>
          <p:cNvSpPr txBox="1"/>
          <p:nvPr/>
        </p:nvSpPr>
        <p:spPr>
          <a:xfrm>
            <a:off x="3237038" y="4126138"/>
            <a:ext cx="1580128" cy="800219"/>
          </a:xfrm>
          <a:prstGeom prst="rect">
            <a:avLst/>
          </a:prstGeom>
          <a:noFill/>
        </p:spPr>
        <p:txBody>
          <a:bodyPr wrap="square" rtlCol="0">
            <a:spAutoFit/>
          </a:bodyPr>
          <a:lstStyle/>
          <a:p>
            <a:r>
              <a:rPr lang="en-GB" sz="2800" dirty="0">
                <a:solidFill>
                  <a:srgbClr val="0070C0"/>
                </a:solidFill>
              </a:rPr>
              <a:t>g</a:t>
            </a:r>
            <a:r>
              <a:rPr lang="en-GB" sz="2800" dirty="0">
                <a:solidFill>
                  <a:srgbClr val="00B050"/>
                </a:solidFill>
              </a:rPr>
              <a:t>a</a:t>
            </a:r>
            <a:r>
              <a:rPr lang="en-GB" sz="2800" dirty="0">
                <a:solidFill>
                  <a:srgbClr val="0070C0"/>
                </a:solidFill>
              </a:rPr>
              <a:t>t</a:t>
            </a:r>
            <a:r>
              <a:rPr lang="en-GB" sz="2800" dirty="0">
                <a:solidFill>
                  <a:srgbClr val="00B050"/>
                </a:solidFill>
              </a:rPr>
              <a:t>e</a:t>
            </a:r>
            <a:endParaRPr lang="en-GB" sz="2000" dirty="0">
              <a:solidFill>
                <a:srgbClr val="00B050"/>
              </a:solidFill>
            </a:endParaRPr>
          </a:p>
          <a:p>
            <a:endParaRPr lang="en-GB" dirty="0"/>
          </a:p>
        </p:txBody>
      </p:sp>
      <p:sp>
        <p:nvSpPr>
          <p:cNvPr id="31" name="TextBox 30">
            <a:extLst>
              <a:ext uri="{FF2B5EF4-FFF2-40B4-BE49-F238E27FC236}">
                <a16:creationId xmlns:a16="http://schemas.microsoft.com/office/drawing/2014/main" id="{3D7CF729-5DEB-CCF7-A200-98AA1010E4DF}"/>
              </a:ext>
            </a:extLst>
          </p:cNvPr>
          <p:cNvSpPr txBox="1"/>
          <p:nvPr/>
        </p:nvSpPr>
        <p:spPr>
          <a:xfrm>
            <a:off x="4422927" y="4135044"/>
            <a:ext cx="1580128" cy="800219"/>
          </a:xfrm>
          <a:prstGeom prst="rect">
            <a:avLst/>
          </a:prstGeom>
          <a:noFill/>
        </p:spPr>
        <p:txBody>
          <a:bodyPr wrap="square" rtlCol="0">
            <a:spAutoFit/>
          </a:bodyPr>
          <a:lstStyle/>
          <a:p>
            <a:r>
              <a:rPr lang="en-GB" sz="2800" dirty="0">
                <a:solidFill>
                  <a:srgbClr val="0070C0"/>
                </a:solidFill>
              </a:rPr>
              <a:t>str</a:t>
            </a:r>
            <a:r>
              <a:rPr lang="en-GB" sz="2800" dirty="0">
                <a:solidFill>
                  <a:srgbClr val="00B050"/>
                </a:solidFill>
              </a:rPr>
              <a:t>aigh</a:t>
            </a:r>
            <a:r>
              <a:rPr lang="en-GB" sz="2800" dirty="0">
                <a:solidFill>
                  <a:srgbClr val="0070C0"/>
                </a:solidFill>
              </a:rPr>
              <a:t>t</a:t>
            </a:r>
            <a:endParaRPr lang="en-GB" sz="2000" dirty="0">
              <a:solidFill>
                <a:srgbClr val="0070C0"/>
              </a:solidFill>
            </a:endParaRPr>
          </a:p>
          <a:p>
            <a:endParaRPr lang="en-GB" dirty="0"/>
          </a:p>
        </p:txBody>
      </p:sp>
      <p:sp>
        <p:nvSpPr>
          <p:cNvPr id="32" name="TextBox 31">
            <a:extLst>
              <a:ext uri="{FF2B5EF4-FFF2-40B4-BE49-F238E27FC236}">
                <a16:creationId xmlns:a16="http://schemas.microsoft.com/office/drawing/2014/main" id="{9E18B520-4C9F-13CA-EAAD-4673F8C149AF}"/>
              </a:ext>
            </a:extLst>
          </p:cNvPr>
          <p:cNvSpPr txBox="1"/>
          <p:nvPr/>
        </p:nvSpPr>
        <p:spPr>
          <a:xfrm>
            <a:off x="6258842" y="4126137"/>
            <a:ext cx="1580128" cy="800219"/>
          </a:xfrm>
          <a:prstGeom prst="rect">
            <a:avLst/>
          </a:prstGeom>
          <a:noFill/>
        </p:spPr>
        <p:txBody>
          <a:bodyPr wrap="square" rtlCol="0">
            <a:spAutoFit/>
          </a:bodyPr>
          <a:lstStyle/>
          <a:p>
            <a:r>
              <a:rPr lang="en-GB" sz="2800" dirty="0">
                <a:solidFill>
                  <a:srgbClr val="0070C0"/>
                </a:solidFill>
              </a:rPr>
              <a:t>gr</a:t>
            </a:r>
            <a:r>
              <a:rPr lang="en-GB" sz="2800" dirty="0">
                <a:solidFill>
                  <a:srgbClr val="00B050"/>
                </a:solidFill>
              </a:rPr>
              <a:t>ey</a:t>
            </a:r>
            <a:endParaRPr lang="en-GB" sz="2000" dirty="0">
              <a:solidFill>
                <a:srgbClr val="0070C0"/>
              </a:solidFill>
            </a:endParaRPr>
          </a:p>
          <a:p>
            <a:endParaRPr lang="en-GB" dirty="0"/>
          </a:p>
        </p:txBody>
      </p:sp>
      <p:sp>
        <p:nvSpPr>
          <p:cNvPr id="33" name="TextBox 32">
            <a:extLst>
              <a:ext uri="{FF2B5EF4-FFF2-40B4-BE49-F238E27FC236}">
                <a16:creationId xmlns:a16="http://schemas.microsoft.com/office/drawing/2014/main" id="{481E6CA5-0C29-E351-A4F3-B816584A8059}"/>
              </a:ext>
            </a:extLst>
          </p:cNvPr>
          <p:cNvSpPr txBox="1"/>
          <p:nvPr/>
        </p:nvSpPr>
        <p:spPr>
          <a:xfrm>
            <a:off x="7503848" y="4115992"/>
            <a:ext cx="1593595" cy="523220"/>
          </a:xfrm>
          <a:prstGeom prst="rect">
            <a:avLst/>
          </a:prstGeom>
          <a:noFill/>
        </p:spPr>
        <p:txBody>
          <a:bodyPr wrap="square" rtlCol="0">
            <a:spAutoFit/>
          </a:bodyPr>
          <a:lstStyle/>
          <a:p>
            <a:r>
              <a:rPr lang="en-GB" sz="2800" dirty="0">
                <a:solidFill>
                  <a:srgbClr val="0070C0"/>
                </a:solidFill>
              </a:rPr>
              <a:t>gr</a:t>
            </a:r>
            <a:r>
              <a:rPr lang="en-GB" sz="2800" dirty="0">
                <a:solidFill>
                  <a:srgbClr val="00B050"/>
                </a:solidFill>
              </a:rPr>
              <a:t>ea</a:t>
            </a:r>
            <a:r>
              <a:rPr lang="en-GB" sz="2800" dirty="0">
                <a:solidFill>
                  <a:srgbClr val="0070C0"/>
                </a:solidFill>
              </a:rPr>
              <a:t>t</a:t>
            </a:r>
            <a:endParaRPr lang="en-GB" sz="2000" dirty="0">
              <a:solidFill>
                <a:srgbClr val="0070C0"/>
              </a:solidFill>
            </a:endParaRPr>
          </a:p>
        </p:txBody>
      </p:sp>
      <p:sp>
        <p:nvSpPr>
          <p:cNvPr id="34" name="TextBox 33">
            <a:extLst>
              <a:ext uri="{FF2B5EF4-FFF2-40B4-BE49-F238E27FC236}">
                <a16:creationId xmlns:a16="http://schemas.microsoft.com/office/drawing/2014/main" id="{590C6767-3B72-5758-622E-B3A8B359D6F8}"/>
              </a:ext>
            </a:extLst>
          </p:cNvPr>
          <p:cNvSpPr txBox="1"/>
          <p:nvPr/>
        </p:nvSpPr>
        <p:spPr>
          <a:xfrm>
            <a:off x="8806842" y="4104065"/>
            <a:ext cx="1593595" cy="523220"/>
          </a:xfrm>
          <a:prstGeom prst="rect">
            <a:avLst/>
          </a:prstGeom>
          <a:noFill/>
        </p:spPr>
        <p:txBody>
          <a:bodyPr wrap="square" rtlCol="0">
            <a:spAutoFit/>
          </a:bodyPr>
          <a:lstStyle/>
          <a:p>
            <a:r>
              <a:rPr lang="en-GB" sz="2800" dirty="0">
                <a:solidFill>
                  <a:srgbClr val="00B050"/>
                </a:solidFill>
              </a:rPr>
              <a:t>eigh</a:t>
            </a:r>
            <a:r>
              <a:rPr lang="en-GB" sz="2800" dirty="0">
                <a:solidFill>
                  <a:srgbClr val="0070C0"/>
                </a:solidFill>
              </a:rPr>
              <a:t>t</a:t>
            </a:r>
            <a:endParaRPr lang="en-GB" sz="2000" dirty="0">
              <a:solidFill>
                <a:srgbClr val="0070C0"/>
              </a:solidFill>
            </a:endParaRPr>
          </a:p>
        </p:txBody>
      </p:sp>
      <p:sp>
        <p:nvSpPr>
          <p:cNvPr id="35" name="TextBox 34">
            <a:extLst>
              <a:ext uri="{FF2B5EF4-FFF2-40B4-BE49-F238E27FC236}">
                <a16:creationId xmlns:a16="http://schemas.microsoft.com/office/drawing/2014/main" id="{B630CEED-8945-E548-9C7E-8F840FA0E3B4}"/>
              </a:ext>
            </a:extLst>
          </p:cNvPr>
          <p:cNvSpPr txBox="1"/>
          <p:nvPr/>
        </p:nvSpPr>
        <p:spPr>
          <a:xfrm>
            <a:off x="10275926" y="4079932"/>
            <a:ext cx="1593595" cy="523220"/>
          </a:xfrm>
          <a:prstGeom prst="rect">
            <a:avLst/>
          </a:prstGeom>
          <a:noFill/>
        </p:spPr>
        <p:txBody>
          <a:bodyPr wrap="square" rtlCol="0">
            <a:spAutoFit/>
          </a:bodyPr>
          <a:lstStyle/>
          <a:p>
            <a:r>
              <a:rPr lang="en-GB" sz="2800" dirty="0">
                <a:solidFill>
                  <a:srgbClr val="0070C0"/>
                </a:solidFill>
              </a:rPr>
              <a:t>b</a:t>
            </a:r>
            <a:r>
              <a:rPr lang="en-GB" sz="2800" dirty="0">
                <a:solidFill>
                  <a:srgbClr val="00B050"/>
                </a:solidFill>
              </a:rPr>
              <a:t>a</a:t>
            </a:r>
            <a:r>
              <a:rPr lang="en-GB" sz="2800" dirty="0">
                <a:solidFill>
                  <a:srgbClr val="0070C0"/>
                </a:solidFill>
              </a:rPr>
              <a:t>by</a:t>
            </a:r>
            <a:endParaRPr lang="en-GB" sz="2000" dirty="0">
              <a:solidFill>
                <a:srgbClr val="0070C0"/>
              </a:solidFill>
            </a:endParaRPr>
          </a:p>
        </p:txBody>
      </p:sp>
      <p:sp>
        <p:nvSpPr>
          <p:cNvPr id="36" name="TextBox 35">
            <a:extLst>
              <a:ext uri="{FF2B5EF4-FFF2-40B4-BE49-F238E27FC236}">
                <a16:creationId xmlns:a16="http://schemas.microsoft.com/office/drawing/2014/main" id="{63662D30-B566-16F4-4656-9FCAE2C71906}"/>
              </a:ext>
            </a:extLst>
          </p:cNvPr>
          <p:cNvSpPr txBox="1"/>
          <p:nvPr/>
        </p:nvSpPr>
        <p:spPr>
          <a:xfrm>
            <a:off x="549751" y="4863731"/>
            <a:ext cx="9965907" cy="461665"/>
          </a:xfrm>
          <a:prstGeom prst="rect">
            <a:avLst/>
          </a:prstGeom>
          <a:noFill/>
        </p:spPr>
        <p:txBody>
          <a:bodyPr wrap="square" rtlCol="0">
            <a:spAutoFit/>
          </a:bodyPr>
          <a:lstStyle/>
          <a:p>
            <a:r>
              <a:rPr lang="en-GB" sz="2400" dirty="0">
                <a:solidFill>
                  <a:srgbClr val="002060"/>
                </a:solidFill>
              </a:rPr>
              <a:t>Spellings can represent more than one sound. Take the &lt;o&gt; letter</a:t>
            </a:r>
            <a:r>
              <a:rPr lang="en-GB" dirty="0"/>
              <a:t>:</a:t>
            </a:r>
          </a:p>
        </p:txBody>
      </p:sp>
      <p:sp>
        <p:nvSpPr>
          <p:cNvPr id="37" name="TextBox 36">
            <a:extLst>
              <a:ext uri="{FF2B5EF4-FFF2-40B4-BE49-F238E27FC236}">
                <a16:creationId xmlns:a16="http://schemas.microsoft.com/office/drawing/2014/main" id="{9CB24A8A-5FDA-76AF-D685-50706128578B}"/>
              </a:ext>
            </a:extLst>
          </p:cNvPr>
          <p:cNvSpPr txBox="1"/>
          <p:nvPr/>
        </p:nvSpPr>
        <p:spPr>
          <a:xfrm>
            <a:off x="858268" y="5475778"/>
            <a:ext cx="1134083" cy="800219"/>
          </a:xfrm>
          <a:prstGeom prst="rect">
            <a:avLst/>
          </a:prstGeom>
          <a:noFill/>
        </p:spPr>
        <p:txBody>
          <a:bodyPr wrap="square" rtlCol="0">
            <a:spAutoFit/>
          </a:bodyPr>
          <a:lstStyle/>
          <a:p>
            <a:r>
              <a:rPr lang="en-GB" sz="2800" dirty="0">
                <a:solidFill>
                  <a:srgbClr val="0070C0"/>
                </a:solidFill>
              </a:rPr>
              <a:t>h</a:t>
            </a:r>
            <a:r>
              <a:rPr lang="en-GB" sz="2800" dirty="0">
                <a:solidFill>
                  <a:srgbClr val="FF0000"/>
                </a:solidFill>
              </a:rPr>
              <a:t>o</a:t>
            </a:r>
            <a:r>
              <a:rPr lang="en-GB" sz="2800" dirty="0">
                <a:solidFill>
                  <a:srgbClr val="0070C0"/>
                </a:solidFill>
              </a:rPr>
              <a:t>t</a:t>
            </a:r>
            <a:endParaRPr lang="en-GB" sz="2000" dirty="0">
              <a:solidFill>
                <a:srgbClr val="00B050"/>
              </a:solidFill>
            </a:endParaRPr>
          </a:p>
          <a:p>
            <a:endParaRPr lang="en-GB" dirty="0"/>
          </a:p>
        </p:txBody>
      </p:sp>
      <p:sp>
        <p:nvSpPr>
          <p:cNvPr id="38" name="TextBox 37">
            <a:extLst>
              <a:ext uri="{FF2B5EF4-FFF2-40B4-BE49-F238E27FC236}">
                <a16:creationId xmlns:a16="http://schemas.microsoft.com/office/drawing/2014/main" id="{C54B7396-F4E0-C7EB-A86F-89D57B30859B}"/>
              </a:ext>
            </a:extLst>
          </p:cNvPr>
          <p:cNvSpPr txBox="1"/>
          <p:nvPr/>
        </p:nvSpPr>
        <p:spPr>
          <a:xfrm>
            <a:off x="2328830" y="5456992"/>
            <a:ext cx="1134083" cy="800219"/>
          </a:xfrm>
          <a:prstGeom prst="rect">
            <a:avLst/>
          </a:prstGeom>
          <a:noFill/>
        </p:spPr>
        <p:txBody>
          <a:bodyPr wrap="square" rtlCol="0">
            <a:spAutoFit/>
          </a:bodyPr>
          <a:lstStyle/>
          <a:p>
            <a:r>
              <a:rPr lang="en-GB" sz="2800" dirty="0">
                <a:solidFill>
                  <a:srgbClr val="0070C0"/>
                </a:solidFill>
              </a:rPr>
              <a:t>m</a:t>
            </a:r>
            <a:r>
              <a:rPr lang="en-GB" sz="2800" dirty="0">
                <a:solidFill>
                  <a:srgbClr val="FF0000"/>
                </a:solidFill>
              </a:rPr>
              <a:t>o</a:t>
            </a:r>
            <a:r>
              <a:rPr lang="en-GB" sz="2800" dirty="0">
                <a:solidFill>
                  <a:srgbClr val="0070C0"/>
                </a:solidFill>
              </a:rPr>
              <a:t>st</a:t>
            </a:r>
            <a:endParaRPr lang="en-GB" sz="2000" dirty="0">
              <a:solidFill>
                <a:srgbClr val="00B050"/>
              </a:solidFill>
            </a:endParaRPr>
          </a:p>
          <a:p>
            <a:endParaRPr lang="en-GB" dirty="0"/>
          </a:p>
        </p:txBody>
      </p:sp>
      <p:sp>
        <p:nvSpPr>
          <p:cNvPr id="39" name="TextBox 38">
            <a:extLst>
              <a:ext uri="{FF2B5EF4-FFF2-40B4-BE49-F238E27FC236}">
                <a16:creationId xmlns:a16="http://schemas.microsoft.com/office/drawing/2014/main" id="{8F6A41DC-50AB-A529-400B-5DD2B437240E}"/>
              </a:ext>
            </a:extLst>
          </p:cNvPr>
          <p:cNvSpPr txBox="1"/>
          <p:nvPr/>
        </p:nvSpPr>
        <p:spPr>
          <a:xfrm>
            <a:off x="3855885" y="5432048"/>
            <a:ext cx="1134083" cy="800219"/>
          </a:xfrm>
          <a:prstGeom prst="rect">
            <a:avLst/>
          </a:prstGeom>
          <a:noFill/>
        </p:spPr>
        <p:txBody>
          <a:bodyPr wrap="square" rtlCol="0">
            <a:spAutoFit/>
          </a:bodyPr>
          <a:lstStyle/>
          <a:p>
            <a:r>
              <a:rPr lang="en-GB" sz="2800" dirty="0">
                <a:solidFill>
                  <a:srgbClr val="0070C0"/>
                </a:solidFill>
              </a:rPr>
              <a:t>t</a:t>
            </a:r>
            <a:r>
              <a:rPr lang="en-GB" sz="2800" dirty="0">
                <a:solidFill>
                  <a:srgbClr val="FF0000"/>
                </a:solidFill>
              </a:rPr>
              <a:t>o</a:t>
            </a:r>
            <a:endParaRPr lang="en-GB" sz="2000" dirty="0">
              <a:solidFill>
                <a:srgbClr val="00B050"/>
              </a:solidFill>
            </a:endParaRPr>
          </a:p>
          <a:p>
            <a:endParaRPr lang="en-GB" dirty="0"/>
          </a:p>
        </p:txBody>
      </p:sp>
      <p:sp>
        <p:nvSpPr>
          <p:cNvPr id="40" name="TextBox 39">
            <a:extLst>
              <a:ext uri="{FF2B5EF4-FFF2-40B4-BE49-F238E27FC236}">
                <a16:creationId xmlns:a16="http://schemas.microsoft.com/office/drawing/2014/main" id="{C79B3FD7-EC39-FC39-8FD0-44C9289EBC85}"/>
              </a:ext>
            </a:extLst>
          </p:cNvPr>
          <p:cNvSpPr txBox="1"/>
          <p:nvPr/>
        </p:nvSpPr>
        <p:spPr>
          <a:xfrm>
            <a:off x="5051106" y="5428656"/>
            <a:ext cx="1134083" cy="800219"/>
          </a:xfrm>
          <a:prstGeom prst="rect">
            <a:avLst/>
          </a:prstGeom>
          <a:noFill/>
        </p:spPr>
        <p:txBody>
          <a:bodyPr wrap="square" rtlCol="0">
            <a:spAutoFit/>
          </a:bodyPr>
          <a:lstStyle/>
          <a:p>
            <a:r>
              <a:rPr lang="en-GB" sz="2800" dirty="0">
                <a:solidFill>
                  <a:srgbClr val="0070C0"/>
                </a:solidFill>
              </a:rPr>
              <a:t>s</a:t>
            </a:r>
            <a:r>
              <a:rPr lang="en-GB" sz="2800" dirty="0">
                <a:solidFill>
                  <a:srgbClr val="FF0000"/>
                </a:solidFill>
              </a:rPr>
              <a:t>o</a:t>
            </a:r>
            <a:r>
              <a:rPr lang="en-GB" sz="2800" dirty="0">
                <a:solidFill>
                  <a:srgbClr val="0070C0"/>
                </a:solidFill>
              </a:rPr>
              <a:t>m</a:t>
            </a:r>
            <a:r>
              <a:rPr lang="en-GB" sz="2800" dirty="0">
                <a:solidFill>
                  <a:srgbClr val="FF0000"/>
                </a:solidFill>
              </a:rPr>
              <a:t>e</a:t>
            </a:r>
            <a:endParaRPr lang="en-GB" sz="2000" dirty="0">
              <a:solidFill>
                <a:srgbClr val="00B050"/>
              </a:solidFill>
            </a:endParaRPr>
          </a:p>
          <a:p>
            <a:endParaRPr lang="en-GB" dirty="0"/>
          </a:p>
        </p:txBody>
      </p:sp>
    </p:spTree>
    <p:custDataLst>
      <p:tags r:id="rId1"/>
    </p:custDataLst>
    <p:extLst>
      <p:ext uri="{BB962C8B-B14F-4D97-AF65-F5344CB8AC3E}">
        <p14:creationId xmlns:p14="http://schemas.microsoft.com/office/powerpoint/2010/main" val="1473258300"/>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4" name="TextBox 13">
            <a:extLst>
              <a:ext uri="{FF2B5EF4-FFF2-40B4-BE49-F238E27FC236}">
                <a16:creationId xmlns:a16="http://schemas.microsoft.com/office/drawing/2014/main" id="{2420DB61-F7C5-05F7-DCF9-E49979B61FB5}"/>
              </a:ext>
            </a:extLst>
          </p:cNvPr>
          <p:cNvSpPr txBox="1"/>
          <p:nvPr/>
        </p:nvSpPr>
        <p:spPr>
          <a:xfrm>
            <a:off x="3489298" y="55227"/>
            <a:ext cx="117756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omic Sans MS" panose="030F0702030302020204" pitchFamily="66" charset="0"/>
              </a:rPr>
              <a:t>Phonics skills we teach:</a:t>
            </a:r>
            <a:endParaRPr kumimoji="0" lang="en-GB" sz="2800"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TextBox 2">
            <a:extLst>
              <a:ext uri="{FF2B5EF4-FFF2-40B4-BE49-F238E27FC236}">
                <a16:creationId xmlns:a16="http://schemas.microsoft.com/office/drawing/2014/main" id="{A2A6ED40-AA36-F00A-5936-45CD9AFB1535}"/>
              </a:ext>
            </a:extLst>
          </p:cNvPr>
          <p:cNvSpPr txBox="1"/>
          <p:nvPr/>
        </p:nvSpPr>
        <p:spPr>
          <a:xfrm>
            <a:off x="432464" y="1252680"/>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194742" y="772475"/>
            <a:ext cx="9965907" cy="584775"/>
          </a:xfrm>
          <a:prstGeom prst="rect">
            <a:avLst/>
          </a:prstGeom>
          <a:noFill/>
        </p:spPr>
        <p:txBody>
          <a:bodyPr wrap="square" rtlCol="0">
            <a:spAutoFit/>
          </a:bodyPr>
          <a:lstStyle/>
          <a:p>
            <a:r>
              <a:rPr lang="en-GB" sz="3200" dirty="0">
                <a:solidFill>
                  <a:srgbClr val="002060"/>
                </a:solidFill>
              </a:rPr>
              <a:t>Blending</a:t>
            </a:r>
            <a:r>
              <a:rPr lang="en-GB" dirty="0"/>
              <a:t>:</a:t>
            </a:r>
          </a:p>
        </p:txBody>
      </p:sp>
      <p:sp>
        <p:nvSpPr>
          <p:cNvPr id="5" name="Text Box 43016">
            <a:extLst>
              <a:ext uri="{FF2B5EF4-FFF2-40B4-BE49-F238E27FC236}">
                <a16:creationId xmlns:a16="http://schemas.microsoft.com/office/drawing/2014/main" id="{A57C6C8A-0FB4-6020-A10D-7E5D872B6686}"/>
              </a:ext>
            </a:extLst>
          </p:cNvPr>
          <p:cNvSpPr txBox="1"/>
          <p:nvPr/>
        </p:nvSpPr>
        <p:spPr>
          <a:xfrm>
            <a:off x="1932839" y="1443303"/>
            <a:ext cx="9741408" cy="8519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For </a:t>
            </a:r>
            <a:r>
              <a:rPr lang="en-GB" sz="2000" b="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reading </a:t>
            </a:r>
            <a:r>
              <a:rPr lang="en-GB" sz="20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we teach </a:t>
            </a:r>
            <a:r>
              <a:rPr lang="en-GB" sz="2000" b="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blending</a:t>
            </a:r>
            <a:r>
              <a:rPr lang="en-GB" sz="20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2000" i="1"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sound out and blend the sounds </a:t>
            </a:r>
            <a:r>
              <a:rPr lang="en-GB" sz="2000" dirty="0">
                <a:solidFill>
                  <a:srgbClr val="FF0066"/>
                </a:solidFill>
                <a:effectLst/>
                <a:latin typeface="Comic Sans MS" panose="030F0702030302020204" pitchFamily="66" charset="0"/>
                <a:ea typeface="Calibri" panose="020F0502020204030204" pitchFamily="34" charset="0"/>
                <a:cs typeface="Times New Roman" panose="02020603050405020304" pitchFamily="18" charset="0"/>
              </a:rPr>
              <a:t>all through the word (decoding)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99C7DFE-D681-9C9C-2136-57770F6BAD87}"/>
              </a:ext>
            </a:extLst>
          </p:cNvPr>
          <p:cNvPicPr>
            <a:picLocks noChangeAspect="1"/>
          </p:cNvPicPr>
          <p:nvPr/>
        </p:nvPicPr>
        <p:blipFill>
          <a:blip r:embed="rId6"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88474" y="1714345"/>
            <a:ext cx="980424" cy="1210301"/>
          </a:xfrm>
          <a:prstGeom prst="rect">
            <a:avLst/>
          </a:prstGeom>
        </p:spPr>
      </p:pic>
      <p:sp>
        <p:nvSpPr>
          <p:cNvPr id="19" name="TextBox 18">
            <a:extLst>
              <a:ext uri="{FF2B5EF4-FFF2-40B4-BE49-F238E27FC236}">
                <a16:creationId xmlns:a16="http://schemas.microsoft.com/office/drawing/2014/main" id="{1832A7A6-B4D1-78D9-F30D-35C19D8685A1}"/>
              </a:ext>
            </a:extLst>
          </p:cNvPr>
          <p:cNvSpPr txBox="1"/>
          <p:nvPr/>
        </p:nvSpPr>
        <p:spPr>
          <a:xfrm>
            <a:off x="488474" y="5900859"/>
            <a:ext cx="7633010" cy="369332"/>
          </a:xfrm>
          <a:prstGeom prst="rect">
            <a:avLst/>
          </a:prstGeom>
          <a:noFill/>
        </p:spPr>
        <p:txBody>
          <a:bodyPr wrap="square">
            <a:spAutoFit/>
          </a:bodyPr>
          <a:lstStyle/>
          <a:p>
            <a:r>
              <a:rPr lang="en-US" dirty="0">
                <a:hlinkClick r:id="rId7"/>
              </a:rPr>
              <a:t>Initial Sounds Mouth Shapes - YouTube</a:t>
            </a:r>
            <a:endParaRPr lang="en-GB" dirty="0"/>
          </a:p>
        </p:txBody>
      </p:sp>
      <p:pic>
        <p:nvPicPr>
          <p:cNvPr id="23" name="Picture 22">
            <a:extLst>
              <a:ext uri="{FF2B5EF4-FFF2-40B4-BE49-F238E27FC236}">
                <a16:creationId xmlns:a16="http://schemas.microsoft.com/office/drawing/2014/main" id="{79572C1E-6CE1-6BD8-B43F-D0CE52444320}"/>
              </a:ext>
            </a:extLst>
          </p:cNvPr>
          <p:cNvPicPr>
            <a:picLocks noChangeAspect="1"/>
          </p:cNvPicPr>
          <p:nvPr/>
        </p:nvPicPr>
        <p:blipFill>
          <a:blip r:embed="rId8"/>
          <a:stretch>
            <a:fillRect/>
          </a:stretch>
        </p:blipFill>
        <p:spPr>
          <a:xfrm>
            <a:off x="5177695" y="4552685"/>
            <a:ext cx="3103243" cy="1724024"/>
          </a:xfrm>
          <a:prstGeom prst="rect">
            <a:avLst/>
          </a:prstGeom>
        </p:spPr>
      </p:pic>
      <p:grpSp>
        <p:nvGrpSpPr>
          <p:cNvPr id="42" name="Group 41">
            <a:extLst>
              <a:ext uri="{FF2B5EF4-FFF2-40B4-BE49-F238E27FC236}">
                <a16:creationId xmlns:a16="http://schemas.microsoft.com/office/drawing/2014/main" id="{9D476162-3A7A-0CD3-080C-B2EF4BC2FDAC}"/>
              </a:ext>
            </a:extLst>
          </p:cNvPr>
          <p:cNvGrpSpPr/>
          <p:nvPr/>
        </p:nvGrpSpPr>
        <p:grpSpPr>
          <a:xfrm>
            <a:off x="1524908" y="2256137"/>
            <a:ext cx="10465217" cy="2409574"/>
            <a:chOff x="1570878" y="2293221"/>
            <a:chExt cx="10465217" cy="2409574"/>
          </a:xfrm>
        </p:grpSpPr>
        <p:grpSp>
          <p:nvGrpSpPr>
            <p:cNvPr id="15" name="Group 14">
              <a:extLst>
                <a:ext uri="{FF2B5EF4-FFF2-40B4-BE49-F238E27FC236}">
                  <a16:creationId xmlns:a16="http://schemas.microsoft.com/office/drawing/2014/main" id="{420C8236-88D7-4AEE-0FF5-95B4F7E180C3}"/>
                </a:ext>
              </a:extLst>
            </p:cNvPr>
            <p:cNvGrpSpPr/>
            <p:nvPr/>
          </p:nvGrpSpPr>
          <p:grpSpPr>
            <a:xfrm>
              <a:off x="1570878" y="2293221"/>
              <a:ext cx="10465217" cy="2409574"/>
              <a:chOff x="2051711" y="2204882"/>
              <a:chExt cx="10465217" cy="2409574"/>
            </a:xfrm>
          </p:grpSpPr>
          <p:pic>
            <p:nvPicPr>
              <p:cNvPr id="12" name="Picture 11">
                <a:extLst>
                  <a:ext uri="{FF2B5EF4-FFF2-40B4-BE49-F238E27FC236}">
                    <a16:creationId xmlns:a16="http://schemas.microsoft.com/office/drawing/2014/main" id="{8E8EF833-9E03-82C2-3EC1-AC652C6ADE9A}"/>
                  </a:ext>
                </a:extLst>
              </p:cNvPr>
              <p:cNvPicPr>
                <a:picLocks noChangeAspect="1"/>
              </p:cNvPicPr>
              <p:nvPr/>
            </p:nvPicPr>
            <p:blipFill>
              <a:blip r:embed="rId9"/>
              <a:stretch>
                <a:fillRect/>
              </a:stretch>
            </p:blipFill>
            <p:spPr>
              <a:xfrm>
                <a:off x="2231044" y="2344972"/>
                <a:ext cx="10285884" cy="2269484"/>
              </a:xfrm>
              <a:prstGeom prst="rect">
                <a:avLst/>
              </a:prstGeom>
            </p:spPr>
          </p:pic>
          <p:sp>
            <p:nvSpPr>
              <p:cNvPr id="13" name="Rectangle 12">
                <a:extLst>
                  <a:ext uri="{FF2B5EF4-FFF2-40B4-BE49-F238E27FC236}">
                    <a16:creationId xmlns:a16="http://schemas.microsoft.com/office/drawing/2014/main" id="{A9F037A1-1884-955F-5AC5-30EC0DA177FD}"/>
                  </a:ext>
                </a:extLst>
              </p:cNvPr>
              <p:cNvSpPr/>
              <p:nvPr/>
            </p:nvSpPr>
            <p:spPr>
              <a:xfrm>
                <a:off x="2051711" y="2204882"/>
                <a:ext cx="6289288" cy="215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Rectangle 40">
              <a:extLst>
                <a:ext uri="{FF2B5EF4-FFF2-40B4-BE49-F238E27FC236}">
                  <a16:creationId xmlns:a16="http://schemas.microsoft.com/office/drawing/2014/main" id="{77FDB3B2-638C-42E1-9131-459136623AEA}"/>
                </a:ext>
              </a:extLst>
            </p:cNvPr>
            <p:cNvSpPr/>
            <p:nvPr/>
          </p:nvSpPr>
          <p:spPr>
            <a:xfrm>
              <a:off x="1761893" y="4333463"/>
              <a:ext cx="170946"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4219384372"/>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5"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13"/>
</p:tagLst>
</file>

<file path=ppt/tags/tag10.xml><?xml version="1.0" encoding="utf-8"?>
<p:tagLst xmlns:a="http://schemas.openxmlformats.org/drawingml/2006/main" xmlns:r="http://schemas.openxmlformats.org/officeDocument/2006/relationships" xmlns:p="http://schemas.openxmlformats.org/presentationml/2006/main">
  <p:tag name="TIMING" val="|4.9|13"/>
</p:tagLst>
</file>

<file path=ppt/tags/tag11.xml><?xml version="1.0" encoding="utf-8"?>
<p:tagLst xmlns:a="http://schemas.openxmlformats.org/drawingml/2006/main" xmlns:r="http://schemas.openxmlformats.org/officeDocument/2006/relationships" xmlns:p="http://schemas.openxmlformats.org/presentationml/2006/main">
  <p:tag name="TIMING" val="|4.9|13"/>
</p:tagLst>
</file>

<file path=ppt/tags/tag2.xml><?xml version="1.0" encoding="utf-8"?>
<p:tagLst xmlns:a="http://schemas.openxmlformats.org/drawingml/2006/main" xmlns:r="http://schemas.openxmlformats.org/officeDocument/2006/relationships" xmlns:p="http://schemas.openxmlformats.org/presentationml/2006/main">
  <p:tag name="TIMING" val="|4.9|13"/>
</p:tagLst>
</file>

<file path=ppt/tags/tag3.xml><?xml version="1.0" encoding="utf-8"?>
<p:tagLst xmlns:a="http://schemas.openxmlformats.org/drawingml/2006/main" xmlns:r="http://schemas.openxmlformats.org/officeDocument/2006/relationships" xmlns:p="http://schemas.openxmlformats.org/presentationml/2006/main">
  <p:tag name="TIMING" val="|4.9|13"/>
</p:tagLst>
</file>

<file path=ppt/tags/tag4.xml><?xml version="1.0" encoding="utf-8"?>
<p:tagLst xmlns:a="http://schemas.openxmlformats.org/drawingml/2006/main" xmlns:r="http://schemas.openxmlformats.org/officeDocument/2006/relationships" xmlns:p="http://schemas.openxmlformats.org/presentationml/2006/main">
  <p:tag name="TIMING" val="|4.9|13"/>
</p:tagLst>
</file>

<file path=ppt/tags/tag5.xml><?xml version="1.0" encoding="utf-8"?>
<p:tagLst xmlns:a="http://schemas.openxmlformats.org/drawingml/2006/main" xmlns:r="http://schemas.openxmlformats.org/officeDocument/2006/relationships" xmlns:p="http://schemas.openxmlformats.org/presentationml/2006/main">
  <p:tag name="TIMING" val="|4.9|13"/>
</p:tagLst>
</file>

<file path=ppt/tags/tag6.xml><?xml version="1.0" encoding="utf-8"?>
<p:tagLst xmlns:a="http://schemas.openxmlformats.org/drawingml/2006/main" xmlns:r="http://schemas.openxmlformats.org/officeDocument/2006/relationships" xmlns:p="http://schemas.openxmlformats.org/presentationml/2006/main">
  <p:tag name="TIMING" val="|4.9|13"/>
</p:tagLst>
</file>

<file path=ppt/tags/tag7.xml><?xml version="1.0" encoding="utf-8"?>
<p:tagLst xmlns:a="http://schemas.openxmlformats.org/drawingml/2006/main" xmlns:r="http://schemas.openxmlformats.org/officeDocument/2006/relationships" xmlns:p="http://schemas.openxmlformats.org/presentationml/2006/main">
  <p:tag name="TIMING" val="|4.9|13"/>
</p:tagLst>
</file>

<file path=ppt/tags/tag8.xml><?xml version="1.0" encoding="utf-8"?>
<p:tagLst xmlns:a="http://schemas.openxmlformats.org/drawingml/2006/main" xmlns:r="http://schemas.openxmlformats.org/officeDocument/2006/relationships" xmlns:p="http://schemas.openxmlformats.org/presentationml/2006/main">
  <p:tag name="TIMING" val="|4.9|13"/>
</p:tagLst>
</file>

<file path=ppt/tags/tag9.xml><?xml version="1.0" encoding="utf-8"?>
<p:tagLst xmlns:a="http://schemas.openxmlformats.org/drawingml/2006/main" xmlns:r="http://schemas.openxmlformats.org/officeDocument/2006/relationships" xmlns:p="http://schemas.openxmlformats.org/presentationml/2006/main">
  <p:tag name="TIMING" val="|4.9|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06F2446C0D6478C0F0864E76A148D" ma:contentTypeVersion="17" ma:contentTypeDescription="Create a new document." ma:contentTypeScope="" ma:versionID="33ac36a00d0b02d506f422afc804ffb4">
  <xsd:schema xmlns:xsd="http://www.w3.org/2001/XMLSchema" xmlns:xs="http://www.w3.org/2001/XMLSchema" xmlns:p="http://schemas.microsoft.com/office/2006/metadata/properties" xmlns:ns2="ad8eb33e-19a0-42cf-8a6f-47a4275b2cac" xmlns:ns3="21ac277d-25e6-4367-8a59-4858a4a46990" targetNamespace="http://schemas.microsoft.com/office/2006/metadata/properties" ma:root="true" ma:fieldsID="f0ecfa233f2f640d025f2725b87f32f7" ns2:_="" ns3:_="">
    <xsd:import namespace="ad8eb33e-19a0-42cf-8a6f-47a4275b2cac"/>
    <xsd:import namespace="21ac277d-25e6-4367-8a59-4858a4a469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eb33e-19a0-42cf-8a6f-47a4275b2c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ac277d-25e6-4367-8a59-4858a4a4699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cac637-3388-435d-aa55-fbc27c4df166}" ma:internalName="TaxCatchAll" ma:showField="CatchAllData" ma:web="21ac277d-25e6-4367-8a59-4858a4a469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ac277d-25e6-4367-8a59-4858a4a46990" xsi:nil="true"/>
    <lcf76f155ced4ddcb4097134ff3c332f xmlns="ad8eb33e-19a0-42cf-8a6f-47a4275b2cac">
      <Terms xmlns="http://schemas.microsoft.com/office/infopath/2007/PartnerControls"/>
    </lcf76f155ced4ddcb4097134ff3c332f>
    <SharedWithUsers xmlns="21ac277d-25e6-4367-8a59-4858a4a46990">
      <UserInfo>
        <DisplayName/>
        <AccountId xsi:nil="true"/>
        <AccountType/>
      </UserInfo>
    </SharedWithUsers>
    <MediaLengthInSeconds xmlns="ad8eb33e-19a0-42cf-8a6f-47a4275b2cac" xsi:nil="true"/>
  </documentManagement>
</p:properties>
</file>

<file path=customXml/itemProps1.xml><?xml version="1.0" encoding="utf-8"?>
<ds:datastoreItem xmlns:ds="http://schemas.openxmlformats.org/officeDocument/2006/customXml" ds:itemID="{EEF31A0B-0267-46E9-A6CA-CBC0C7A69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eb33e-19a0-42cf-8a6f-47a4275b2cac"/>
    <ds:schemaRef ds:uri="21ac277d-25e6-4367-8a59-4858a4a469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F285F4-CC81-4EAF-B0DD-8718CB65569D}">
  <ds:schemaRefs>
    <ds:schemaRef ds:uri="http://schemas.microsoft.com/sharepoint/v3/contenttype/forms"/>
  </ds:schemaRefs>
</ds:datastoreItem>
</file>

<file path=customXml/itemProps3.xml><?xml version="1.0" encoding="utf-8"?>
<ds:datastoreItem xmlns:ds="http://schemas.openxmlformats.org/officeDocument/2006/customXml" ds:itemID="{C12292A4-90BD-4628-B320-65450F558942}">
  <ds:schemaRefs>
    <ds:schemaRef ds:uri="http://schemas.microsoft.com/office/infopath/2007/PartnerControls"/>
    <ds:schemaRef ds:uri="http://schemas.microsoft.com/office/2006/documentManagement/types"/>
    <ds:schemaRef ds:uri="21ac277d-25e6-4367-8a59-4858a4a46990"/>
    <ds:schemaRef ds:uri="http://purl.org/dc/elements/1.1/"/>
    <ds:schemaRef ds:uri="http://purl.org/dc/terms/"/>
    <ds:schemaRef ds:uri="http://purl.org/dc/dcmitype/"/>
    <ds:schemaRef ds:uri="http://schemas.microsoft.com/office/2006/metadata/properties"/>
    <ds:schemaRef ds:uri="http://schemas.openxmlformats.org/package/2006/metadata/core-properties"/>
    <ds:schemaRef ds:uri="ad8eb33e-19a0-42cf-8a6f-47a4275b2ca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1565</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vt:lpstr>
      <vt:lpstr>Calibri</vt:lpstr>
      <vt:lpstr>Century Gothic,sans-serif</vt:lpstr>
      <vt:lpstr>Comic Sans MS</vt:lpstr>
      <vt:lpstr>Noto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Elder</dc:creator>
  <cp:lastModifiedBy>Mrs Shaw</cp:lastModifiedBy>
  <cp:revision>24</cp:revision>
  <dcterms:created xsi:type="dcterms:W3CDTF">2022-08-30T10:25:17Z</dcterms:created>
  <dcterms:modified xsi:type="dcterms:W3CDTF">2023-11-17T08:09:26Z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0x01010048A06F2446C0D6478C0F0864E76A148D</vt:lpwstr>
  </property>
  <property fmtid="{D5CDD505-2E9C-101B-9397-08002B2CF9AE}" pid="3" name="Order">
    <vt:r8>595700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