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5"/>
  </p:notesMasterIdLst>
  <p:sldIdLst>
    <p:sldId id="257" r:id="rId4"/>
  </p:sldIdLst>
  <p:sldSz cx="6858000" cy="9144000" type="screen4x3"/>
  <p:notesSz cx="6797675" cy="987425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75180" autoAdjust="0"/>
  </p:normalViewPr>
  <p:slideViewPr>
    <p:cSldViewPr>
      <p:cViewPr varScale="1">
        <p:scale>
          <a:sx n="47" d="100"/>
          <a:sy n="47" d="100"/>
        </p:scale>
        <p:origin x="2572" y="1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1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6DF3A984-3219-D16B-3402-015B9F93699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66A63836-9A91-29C2-7B6E-370405E4F7A7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20412CF7-2048-0425-AD26-BFA175AF97E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11363" y="741363"/>
            <a:ext cx="2774950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C11C847B-D951-DB6E-04CA-6F6E57C71273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691063"/>
            <a:ext cx="5438775" cy="444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60FA8A6D-EB1E-BA42-68CA-908174235BB7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895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62D4CA74-DF00-52B2-0814-755B2D1DEB0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37895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D02B9332-8561-4D7A-AEE2-E373775E38D8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3B7CC3ED-D316-99FE-AA79-1196599C9E5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EB29011-C8A9-4255-A4EA-25B428CDFBF7}" type="slidenum">
              <a:rPr lang="en-GB" altLang="en-US"/>
              <a:pPr>
                <a:spcBef>
                  <a:spcPct val="0"/>
                </a:spcBef>
              </a:pPr>
              <a:t>1</a:t>
            </a:fld>
            <a:endParaRPr lang="en-GB" altLang="en-US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B082C0DE-DA75-0A63-A584-43DDBAFE5F4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98CFF09F-C0ED-794F-69CD-5ED89C2845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04BDC01-D142-F310-FB13-5EB8F0CC822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0E48ADB-0E1D-1BAF-2FAE-E1C2DE102CB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50D1929-B771-FD81-37BC-521D503C989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232018-4B1A-4689-B929-96379E64E42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1852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55FDBF4-0E77-0B75-085F-F564E02C173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02CA20A-A5A5-84CA-319B-BBF30458F30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DFCF0C4-1E31-099F-6D91-C335320AEAE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CD9169C-0D4B-4A92-98F5-16EBAEF8E73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64683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DDD0694-EC35-8488-EE5C-31CB457344A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6CDF670-950E-A5BC-4DE9-ED40102168E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7DDB0D3-963B-8C93-F605-C8A21D0450E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0C2FDC-4172-4BA4-A162-F86B567B57A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74518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6290B6C-C68E-A7F8-1C66-E2CA94806D6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E2060E3-39F6-4345-2BD0-AAD0663F871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E48CB26-27B2-02F1-A2CD-1A0B38C80E2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8B0879-2795-4992-AA57-9B47A79610B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33455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E2EEB55-50B9-E076-5F24-B9727CD6F8E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F8D2A4F-5172-3E67-9CA4-603A40F39B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DAE8A42-8583-C0F6-234B-D9B546C44DE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12CE76-A021-4181-80BE-FBB7374097F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44310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7010EB1-45E1-2EB7-D568-316C9E4351C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D9CB9E5-AFB8-9406-CCF9-791D86E4277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2106320-D28D-4C32-592E-C53DE6AD0FF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ED4403-E0DE-4F77-BEE4-EA1F45DFF8B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51792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302D1E96-5128-0902-12FA-5BB8E381DAA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8351ADF-1B57-AAE7-015E-0977830FEA0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445A55F2-A1BD-B406-B815-8862619C405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6CF4A6-2B63-4AA9-9083-B27FAB271A1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05083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FC9B3E4E-F2FA-63A6-7EAD-0FB8684D5E6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08073CD-F073-E0F5-C8BB-3BCF8292134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76DF649-ABE7-49D9-AE18-6E907666806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6AD3AC-7236-42F0-9AB1-AB6C93F24D2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930784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6B78B7D0-F84A-2175-40DC-C0B61DA1E5E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7C1DFBA2-D6F6-6E8F-A5B8-9EEC724A077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5E4CF4D-3887-236A-C27B-5938D432278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991CD3-3EFF-475A-ACD0-D6B1D55C15D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01592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E7EB74B-F518-29D7-AD88-02E936C727F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DBD7D3C-678A-7222-C297-6AA6F4B5853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9FDE25E-FD65-5899-A293-080E149B741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90D3E1-A91C-48C5-94FD-27F54BE8119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5847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F491388-119A-DE0E-E60C-09860101B3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9B54B46-BE48-15B9-C770-8422DB05838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BCC4317-3024-4770-711A-3A9E2D44AD1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70DCE2-4B7C-4B2C-9426-6476694D317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12924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FCA46745-26F5-DF32-8FE1-36EADE596F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5FC92F6A-1E8D-E9C1-DCD3-1A0FEFFC5BE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C0172CCB-04CA-0972-FE6B-EA69E87F2B6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BECF0EC6-371C-1F7F-EE92-5F3ED2A4C5A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BE527798-0DAE-15C2-FD80-D769E860071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45E44F9B-7F4E-482A-8AFB-DBD716C43C8F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7">
            <a:extLst>
              <a:ext uri="{FF2B5EF4-FFF2-40B4-BE49-F238E27FC236}">
                <a16:creationId xmlns:a16="http://schemas.microsoft.com/office/drawing/2014/main" id="{FD34B57C-C2EC-92A7-0B6D-BB5CEE1C59F3}"/>
              </a:ext>
            </a:extLst>
          </p:cNvPr>
          <p:cNvGrpSpPr>
            <a:grpSpLocks/>
          </p:cNvGrpSpPr>
          <p:nvPr/>
        </p:nvGrpSpPr>
        <p:grpSpPr bwMode="auto">
          <a:xfrm>
            <a:off x="836613" y="107950"/>
            <a:ext cx="5400675" cy="1871663"/>
            <a:chOff x="482" y="295"/>
            <a:chExt cx="3402" cy="1179"/>
          </a:xfrm>
        </p:grpSpPr>
        <p:sp>
          <p:nvSpPr>
            <p:cNvPr id="2053" name="AutoShape 4">
              <a:extLst>
                <a:ext uri="{FF2B5EF4-FFF2-40B4-BE49-F238E27FC236}">
                  <a16:creationId xmlns:a16="http://schemas.microsoft.com/office/drawing/2014/main" id="{5BE13396-3487-87AD-590C-F98C44CA3A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2" y="295"/>
              <a:ext cx="3402" cy="1179"/>
            </a:xfrm>
            <a:prstGeom prst="wave">
              <a:avLst>
                <a:gd name="adj1" fmla="val 13005"/>
                <a:gd name="adj2" fmla="val 0"/>
              </a:avLst>
            </a:prstGeom>
            <a:noFill/>
            <a:ln w="762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accent2"/>
                </a:solidFill>
              </a:endParaRPr>
            </a:p>
          </p:txBody>
        </p:sp>
        <p:sp>
          <p:nvSpPr>
            <p:cNvPr id="2054" name="Text Box 5">
              <a:extLst>
                <a:ext uri="{FF2B5EF4-FFF2-40B4-BE49-F238E27FC236}">
                  <a16:creationId xmlns:a16="http://schemas.microsoft.com/office/drawing/2014/main" id="{9DE16DCE-B839-37F5-F2C3-81E194CB1BF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2" y="612"/>
              <a:ext cx="3266" cy="6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2800">
                  <a:latin typeface="Rockwell Extra Bold" panose="02060903040505020403" pitchFamily="18" charset="0"/>
                </a:rPr>
                <a:t>P7B Overview Sheet</a:t>
              </a:r>
              <a:r>
                <a:rPr lang="en-GB" altLang="en-US" sz="1800">
                  <a:latin typeface="Rockwell Extra Bold" panose="02060903040505020403" pitchFamily="18" charset="0"/>
                </a:rPr>
                <a:t> 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en-US" sz="1800" dirty="0">
                <a:latin typeface="Rockwell Extra Bold" panose="02060903040505020403" pitchFamily="18" charset="0"/>
              </a:endParaRPr>
            </a:p>
            <a:p>
              <a:pPr algn="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800" dirty="0">
                  <a:latin typeface="Rockwell Extra Bold" panose="02060903040505020403" pitchFamily="18" charset="0"/>
                </a:rPr>
                <a:t>Term 3</a:t>
              </a:r>
            </a:p>
          </p:txBody>
        </p:sp>
      </p:grpSp>
      <p:sp>
        <p:nvSpPr>
          <p:cNvPr id="2051" name="Text Box 9">
            <a:extLst>
              <a:ext uri="{FF2B5EF4-FFF2-40B4-BE49-F238E27FC236}">
                <a16:creationId xmlns:a16="http://schemas.microsoft.com/office/drawing/2014/main" id="{2B02903D-FA3D-1B1E-EFA7-ED9A9BC7E2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8050" y="2484438"/>
            <a:ext cx="51847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052" name="Text Box 10">
            <a:extLst>
              <a:ext uri="{FF2B5EF4-FFF2-40B4-BE49-F238E27FC236}">
                <a16:creationId xmlns:a16="http://schemas.microsoft.com/office/drawing/2014/main" id="{F2C34543-00B5-3725-CC9B-B4AC03EF64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0350" y="2051050"/>
            <a:ext cx="6408738" cy="6093976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pPr eaLnBrk="1" hangingPunct="1">
              <a:defRPr/>
            </a:pPr>
            <a:r>
              <a:rPr lang="en-GB" sz="1600" b="1" u="sng" dirty="0">
                <a:latin typeface="Arial" charset="0"/>
                <a:cs typeface="Arial" charset="0"/>
              </a:rPr>
              <a:t>The Curriculum</a:t>
            </a:r>
          </a:p>
          <a:p>
            <a:pPr eaLnBrk="1" hangingPunct="1">
              <a:defRPr/>
            </a:pPr>
            <a:r>
              <a:rPr lang="en-GB" sz="1200" dirty="0">
                <a:latin typeface="Arial" charset="0"/>
                <a:cs typeface="Arial" charset="0"/>
              </a:rPr>
              <a:t>Below is an overview of the work which will be covered by the class this term.  We hope you find this information beneficial.  </a:t>
            </a:r>
          </a:p>
          <a:p>
            <a:pPr eaLnBrk="1" hangingPunct="1">
              <a:defRPr/>
            </a:pPr>
            <a:endParaRPr lang="en-GB" sz="1000" u="sng" dirty="0">
              <a:latin typeface="Arial" charset="0"/>
              <a:cs typeface="Arial" charset="0"/>
            </a:endParaRPr>
          </a:p>
          <a:p>
            <a:pPr eaLnBrk="1" hangingPunct="1">
              <a:defRPr/>
            </a:pPr>
            <a:r>
              <a:rPr lang="en-GB" sz="1400" b="1" dirty="0">
                <a:solidFill>
                  <a:srgbClr val="FF0000"/>
                </a:solidFill>
                <a:latin typeface="Arial"/>
                <a:cs typeface="Arial"/>
              </a:rPr>
              <a:t>Literacy</a:t>
            </a:r>
            <a:r>
              <a:rPr lang="en-GB" sz="1000" dirty="0">
                <a:solidFill>
                  <a:schemeClr val="accent2"/>
                </a:solidFill>
                <a:latin typeface="Arial"/>
                <a:cs typeface="Arial"/>
              </a:rPr>
              <a:t>	</a:t>
            </a:r>
            <a:r>
              <a:rPr lang="en-GB" sz="1000" dirty="0">
                <a:latin typeface="Arial"/>
                <a:cs typeface="Arial"/>
              </a:rPr>
              <a:t>	</a:t>
            </a:r>
            <a:r>
              <a:rPr lang="en-GB" sz="1000" b="1" u="sng" dirty="0">
                <a:latin typeface="Arial"/>
                <a:cs typeface="Arial"/>
              </a:rPr>
              <a:t>Reading</a:t>
            </a:r>
            <a:r>
              <a:rPr lang="en-GB" sz="1000" b="1" dirty="0">
                <a:latin typeface="Arial"/>
                <a:cs typeface="Arial"/>
              </a:rPr>
              <a:t> </a:t>
            </a:r>
            <a:r>
              <a:rPr lang="en-GB" sz="1000" dirty="0">
                <a:latin typeface="Arial"/>
                <a:cs typeface="Arial"/>
              </a:rPr>
              <a:t>Class Novel – Divided City by Theresa Breslin (variety of			tasks linked to Active Literacy reading comprehension) strategies )</a:t>
            </a:r>
          </a:p>
          <a:p>
            <a:pPr lvl="4" eaLnBrk="1" hangingPunct="1">
              <a:buFont typeface="Arial" charset="0"/>
              <a:buChar char="•"/>
              <a:defRPr/>
            </a:pPr>
            <a:r>
              <a:rPr lang="en-GB" sz="1000" dirty="0">
                <a:latin typeface="Arial" charset="0"/>
                <a:cs typeface="Arial" charset="0"/>
              </a:rPr>
              <a:t>Bug Club reading and comprehension</a:t>
            </a:r>
          </a:p>
          <a:p>
            <a:pPr lvl="4" eaLnBrk="1" hangingPunct="1">
              <a:buFont typeface="Arial" charset="0"/>
              <a:buChar char="•"/>
              <a:defRPr/>
            </a:pPr>
            <a:r>
              <a:rPr lang="en-GB" sz="1000" dirty="0">
                <a:latin typeface="Arial" charset="0"/>
                <a:cs typeface="Arial" charset="0"/>
              </a:rPr>
              <a:t>Use reading strategies to answer different types of questions</a:t>
            </a:r>
          </a:p>
          <a:p>
            <a:pPr lvl="4" eaLnBrk="1" hangingPunct="1">
              <a:defRPr/>
            </a:pPr>
            <a:endParaRPr lang="en-GB" sz="1000" dirty="0">
              <a:latin typeface="Arial" charset="0"/>
              <a:cs typeface="Arial" charset="0"/>
            </a:endParaRPr>
          </a:p>
          <a:p>
            <a:pPr eaLnBrk="1" hangingPunct="1">
              <a:defRPr/>
            </a:pPr>
            <a:r>
              <a:rPr lang="en-GB" sz="1000" dirty="0">
                <a:latin typeface="Arial"/>
                <a:cs typeface="Arial"/>
              </a:rPr>
              <a:t>		</a:t>
            </a:r>
            <a:r>
              <a:rPr lang="en-GB" sz="1000" b="1" u="sng" dirty="0">
                <a:latin typeface="Arial"/>
                <a:cs typeface="Arial"/>
              </a:rPr>
              <a:t>Writing</a:t>
            </a:r>
            <a:r>
              <a:rPr lang="en-GB" sz="1000" dirty="0">
                <a:latin typeface="Arial"/>
                <a:cs typeface="Arial"/>
              </a:rPr>
              <a:t> – Daily writing with focus on tools for writing.</a:t>
            </a:r>
          </a:p>
          <a:p>
            <a:pPr>
              <a:defRPr/>
            </a:pPr>
            <a:r>
              <a:rPr lang="en-GB" sz="1000" dirty="0">
                <a:latin typeface="Arial"/>
                <a:cs typeface="Arial"/>
              </a:rPr>
              <a:t>                                                    Response Writing</a:t>
            </a:r>
            <a:endParaRPr lang="en-GB" dirty="0"/>
          </a:p>
          <a:p>
            <a:pPr>
              <a:defRPr/>
            </a:pPr>
            <a:r>
              <a:rPr lang="en-GB" sz="1000" dirty="0">
                <a:latin typeface="Arial"/>
                <a:cs typeface="Arial"/>
              </a:rPr>
              <a:t>                                                    Active Literacy spelling strategies to develop strategies in spelling complex </a:t>
            </a:r>
            <a:endParaRPr lang="en-GB" dirty="0"/>
          </a:p>
          <a:p>
            <a:pPr eaLnBrk="1" hangingPunct="1">
              <a:defRPr/>
            </a:pPr>
            <a:r>
              <a:rPr lang="en-GB" sz="1000" dirty="0">
                <a:latin typeface="Arial" charset="0"/>
                <a:cs typeface="Arial" charset="0"/>
              </a:rPr>
              <a:t>		vocabulary, phonemes and topical vocabulary. </a:t>
            </a:r>
          </a:p>
          <a:p>
            <a:pPr eaLnBrk="1" hangingPunct="1">
              <a:defRPr/>
            </a:pPr>
            <a:endParaRPr lang="en-GB" sz="1000" dirty="0">
              <a:latin typeface="Arial" charset="0"/>
              <a:cs typeface="Arial" charset="0"/>
            </a:endParaRPr>
          </a:p>
          <a:p>
            <a:pPr eaLnBrk="1" hangingPunct="1">
              <a:defRPr/>
            </a:pPr>
            <a:r>
              <a:rPr lang="en-GB" sz="1000" b="1" dirty="0">
                <a:latin typeface="Arial"/>
                <a:cs typeface="Arial"/>
              </a:rPr>
              <a:t>		</a:t>
            </a:r>
            <a:r>
              <a:rPr lang="en-GB" sz="1000" b="1" u="sng" dirty="0">
                <a:latin typeface="Arial"/>
                <a:cs typeface="Arial"/>
              </a:rPr>
              <a:t>Talking and Listening </a:t>
            </a:r>
            <a:r>
              <a:rPr lang="en-GB" sz="1000" dirty="0">
                <a:latin typeface="Arial"/>
                <a:cs typeface="Arial"/>
              </a:rPr>
              <a:t>–  Presenting and discussing in groups and </a:t>
            </a:r>
          </a:p>
          <a:p>
            <a:pPr eaLnBrk="1" hangingPunct="1">
              <a:defRPr/>
            </a:pPr>
            <a:r>
              <a:rPr lang="en-GB" sz="1000" dirty="0">
                <a:latin typeface="Arial"/>
                <a:cs typeface="Arial"/>
              </a:rPr>
              <a:t>		as a whole class</a:t>
            </a:r>
          </a:p>
          <a:p>
            <a:pPr eaLnBrk="1" hangingPunct="1">
              <a:defRPr/>
            </a:pPr>
            <a:r>
              <a:rPr lang="en-GB" sz="1000" dirty="0">
                <a:latin typeface="Arial"/>
                <a:cs typeface="Arial"/>
              </a:rPr>
              <a:t>		</a:t>
            </a:r>
          </a:p>
          <a:p>
            <a:pPr eaLnBrk="1" hangingPunct="1">
              <a:defRPr/>
            </a:pPr>
            <a:endParaRPr lang="en-GB" sz="1000" dirty="0">
              <a:latin typeface="Arial" charset="0"/>
              <a:cs typeface="Arial" charset="0"/>
            </a:endParaRPr>
          </a:p>
          <a:p>
            <a:pPr>
              <a:defRPr/>
            </a:pPr>
            <a:r>
              <a:rPr lang="en-GB" sz="1400" b="1" dirty="0">
                <a:solidFill>
                  <a:schemeClr val="accent2"/>
                </a:solidFill>
                <a:latin typeface="Arial" charset="0"/>
                <a:cs typeface="Arial" charset="0"/>
              </a:rPr>
              <a:t>Numeracy		</a:t>
            </a:r>
            <a:r>
              <a:rPr lang="en-GB" sz="1000" dirty="0">
                <a:latin typeface="Arial" charset="0"/>
                <a:cs typeface="Arial" charset="0"/>
              </a:rPr>
              <a:t>3D Objects</a:t>
            </a:r>
          </a:p>
          <a:p>
            <a:pPr>
              <a:defRPr/>
            </a:pPr>
            <a:r>
              <a:rPr lang="en-GB" sz="1000" dirty="0">
                <a:latin typeface="Arial" charset="0"/>
                <a:cs typeface="Arial" charset="0"/>
              </a:rPr>
              <a:t>		Fractions, Decimals and Percentages </a:t>
            </a:r>
          </a:p>
          <a:p>
            <a:pPr>
              <a:defRPr/>
            </a:pPr>
            <a:r>
              <a:rPr lang="en-GB" sz="1000" dirty="0">
                <a:latin typeface="Arial"/>
                <a:cs typeface="Arial"/>
              </a:rPr>
              <a:t>		Volume, Weight, Length and Area</a:t>
            </a:r>
          </a:p>
          <a:p>
            <a:pPr>
              <a:defRPr/>
            </a:pPr>
            <a:r>
              <a:rPr lang="en-GB" sz="1000" dirty="0">
                <a:latin typeface="Arial" charset="0"/>
                <a:cs typeface="Arial" charset="0"/>
              </a:rPr>
              <a:t>		Problem Solving</a:t>
            </a:r>
          </a:p>
          <a:p>
            <a:pPr eaLnBrk="1" hangingPunct="1">
              <a:defRPr/>
            </a:pPr>
            <a:endParaRPr lang="en-GB" sz="500" b="1" dirty="0">
              <a:latin typeface="Arial" charset="0"/>
              <a:cs typeface="Arial" charset="0"/>
            </a:endParaRPr>
          </a:p>
          <a:p>
            <a:pPr eaLnBrk="1" hangingPunct="1">
              <a:defRPr/>
            </a:pPr>
            <a:r>
              <a:rPr lang="en-GB" sz="1400" b="1" dirty="0">
                <a:solidFill>
                  <a:srgbClr val="00B050"/>
                </a:solidFill>
                <a:latin typeface="Arial"/>
                <a:cs typeface="Arial"/>
              </a:rPr>
              <a:t>Health and Wellbeing</a:t>
            </a:r>
            <a:r>
              <a:rPr lang="en-GB" sz="1000" dirty="0">
                <a:latin typeface="Arial"/>
                <a:cs typeface="Arial"/>
              </a:rPr>
              <a:t>	</a:t>
            </a:r>
            <a:r>
              <a:rPr lang="en-GB" sz="1000" b="1" u="sng" dirty="0">
                <a:latin typeface="Arial"/>
                <a:cs typeface="Arial"/>
              </a:rPr>
              <a:t>HWB  - </a:t>
            </a:r>
            <a:r>
              <a:rPr lang="en-GB" sz="1000" dirty="0">
                <a:latin typeface="Arial"/>
                <a:cs typeface="Arial"/>
              </a:rPr>
              <a:t>Food and Health/Planning for Choices and Change</a:t>
            </a:r>
            <a:endParaRPr lang="en-GB" sz="1000" dirty="0">
              <a:latin typeface="Arial" charset="0"/>
              <a:cs typeface="Arial" charset="0"/>
            </a:endParaRPr>
          </a:p>
          <a:p>
            <a:pPr eaLnBrk="1" hangingPunct="1">
              <a:defRPr/>
            </a:pPr>
            <a:r>
              <a:rPr lang="en-GB" sz="1000" dirty="0">
                <a:latin typeface="Arial" charset="0"/>
                <a:cs typeface="Arial" charset="0"/>
              </a:rPr>
              <a:t>		</a:t>
            </a:r>
            <a:r>
              <a:rPr lang="en-GB" sz="1000" b="1" u="sng" dirty="0">
                <a:latin typeface="Arial" charset="0"/>
                <a:cs typeface="Arial" charset="0"/>
              </a:rPr>
              <a:t>Physical Education</a:t>
            </a:r>
          </a:p>
          <a:p>
            <a:pPr eaLnBrk="1" hangingPunct="1">
              <a:defRPr/>
            </a:pPr>
            <a:r>
              <a:rPr lang="en-GB" sz="1000" dirty="0">
                <a:latin typeface="Arial"/>
                <a:cs typeface="Arial"/>
              </a:rPr>
              <a:t>		Sports Championships</a:t>
            </a:r>
            <a:endParaRPr lang="en-GB" sz="1000" dirty="0">
              <a:latin typeface="Arial" charset="0"/>
              <a:cs typeface="Arial" charset="0"/>
            </a:endParaRPr>
          </a:p>
          <a:p>
            <a:pPr eaLnBrk="1" hangingPunct="1">
              <a:defRPr/>
            </a:pPr>
            <a:endParaRPr lang="en-GB" sz="500" dirty="0">
              <a:latin typeface="Arial" charset="0"/>
              <a:cs typeface="Arial" charset="0"/>
            </a:endParaRPr>
          </a:p>
          <a:p>
            <a:pPr eaLnBrk="1" hangingPunct="1">
              <a:defRPr/>
            </a:pPr>
            <a:r>
              <a:rPr lang="en-GB" sz="1400" b="1" dirty="0">
                <a:solidFill>
                  <a:srgbClr val="7030A0"/>
                </a:solidFill>
                <a:latin typeface="Arial"/>
                <a:cs typeface="Arial"/>
              </a:rPr>
              <a:t>R.M.E.</a:t>
            </a:r>
            <a:r>
              <a:rPr lang="en-GB" sz="1000" dirty="0">
                <a:solidFill>
                  <a:schemeClr val="accent2"/>
                </a:solidFill>
                <a:latin typeface="Arial"/>
                <a:cs typeface="Arial"/>
              </a:rPr>
              <a:t>                                     </a:t>
            </a:r>
            <a:r>
              <a:rPr lang="en-GB" sz="1000" dirty="0">
                <a:latin typeface="Arial"/>
                <a:cs typeface="Arial"/>
              </a:rPr>
              <a:t>Divided City – Sectarianism</a:t>
            </a:r>
            <a:endParaRPr lang="en-GB" sz="1000" dirty="0">
              <a:latin typeface="Arial" charset="0"/>
              <a:cs typeface="Arial" charset="0"/>
            </a:endParaRPr>
          </a:p>
          <a:p>
            <a:pPr eaLnBrk="1" hangingPunct="1">
              <a:defRPr/>
            </a:pPr>
            <a:r>
              <a:rPr lang="en-GB" sz="1400" b="1" dirty="0">
                <a:solidFill>
                  <a:srgbClr val="00B0F0"/>
                </a:solidFill>
                <a:latin typeface="Arial"/>
                <a:cs typeface="Arial"/>
              </a:rPr>
              <a:t>Technologies</a:t>
            </a:r>
            <a:r>
              <a:rPr lang="en-GB" sz="1000" dirty="0">
                <a:latin typeface="Arial"/>
                <a:cs typeface="Arial"/>
              </a:rPr>
              <a:t>	STEM activities/Coding/Food and Textiles</a:t>
            </a:r>
            <a:endParaRPr lang="en-GB" sz="700" dirty="0">
              <a:latin typeface="Arial"/>
              <a:cs typeface="Arial"/>
            </a:endParaRPr>
          </a:p>
          <a:p>
            <a:pPr>
              <a:defRPr/>
            </a:pPr>
            <a:r>
              <a:rPr lang="en-GB" sz="1400" b="1" dirty="0">
                <a:solidFill>
                  <a:srgbClr val="FF0066"/>
                </a:solidFill>
                <a:latin typeface="Arial"/>
                <a:cs typeface="Arial"/>
              </a:rPr>
              <a:t>Social Studies</a:t>
            </a:r>
            <a:r>
              <a:rPr lang="en-GB" sz="1000" dirty="0">
                <a:solidFill>
                  <a:schemeClr val="accent2"/>
                </a:solidFill>
                <a:latin typeface="Arial"/>
                <a:cs typeface="Arial"/>
              </a:rPr>
              <a:t>                  </a:t>
            </a:r>
            <a:r>
              <a:rPr lang="en-GB" sz="1000" dirty="0">
                <a:latin typeface="Arial"/>
                <a:cs typeface="Arial"/>
              </a:rPr>
              <a:t>Natural Disasters</a:t>
            </a:r>
          </a:p>
          <a:p>
            <a:pPr>
              <a:defRPr/>
            </a:pPr>
            <a:r>
              <a:rPr lang="en-GB" sz="1400" b="1" dirty="0">
                <a:solidFill>
                  <a:srgbClr val="FFC000"/>
                </a:solidFill>
                <a:latin typeface="Arial" charset="0"/>
                <a:cs typeface="Arial" charset="0"/>
              </a:rPr>
              <a:t>Music</a:t>
            </a:r>
            <a:r>
              <a:rPr lang="en-GB" sz="1000" dirty="0">
                <a:solidFill>
                  <a:schemeClr val="accent2"/>
                </a:solidFill>
                <a:latin typeface="Arial" charset="0"/>
                <a:cs typeface="Arial" charset="0"/>
              </a:rPr>
              <a:t>		</a:t>
            </a:r>
            <a:r>
              <a:rPr lang="en-GB" sz="1000" dirty="0">
                <a:latin typeface="Arial" charset="0"/>
                <a:cs typeface="Arial" charset="0"/>
              </a:rPr>
              <a:t>Scots Music when exploring Robert Burns/Strings </a:t>
            </a:r>
          </a:p>
          <a:p>
            <a:pPr>
              <a:defRPr/>
            </a:pPr>
            <a:r>
              <a:rPr lang="en-GB" sz="1400" b="1" dirty="0">
                <a:solidFill>
                  <a:srgbClr val="FFC000"/>
                </a:solidFill>
                <a:latin typeface="Arial"/>
                <a:cs typeface="Arial"/>
              </a:rPr>
              <a:t>Art &amp; Design</a:t>
            </a:r>
            <a:r>
              <a:rPr lang="en-GB" sz="1000" dirty="0">
                <a:latin typeface="Arial"/>
                <a:cs typeface="Arial"/>
              </a:rPr>
              <a:t>	Form and Texture</a:t>
            </a:r>
            <a:endParaRPr lang="en-GB" sz="1000" dirty="0">
              <a:latin typeface="Arial" charset="0"/>
              <a:cs typeface="Arial" charset="0"/>
            </a:endParaRPr>
          </a:p>
          <a:p>
            <a:pPr>
              <a:defRPr/>
            </a:pPr>
            <a:r>
              <a:rPr lang="en-GB" sz="1400" b="1" dirty="0">
                <a:solidFill>
                  <a:srgbClr val="FFC000"/>
                </a:solidFill>
                <a:latin typeface="Arial" charset="0"/>
                <a:cs typeface="Arial" charset="0"/>
              </a:rPr>
              <a:t>Drama</a:t>
            </a:r>
            <a:r>
              <a:rPr lang="en-GB" sz="1000" dirty="0">
                <a:latin typeface="Arial" charset="0"/>
                <a:cs typeface="Arial" charset="0"/>
              </a:rPr>
              <a:t>		Improvised drama related to Divided City</a:t>
            </a:r>
            <a:endParaRPr lang="en-GB" sz="500" dirty="0">
              <a:latin typeface="Arial" charset="0"/>
              <a:cs typeface="Arial" charset="0"/>
            </a:endParaRPr>
          </a:p>
          <a:p>
            <a:pPr>
              <a:defRPr/>
            </a:pPr>
            <a:r>
              <a:rPr lang="en-GB" sz="1400" b="1" dirty="0">
                <a:solidFill>
                  <a:schemeClr val="accent5">
                    <a:lumMod val="50000"/>
                  </a:schemeClr>
                </a:solidFill>
                <a:latin typeface="Arial" charset="0"/>
                <a:cs typeface="Arial" charset="0"/>
              </a:rPr>
              <a:t>Science</a:t>
            </a:r>
            <a:r>
              <a:rPr lang="en-GB" sz="1400" dirty="0">
                <a:solidFill>
                  <a:schemeClr val="accent2"/>
                </a:solidFill>
                <a:latin typeface="Arial" charset="0"/>
                <a:cs typeface="Arial" charset="0"/>
              </a:rPr>
              <a:t>		</a:t>
            </a:r>
            <a:r>
              <a:rPr lang="en-GB" sz="1000" dirty="0">
                <a:latin typeface="Arial" charset="0"/>
                <a:cs typeface="Arial" charset="0"/>
              </a:rPr>
              <a:t>Genetics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F87886FEAC8714787440042F01E6AEC" ma:contentTypeVersion="13" ma:contentTypeDescription="Create a new document." ma:contentTypeScope="" ma:versionID="7aa23854f7164ddf589a7b052345a68f">
  <xsd:schema xmlns:xsd="http://www.w3.org/2001/XMLSchema" xmlns:xs="http://www.w3.org/2001/XMLSchema" xmlns:p="http://schemas.microsoft.com/office/2006/metadata/properties" xmlns:ns3="2b795f3b-de57-4be2-84de-2dfacbf0a5b3" xmlns:ns4="c0308061-c686-4af7-b774-e9c8b2bd7670" targetNamespace="http://schemas.microsoft.com/office/2006/metadata/properties" ma:root="true" ma:fieldsID="d1e90a1b9c09b41f432085ff1d6dd13a" ns3:_="" ns4:_="">
    <xsd:import namespace="2b795f3b-de57-4be2-84de-2dfacbf0a5b3"/>
    <xsd:import namespace="c0308061-c686-4af7-b774-e9c8b2bd767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795f3b-de57-4be2-84de-2dfacbf0a5b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308061-c686-4af7-b774-e9c8b2bd7670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26A68E3-7A6F-486D-A73E-A4B0B4E273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C225F66-14E6-466F-9AA7-DD14A6AB2AB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b795f3b-de57-4be2-84de-2dfacbf0a5b3"/>
    <ds:schemaRef ds:uri="c0308061-c686-4af7-b774-e9c8b2bd767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856</TotalTime>
  <Words>234</Words>
  <Application>Microsoft Office PowerPoint</Application>
  <PresentationFormat>On-screen Show (4:3)</PresentationFormat>
  <Paragraphs>36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Rockwell Extra Bold</vt:lpstr>
      <vt:lpstr>Default Design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Kirsty</dc:creator>
  <cp:lastModifiedBy>DronPrSommervilleL</cp:lastModifiedBy>
  <cp:revision>143</cp:revision>
  <dcterms:created xsi:type="dcterms:W3CDTF">2010-04-25T15:39:57Z</dcterms:created>
  <dcterms:modified xsi:type="dcterms:W3CDTF">2026-02-24T14:24:15Z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0x0101008F87886FEAC8714787440042F01E6AEC</vt:lpwstr>
  </property>
</Properties>
</file>