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6858000" cy="9144000" type="screen4x3"/>
  <p:notesSz cx="6797675" cy="987425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760" autoAdjust="0"/>
    <p:restoredTop sz="75180" autoAdjust="0"/>
  </p:normalViewPr>
  <p:slideViewPr>
    <p:cSldViewPr>
      <p:cViewPr>
        <p:scale>
          <a:sx n="90" d="100"/>
          <a:sy n="90" d="100"/>
        </p:scale>
        <p:origin x="1920" y="-12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7FF98BD8-950A-41DA-BAF1-7D902B047F2B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6A4C13F4-5588-41FC-A91F-C373D28DDF26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5547922A-B3B6-40AC-8331-263B1FC221D3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011363" y="741363"/>
            <a:ext cx="2774950" cy="3702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47572934-1D0C-4FDD-A4C3-7178A6B33EBB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691063"/>
            <a:ext cx="5438775" cy="4443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id="{3414FF37-7C50-4237-B040-8C3511D0989D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895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9" name="Rectangle 7">
            <a:extLst>
              <a:ext uri="{FF2B5EF4-FFF2-40B4-BE49-F238E27FC236}">
                <a16:creationId xmlns:a16="http://schemas.microsoft.com/office/drawing/2014/main" id="{1FA838BC-2E74-4026-A561-96B4824C821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37895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2EEDED73-7FEB-4F3A-8DB8-FBA8F7C99375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>
            <a:extLst>
              <a:ext uri="{FF2B5EF4-FFF2-40B4-BE49-F238E27FC236}">
                <a16:creationId xmlns:a16="http://schemas.microsoft.com/office/drawing/2014/main" id="{5BB4CCF3-286B-4B27-8885-F395FF5208E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A2DD0E3-F446-41F0-B929-2552756E1F15}" type="slidenum">
              <a:rPr lang="en-GB" altLang="en-US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A22BE5CC-D42B-41CB-81A0-09FBD2656D2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>
            <a:extLst>
              <a:ext uri="{FF2B5EF4-FFF2-40B4-BE49-F238E27FC236}">
                <a16:creationId xmlns:a16="http://schemas.microsoft.com/office/drawing/2014/main" id="{63C4C1C9-707E-4C0C-80E9-D1BB3949E7E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038"/>
            <a:ext cx="5829300" cy="196056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3C6D77A-AC1A-482D-B01B-39525D0E967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0CD9AE4-6CEA-41D0-B25D-430432C5B59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46976D6-204A-42F7-89A2-0961525AF06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CABE85A-3CDF-43BB-A823-E41CF451E11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064237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28506B9-1C68-4273-9765-1951E4075DB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0D97A49-3BF3-4618-A797-0D3A02B4E7C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43C54AF-83E2-4CEA-8621-351070E242B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0FEAFB6-962F-4945-A46F-5CC9F14D1C4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368943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713"/>
            <a:ext cx="1543050" cy="78009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713"/>
            <a:ext cx="4476750" cy="78009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EF8C155-3E24-4AD0-B437-1507EB18985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D0388FB-BA6D-4361-BCA3-054D90573E3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FB09826-C055-4449-990F-B3E00058F6B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1792A5A-471B-4AB3-8821-CD8FEA98EE7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218343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8809AE3-2648-4698-B182-E9EA65E8FA5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B97FD37-79DD-42B0-B11B-DAA34C03A50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BC8E5FB-F6E1-4ADE-84F7-6B5B38D9EB3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F748840-05E4-451B-9374-FA7025AD662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068982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338" y="5875338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338" y="3875088"/>
            <a:ext cx="5829300" cy="20002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F2291B4-752F-4226-A66E-BC2E5767C6F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A269CCD-44F7-4E34-B0DA-F486746CC0D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B56AB2F-5F61-4A3F-915A-C81B69884D6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521CC7-03BD-404D-BEDA-BFE15A8471E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144734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0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05200" y="2133600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E1EC4C8-E4F2-4880-A423-A733960CBF3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F2CF09D-96BB-4601-B6B8-7ACA6CE730F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D1BB180-6D76-4F2D-9AE4-0AEB4D39CB9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4212E4D-A19C-4434-996B-994E60E1575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590127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288"/>
            <a:ext cx="3030538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900363"/>
            <a:ext cx="3030538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4563" y="2046288"/>
            <a:ext cx="3030537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4563" y="2900363"/>
            <a:ext cx="3030537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2FB6F20C-D209-44E6-9DE2-117DBDA5550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A2598BDB-66A5-4F35-A1F8-C5A103C6C37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28941BEC-8B65-48A3-B55C-F018DEDBC8D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324D4CD-531B-47D0-86C9-0CEDF80972D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44271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CDAC1421-9924-44A5-AA43-8573798FD9A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13F8136B-765C-45DE-B1BE-C4EAB7F2EEE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F94A846B-3357-4C83-8932-2D5C833FB66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DE949A4-75B6-4248-86DA-6CAFBC80D81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622119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CC11F763-F0F5-4D9B-AA99-B9C95A5D47E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91F0DFEC-39A4-4549-BF4C-CF8CB80521C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5A618D84-AE82-418F-B425-B042E9B663F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695E10-B31A-4894-9887-91BE232C365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838371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3538"/>
            <a:ext cx="2255838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8" y="363538"/>
            <a:ext cx="3833812" cy="78041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2938"/>
            <a:ext cx="2255838" cy="62547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14EFA83-4E6C-4016-AACD-8FC3A34B806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A3D8770-30DB-40C6-8C0E-F6E4D3B16B4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99A71D9-A9B7-482E-87B0-E55337E0511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6FB4A8B-96AA-4273-9AF9-5FBE9FEEC1B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882713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613" y="6400800"/>
            <a:ext cx="4114800" cy="7556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613" y="81756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613" y="7156450"/>
            <a:ext cx="4114800" cy="10731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D3A733D-BF92-4EB0-B411-95C5BA7B58F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DFFBDF2-259A-4105-9152-BE1B987CA9B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EFA7F8C-7037-4E81-BF65-8E7629DA092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4B77C0-5510-4234-81AB-609B3D77EE5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497071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B540585-B3DC-412C-AC22-00EE6F08333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366713"/>
            <a:ext cx="6172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FAB5FB42-3A7C-43EF-BF25-2309145A85F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133600"/>
            <a:ext cx="6172200" cy="603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A4EF8755-A390-4CCD-BA1F-7F19AE927FE2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8326438"/>
            <a:ext cx="16002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A96DA828-8E5A-4EFD-99A8-4B4D4C14F3E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8326438"/>
            <a:ext cx="21717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8DAB759B-055B-4D62-82D6-60CA4B1B700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8326438"/>
            <a:ext cx="16002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492C21CA-4DAD-4ABF-9643-FD980F46A5F3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7">
            <a:extLst>
              <a:ext uri="{FF2B5EF4-FFF2-40B4-BE49-F238E27FC236}">
                <a16:creationId xmlns:a16="http://schemas.microsoft.com/office/drawing/2014/main" id="{89F95326-401F-4642-972B-45D9FEA0E033}"/>
              </a:ext>
            </a:extLst>
          </p:cNvPr>
          <p:cNvGrpSpPr>
            <a:grpSpLocks/>
          </p:cNvGrpSpPr>
          <p:nvPr/>
        </p:nvGrpSpPr>
        <p:grpSpPr bwMode="auto">
          <a:xfrm>
            <a:off x="836613" y="107950"/>
            <a:ext cx="5400675" cy="1871663"/>
            <a:chOff x="482" y="295"/>
            <a:chExt cx="3402" cy="1179"/>
          </a:xfrm>
        </p:grpSpPr>
        <p:sp>
          <p:nvSpPr>
            <p:cNvPr id="2053" name="AutoShape 4">
              <a:extLst>
                <a:ext uri="{FF2B5EF4-FFF2-40B4-BE49-F238E27FC236}">
                  <a16:creationId xmlns:a16="http://schemas.microsoft.com/office/drawing/2014/main" id="{6B47B6C4-E82A-4D5E-A8FE-2743C07EFB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2" y="295"/>
              <a:ext cx="3402" cy="1179"/>
            </a:xfrm>
            <a:prstGeom prst="wave">
              <a:avLst>
                <a:gd name="adj1" fmla="val 13005"/>
                <a:gd name="adj2" fmla="val 0"/>
              </a:avLst>
            </a:prstGeom>
            <a:noFill/>
            <a:ln w="762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solidFill>
                  <a:schemeClr val="accent2"/>
                </a:solidFill>
              </a:endParaRPr>
            </a:p>
          </p:txBody>
        </p:sp>
        <p:sp>
          <p:nvSpPr>
            <p:cNvPr id="2054" name="Text Box 5">
              <a:extLst>
                <a:ext uri="{FF2B5EF4-FFF2-40B4-BE49-F238E27FC236}">
                  <a16:creationId xmlns:a16="http://schemas.microsoft.com/office/drawing/2014/main" id="{C2E37501-E174-4CDD-9CFF-B376A41B25F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72" y="612"/>
              <a:ext cx="3266" cy="6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2800">
                  <a:latin typeface="Rockwell Extra Bold" panose="02060903040505020403" pitchFamily="18" charset="0"/>
                </a:rPr>
                <a:t>P2 Overview Sheet</a:t>
              </a:r>
              <a:r>
                <a:rPr lang="en-GB" altLang="en-US" sz="1800">
                  <a:latin typeface="Rockwell Extra Bold" panose="02060903040505020403" pitchFamily="18" charset="0"/>
                </a:rPr>
                <a:t> 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>
                <a:latin typeface="Rockwell Extra Bold" panose="02060903040505020403" pitchFamily="18" charset="0"/>
              </a:endParaRPr>
            </a:p>
            <a:p>
              <a:pPr algn="r"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1800">
                  <a:latin typeface="Rockwell Extra Bold" panose="02060903040505020403" pitchFamily="18" charset="0"/>
                </a:rPr>
                <a:t>Term 1</a:t>
              </a:r>
            </a:p>
          </p:txBody>
        </p:sp>
      </p:grpSp>
      <p:sp>
        <p:nvSpPr>
          <p:cNvPr id="2051" name="Text Box 9">
            <a:extLst>
              <a:ext uri="{FF2B5EF4-FFF2-40B4-BE49-F238E27FC236}">
                <a16:creationId xmlns:a16="http://schemas.microsoft.com/office/drawing/2014/main" id="{301ABAC5-A778-40BD-AD2B-5D21D9C68E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8050" y="2484438"/>
            <a:ext cx="51847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052" name="Text Box 10">
            <a:extLst>
              <a:ext uri="{FF2B5EF4-FFF2-40B4-BE49-F238E27FC236}">
                <a16:creationId xmlns:a16="http://schemas.microsoft.com/office/drawing/2014/main" id="{01EE2813-2452-4B83-BAD4-828898490A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0350" y="2051050"/>
            <a:ext cx="6409010" cy="721736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GB" sz="1600" b="1" u="sng" dirty="0">
                <a:latin typeface="Arial" charset="0"/>
                <a:cs typeface="Arial" charset="0"/>
              </a:rPr>
              <a:t>The Curriculum</a:t>
            </a:r>
          </a:p>
          <a:p>
            <a:pPr eaLnBrk="1" hangingPunct="1">
              <a:defRPr/>
            </a:pPr>
            <a:r>
              <a:rPr lang="en-GB" sz="1200" dirty="0">
                <a:latin typeface="Arial" charset="0"/>
                <a:cs typeface="Arial" charset="0"/>
              </a:rPr>
              <a:t>Below is an overview of the work which will be covered by the class this term.  We hope you find this information beneficial.  </a:t>
            </a:r>
          </a:p>
          <a:p>
            <a:pPr eaLnBrk="1" hangingPunct="1">
              <a:defRPr/>
            </a:pPr>
            <a:endParaRPr lang="en-GB" sz="1000" u="sng" dirty="0">
              <a:latin typeface="Arial" charset="0"/>
              <a:cs typeface="Arial" charset="0"/>
            </a:endParaRPr>
          </a:p>
          <a:p>
            <a:pPr eaLnBrk="1" hangingPunct="1">
              <a:defRPr/>
            </a:pPr>
            <a:r>
              <a:rPr lang="en-GB" sz="1400" b="1" dirty="0">
                <a:solidFill>
                  <a:srgbClr val="FF0000"/>
                </a:solidFill>
                <a:latin typeface="Arial" charset="0"/>
                <a:cs typeface="Arial" charset="0"/>
              </a:rPr>
              <a:t>Literacy</a:t>
            </a:r>
            <a:r>
              <a:rPr lang="en-GB" sz="1000" dirty="0">
                <a:solidFill>
                  <a:schemeClr val="accent2"/>
                </a:solidFill>
                <a:latin typeface="Arial" charset="0"/>
                <a:cs typeface="Arial" charset="0"/>
              </a:rPr>
              <a:t>	</a:t>
            </a:r>
            <a:r>
              <a:rPr lang="en-GB" sz="1000" dirty="0">
                <a:latin typeface="Arial" charset="0"/>
                <a:cs typeface="Arial" charset="0"/>
              </a:rPr>
              <a:t>	</a:t>
            </a:r>
            <a:r>
              <a:rPr lang="en-GB" sz="1000" b="1" u="sng" dirty="0">
                <a:latin typeface="Arial" charset="0"/>
                <a:cs typeface="Arial" charset="0"/>
              </a:rPr>
              <a:t>Reading</a:t>
            </a:r>
            <a:r>
              <a:rPr lang="en-GB" sz="1000" b="1" dirty="0">
                <a:latin typeface="Arial" charset="0"/>
                <a:cs typeface="Arial" charset="0"/>
              </a:rPr>
              <a:t> </a:t>
            </a:r>
            <a:r>
              <a:rPr lang="en-GB" sz="1000" b="1" dirty="0" smtClean="0">
                <a:latin typeface="Arial" charset="0"/>
                <a:cs typeface="Arial" charset="0"/>
              </a:rPr>
              <a:t> </a:t>
            </a:r>
          </a:p>
          <a:p>
            <a:pPr eaLnBrk="1" hangingPunct="1">
              <a:defRPr/>
            </a:pPr>
            <a:r>
              <a:rPr lang="en-GB" sz="1000" b="1" dirty="0">
                <a:latin typeface="Arial" charset="0"/>
                <a:cs typeface="Arial" charset="0"/>
              </a:rPr>
              <a:t>	</a:t>
            </a:r>
            <a:r>
              <a:rPr lang="en-GB" sz="1000" b="1" dirty="0" smtClean="0">
                <a:latin typeface="Arial" charset="0"/>
                <a:cs typeface="Arial" charset="0"/>
              </a:rPr>
              <a:t>	</a:t>
            </a:r>
            <a:r>
              <a:rPr lang="en-GB" sz="1000" dirty="0" smtClean="0">
                <a:latin typeface="Arial" charset="0"/>
                <a:cs typeface="Arial" charset="0"/>
              </a:rPr>
              <a:t>Bug Club – fiction and non-fiction</a:t>
            </a:r>
          </a:p>
          <a:p>
            <a:pPr eaLnBrk="1" hangingPunct="1">
              <a:defRPr/>
            </a:pPr>
            <a:r>
              <a:rPr lang="en-GB" sz="1000" dirty="0">
                <a:latin typeface="Arial" charset="0"/>
                <a:cs typeface="Arial" charset="0"/>
              </a:rPr>
              <a:t>	</a:t>
            </a:r>
            <a:r>
              <a:rPr lang="en-GB" sz="1000" dirty="0" smtClean="0">
                <a:latin typeface="Arial" charset="0"/>
                <a:cs typeface="Arial" charset="0"/>
              </a:rPr>
              <a:t>	Active reading games and activities (common words and blending)</a:t>
            </a:r>
          </a:p>
          <a:p>
            <a:pPr eaLnBrk="1" hangingPunct="1">
              <a:defRPr/>
            </a:pPr>
            <a:r>
              <a:rPr lang="en-GB" sz="1000" dirty="0">
                <a:latin typeface="Arial" charset="0"/>
                <a:cs typeface="Arial" charset="0"/>
              </a:rPr>
              <a:t>		</a:t>
            </a:r>
            <a:r>
              <a:rPr lang="en-GB" sz="1000" b="1" u="sng" dirty="0" smtClean="0">
                <a:latin typeface="Arial" charset="0"/>
                <a:cs typeface="Arial" charset="0"/>
              </a:rPr>
              <a:t>Writing</a:t>
            </a:r>
            <a:r>
              <a:rPr lang="en-GB" sz="1000" dirty="0" smtClean="0">
                <a:latin typeface="Arial" charset="0"/>
                <a:cs typeface="Arial" charset="0"/>
              </a:rPr>
              <a:t> </a:t>
            </a:r>
            <a:endParaRPr lang="en-GB" sz="1000" dirty="0" smtClean="0">
              <a:latin typeface="Arial" charset="0"/>
              <a:cs typeface="Arial" charset="0"/>
            </a:endParaRPr>
          </a:p>
          <a:p>
            <a:pPr eaLnBrk="1" hangingPunct="1">
              <a:defRPr/>
            </a:pPr>
            <a:r>
              <a:rPr lang="en-GB" sz="1000" dirty="0">
                <a:latin typeface="Arial" charset="0"/>
                <a:cs typeface="Arial" charset="0"/>
              </a:rPr>
              <a:t>	</a:t>
            </a:r>
            <a:r>
              <a:rPr lang="en-GB" sz="1000" dirty="0" smtClean="0">
                <a:latin typeface="Arial" charset="0"/>
                <a:cs typeface="Arial" charset="0"/>
              </a:rPr>
              <a:t>	Handwriting programme</a:t>
            </a:r>
            <a:endParaRPr lang="en-GB" sz="1000" dirty="0" smtClean="0">
              <a:latin typeface="Arial" charset="0"/>
              <a:cs typeface="Arial" charset="0"/>
            </a:endParaRPr>
          </a:p>
          <a:p>
            <a:pPr eaLnBrk="1" hangingPunct="1">
              <a:defRPr/>
            </a:pPr>
            <a:r>
              <a:rPr lang="en-GB" sz="1000" dirty="0">
                <a:latin typeface="Arial" charset="0"/>
                <a:cs typeface="Arial" charset="0"/>
              </a:rPr>
              <a:t>	</a:t>
            </a:r>
            <a:r>
              <a:rPr lang="en-GB" sz="1000" dirty="0" smtClean="0">
                <a:latin typeface="Arial" charset="0"/>
                <a:cs typeface="Arial" charset="0"/>
              </a:rPr>
              <a:t>	Use talk, role play and pictures to develop ideas for writing</a:t>
            </a:r>
          </a:p>
          <a:p>
            <a:pPr eaLnBrk="1" hangingPunct="1">
              <a:defRPr/>
            </a:pPr>
            <a:r>
              <a:rPr lang="en-GB" sz="1000" dirty="0">
                <a:latin typeface="Arial" charset="0"/>
                <a:cs typeface="Arial" charset="0"/>
              </a:rPr>
              <a:t>	</a:t>
            </a:r>
            <a:r>
              <a:rPr lang="en-GB" sz="1000" dirty="0" smtClean="0">
                <a:latin typeface="Arial" charset="0"/>
                <a:cs typeface="Arial" charset="0"/>
              </a:rPr>
              <a:t>	Active Literacy - </a:t>
            </a:r>
            <a:r>
              <a:rPr lang="en-GB" sz="1000" dirty="0">
                <a:latin typeface="Arial" charset="0"/>
                <a:cs typeface="Arial" charset="0"/>
              </a:rPr>
              <a:t>D</a:t>
            </a:r>
            <a:r>
              <a:rPr lang="en-GB" sz="1000" dirty="0" smtClean="0">
                <a:latin typeface="Arial" charset="0"/>
                <a:cs typeface="Arial" charset="0"/>
              </a:rPr>
              <a:t>escription </a:t>
            </a:r>
            <a:r>
              <a:rPr lang="en-GB" sz="1000" dirty="0">
                <a:latin typeface="Arial" charset="0"/>
                <a:cs typeface="Arial" charset="0"/>
              </a:rPr>
              <a:t>B</a:t>
            </a:r>
            <a:r>
              <a:rPr lang="en-GB" sz="1000" dirty="0" smtClean="0">
                <a:latin typeface="Arial" charset="0"/>
                <a:cs typeface="Arial" charset="0"/>
              </a:rPr>
              <a:t>ubbles, full stops, finger spaces, capital 		letters, making sense of writing</a:t>
            </a:r>
            <a:r>
              <a:rPr lang="en-GB" sz="10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  </a:t>
            </a:r>
          </a:p>
          <a:p>
            <a:pPr eaLnBrk="1" hangingPunct="1">
              <a:defRPr/>
            </a:pPr>
            <a:r>
              <a:rPr lang="en-GB" sz="1000" dirty="0">
                <a:solidFill>
                  <a:srgbClr val="FF0000"/>
                </a:solidFill>
                <a:latin typeface="Arial" charset="0"/>
                <a:cs typeface="Arial" charset="0"/>
              </a:rPr>
              <a:t>	</a:t>
            </a:r>
            <a:r>
              <a:rPr lang="en-GB" sz="10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	</a:t>
            </a:r>
            <a:r>
              <a:rPr lang="en-GB" sz="1000" dirty="0" smtClean="0">
                <a:latin typeface="Arial" charset="0"/>
                <a:cs typeface="Arial" charset="0"/>
              </a:rPr>
              <a:t>Active spelling games                                                                                  </a:t>
            </a:r>
            <a:r>
              <a:rPr lang="en-GB" sz="1000" dirty="0">
                <a:latin typeface="Arial" charset="0"/>
                <a:cs typeface="Arial" charset="0"/>
              </a:rPr>
              <a:t>		</a:t>
            </a:r>
            <a:r>
              <a:rPr lang="en-GB" sz="1000" b="1" u="sng" dirty="0" smtClean="0">
                <a:latin typeface="Arial" charset="0"/>
                <a:cs typeface="Arial" charset="0"/>
              </a:rPr>
              <a:t>Talking </a:t>
            </a:r>
            <a:r>
              <a:rPr lang="en-GB" sz="1000" b="1" u="sng" dirty="0">
                <a:latin typeface="Arial" charset="0"/>
                <a:cs typeface="Arial" charset="0"/>
              </a:rPr>
              <a:t>and Listening </a:t>
            </a:r>
            <a:endParaRPr lang="en-GB" sz="1000" u="sng" dirty="0">
              <a:latin typeface="Arial" charset="0"/>
              <a:cs typeface="Arial" charset="0"/>
            </a:endParaRPr>
          </a:p>
          <a:p>
            <a:pPr eaLnBrk="1" hangingPunct="1">
              <a:defRPr/>
            </a:pPr>
            <a:r>
              <a:rPr lang="en-GB" sz="1000" dirty="0" smtClean="0">
                <a:latin typeface="Arial" charset="0"/>
                <a:cs typeface="Arial" charset="0"/>
              </a:rPr>
              <a:t>		News </a:t>
            </a:r>
            <a:r>
              <a:rPr lang="en-GB" sz="1000" dirty="0">
                <a:latin typeface="Arial" charset="0"/>
                <a:cs typeface="Arial" charset="0"/>
              </a:rPr>
              <a:t>time, general class </a:t>
            </a:r>
            <a:r>
              <a:rPr lang="en-GB" sz="1000" dirty="0" smtClean="0">
                <a:latin typeface="Arial" charset="0"/>
                <a:cs typeface="Arial" charset="0"/>
              </a:rPr>
              <a:t>discussions, Circle Time</a:t>
            </a:r>
          </a:p>
          <a:p>
            <a:pPr eaLnBrk="1" hangingPunct="1">
              <a:defRPr/>
            </a:pPr>
            <a:r>
              <a:rPr lang="en-GB" sz="1000" dirty="0">
                <a:latin typeface="Arial" charset="0"/>
                <a:cs typeface="Arial" charset="0"/>
              </a:rPr>
              <a:t>	</a:t>
            </a:r>
            <a:r>
              <a:rPr lang="en-GB" sz="1000" dirty="0" smtClean="0">
                <a:latin typeface="Arial" charset="0"/>
                <a:cs typeface="Arial" charset="0"/>
              </a:rPr>
              <a:t>	</a:t>
            </a:r>
            <a:r>
              <a:rPr lang="en-GB" sz="1000" b="1" u="sng" dirty="0" smtClean="0">
                <a:latin typeface="Arial" charset="0"/>
                <a:cs typeface="Arial" charset="0"/>
              </a:rPr>
              <a:t>Modern Languages</a:t>
            </a:r>
          </a:p>
          <a:p>
            <a:pPr eaLnBrk="1" hangingPunct="1">
              <a:defRPr/>
            </a:pPr>
            <a:r>
              <a:rPr lang="en-GB" sz="1000" dirty="0" smtClean="0">
                <a:latin typeface="Arial" charset="0"/>
                <a:cs typeface="Arial" charset="0"/>
              </a:rPr>
              <a:t>		French</a:t>
            </a:r>
            <a:endParaRPr lang="en-GB" sz="1000" dirty="0">
              <a:latin typeface="Arial" charset="0"/>
              <a:cs typeface="Arial" charset="0"/>
            </a:endParaRPr>
          </a:p>
          <a:p>
            <a:pPr eaLnBrk="1" hangingPunct="1">
              <a:defRPr/>
            </a:pPr>
            <a:r>
              <a:rPr lang="en-GB" sz="1400" b="1" dirty="0" smtClean="0">
                <a:solidFill>
                  <a:schemeClr val="accent2"/>
                </a:solidFill>
                <a:latin typeface="Arial" charset="0"/>
                <a:cs typeface="Arial" charset="0"/>
              </a:rPr>
              <a:t>Numeracy</a:t>
            </a:r>
            <a:r>
              <a:rPr lang="en-GB" sz="1000" dirty="0">
                <a:latin typeface="Arial" charset="0"/>
                <a:cs typeface="Arial" charset="0"/>
              </a:rPr>
              <a:t>		</a:t>
            </a:r>
            <a:r>
              <a:rPr lang="en-GB" sz="1000" dirty="0" smtClean="0">
                <a:latin typeface="Arial" charset="0"/>
                <a:cs typeface="Arial" charset="0"/>
              </a:rPr>
              <a:t>Revision - Numbers to 20, Addition to 10, Subtraction within 10</a:t>
            </a:r>
          </a:p>
          <a:p>
            <a:pPr eaLnBrk="1" hangingPunct="1">
              <a:defRPr/>
            </a:pPr>
            <a:r>
              <a:rPr lang="en-GB" sz="1000" dirty="0">
                <a:latin typeface="Arial" charset="0"/>
                <a:cs typeface="Arial" charset="0"/>
              </a:rPr>
              <a:t>	</a:t>
            </a:r>
            <a:r>
              <a:rPr lang="en-GB" sz="1000" dirty="0" smtClean="0">
                <a:latin typeface="Arial" charset="0"/>
                <a:cs typeface="Arial" charset="0"/>
              </a:rPr>
              <a:t>	Numbers to 100</a:t>
            </a:r>
          </a:p>
          <a:p>
            <a:pPr eaLnBrk="1" hangingPunct="1">
              <a:defRPr/>
            </a:pPr>
            <a:r>
              <a:rPr lang="en-GB" altLang="en-US" sz="1000" dirty="0">
                <a:latin typeface="Arial" charset="0"/>
                <a:cs typeface="Arial" charset="0"/>
              </a:rPr>
              <a:t>	</a:t>
            </a:r>
            <a:r>
              <a:rPr lang="en-GB" altLang="en-US" sz="1000" dirty="0" smtClean="0">
                <a:latin typeface="Arial" charset="0"/>
                <a:cs typeface="Arial" charset="0"/>
              </a:rPr>
              <a:t>	Time</a:t>
            </a:r>
            <a:r>
              <a:rPr lang="en-GB" altLang="en-US" sz="1000" dirty="0"/>
              <a:t>	</a:t>
            </a:r>
            <a:r>
              <a:rPr lang="en-GB" altLang="en-US" sz="1000" dirty="0" smtClean="0"/>
              <a:t>	</a:t>
            </a:r>
          </a:p>
          <a:p>
            <a:pPr eaLnBrk="1" hangingPunct="1">
              <a:defRPr/>
            </a:pPr>
            <a:r>
              <a:rPr lang="en-GB" altLang="en-US" sz="1000" dirty="0"/>
              <a:t>	</a:t>
            </a:r>
            <a:r>
              <a:rPr lang="en-GB" altLang="en-US" sz="1000" dirty="0" smtClean="0"/>
              <a:t>	Mental maths - Focusing on subitising and number bonds.</a:t>
            </a:r>
            <a:endParaRPr lang="en-GB" altLang="en-US" sz="1000" dirty="0"/>
          </a:p>
          <a:p>
            <a:pPr eaLnBrk="1" hangingPunct="1">
              <a:defRPr/>
            </a:pPr>
            <a:r>
              <a:rPr lang="en-GB" altLang="en-US" sz="1000" dirty="0"/>
              <a:t>		</a:t>
            </a:r>
            <a:endParaRPr lang="en-GB" altLang="en-US" sz="500" b="1" dirty="0">
              <a:latin typeface="Arial" charset="0"/>
              <a:cs typeface="Arial" charset="0"/>
            </a:endParaRPr>
          </a:p>
          <a:p>
            <a:pPr eaLnBrk="1" hangingPunct="1">
              <a:defRPr/>
            </a:pPr>
            <a:r>
              <a:rPr lang="en-GB" sz="1400" b="1" dirty="0" smtClean="0">
                <a:solidFill>
                  <a:srgbClr val="00B050"/>
                </a:solidFill>
                <a:latin typeface="Arial" charset="0"/>
                <a:cs typeface="Arial" charset="0"/>
              </a:rPr>
              <a:t>Health </a:t>
            </a:r>
            <a:r>
              <a:rPr lang="en-GB" sz="1400" b="1" dirty="0">
                <a:solidFill>
                  <a:srgbClr val="00B050"/>
                </a:solidFill>
                <a:latin typeface="Arial" charset="0"/>
                <a:cs typeface="Arial" charset="0"/>
              </a:rPr>
              <a:t>and Wellbeing</a:t>
            </a:r>
            <a:r>
              <a:rPr lang="en-GB" sz="1000" dirty="0">
                <a:latin typeface="Arial" charset="0"/>
                <a:cs typeface="Arial" charset="0"/>
              </a:rPr>
              <a:t>	 </a:t>
            </a:r>
            <a:r>
              <a:rPr lang="en-GB" sz="1000" b="1" u="sng" dirty="0">
                <a:latin typeface="Arial" charset="0"/>
                <a:cs typeface="Arial" charset="0"/>
              </a:rPr>
              <a:t>HWB</a:t>
            </a:r>
          </a:p>
          <a:p>
            <a:pPr eaLnBrk="1" hangingPunct="1">
              <a:defRPr/>
            </a:pPr>
            <a:r>
              <a:rPr lang="en-GB" sz="1000" dirty="0">
                <a:latin typeface="Arial" charset="0"/>
                <a:cs typeface="Arial" charset="0"/>
              </a:rPr>
              <a:t>		</a:t>
            </a:r>
            <a:r>
              <a:rPr lang="en-GB" sz="1000" dirty="0" smtClean="0">
                <a:latin typeface="Arial" charset="0"/>
                <a:cs typeface="Arial" charset="0"/>
              </a:rPr>
              <a:t>SHANARRI</a:t>
            </a:r>
          </a:p>
          <a:p>
            <a:pPr eaLnBrk="1" hangingPunct="1">
              <a:defRPr/>
            </a:pPr>
            <a:r>
              <a:rPr lang="en-GB" sz="1000" dirty="0">
                <a:latin typeface="Arial" charset="0"/>
                <a:cs typeface="Arial" charset="0"/>
              </a:rPr>
              <a:t>	</a:t>
            </a:r>
            <a:r>
              <a:rPr lang="en-GB" sz="1000" dirty="0" smtClean="0">
                <a:latin typeface="Arial" charset="0"/>
                <a:cs typeface="Arial" charset="0"/>
              </a:rPr>
              <a:t>	Relationships</a:t>
            </a:r>
            <a:endParaRPr lang="en-GB" sz="1000" dirty="0">
              <a:latin typeface="Arial" charset="0"/>
              <a:cs typeface="Arial" charset="0"/>
            </a:endParaRPr>
          </a:p>
          <a:p>
            <a:pPr eaLnBrk="1" hangingPunct="1">
              <a:defRPr/>
            </a:pPr>
            <a:r>
              <a:rPr lang="en-GB" sz="1000" dirty="0">
                <a:latin typeface="Arial" charset="0"/>
                <a:cs typeface="Arial" charset="0"/>
              </a:rPr>
              <a:t>		Mental Wellbeing</a:t>
            </a:r>
          </a:p>
          <a:p>
            <a:pPr eaLnBrk="1" hangingPunct="1">
              <a:defRPr/>
            </a:pPr>
            <a:r>
              <a:rPr lang="en-GB" sz="1000" dirty="0">
                <a:latin typeface="Arial" charset="0"/>
                <a:cs typeface="Arial" charset="0"/>
              </a:rPr>
              <a:t>		</a:t>
            </a:r>
            <a:r>
              <a:rPr lang="en-GB" sz="1000" b="1" u="sng" dirty="0" smtClean="0">
                <a:latin typeface="Arial" charset="0"/>
                <a:cs typeface="Arial" charset="0"/>
              </a:rPr>
              <a:t>Physical </a:t>
            </a:r>
            <a:r>
              <a:rPr lang="en-GB" sz="1000" b="1" u="sng" dirty="0">
                <a:latin typeface="Arial" charset="0"/>
                <a:cs typeface="Arial" charset="0"/>
              </a:rPr>
              <a:t>Education</a:t>
            </a:r>
          </a:p>
          <a:p>
            <a:pPr eaLnBrk="1" hangingPunct="1">
              <a:defRPr/>
            </a:pPr>
            <a:r>
              <a:rPr lang="en-GB" sz="1000" dirty="0">
                <a:latin typeface="Arial" charset="0"/>
                <a:cs typeface="Arial" charset="0"/>
              </a:rPr>
              <a:t>		</a:t>
            </a:r>
            <a:r>
              <a:rPr lang="en-GB" sz="1000" dirty="0" smtClean="0">
                <a:latin typeface="Arial" charset="0"/>
                <a:cs typeface="Arial" charset="0"/>
              </a:rPr>
              <a:t>Large/ Small Ball Skills</a:t>
            </a:r>
            <a:endParaRPr lang="en-GB" sz="1000" dirty="0">
              <a:latin typeface="Arial" charset="0"/>
              <a:cs typeface="Arial" charset="0"/>
            </a:endParaRPr>
          </a:p>
          <a:p>
            <a:pPr eaLnBrk="1" hangingPunct="1">
              <a:defRPr/>
            </a:pPr>
            <a:endParaRPr lang="en-GB" sz="500" dirty="0">
              <a:latin typeface="Arial" charset="0"/>
              <a:cs typeface="Arial" charset="0"/>
            </a:endParaRPr>
          </a:p>
          <a:p>
            <a:pPr eaLnBrk="1" hangingPunct="1">
              <a:defRPr/>
            </a:pPr>
            <a:r>
              <a:rPr lang="en-GB" sz="1400" b="1" dirty="0">
                <a:solidFill>
                  <a:srgbClr val="7030A0"/>
                </a:solidFill>
                <a:latin typeface="Arial" charset="0"/>
                <a:cs typeface="Arial" charset="0"/>
              </a:rPr>
              <a:t>R.M.E.</a:t>
            </a:r>
            <a:r>
              <a:rPr lang="en-GB" sz="1000" dirty="0">
                <a:solidFill>
                  <a:schemeClr val="accent2"/>
                </a:solidFill>
                <a:latin typeface="Arial" charset="0"/>
                <a:cs typeface="Arial" charset="0"/>
              </a:rPr>
              <a:t>		</a:t>
            </a:r>
            <a:r>
              <a:rPr lang="en-GB" sz="1000" dirty="0">
                <a:latin typeface="Arial" charset="0"/>
                <a:cs typeface="Arial" charset="0"/>
              </a:rPr>
              <a:t>Judaism </a:t>
            </a:r>
          </a:p>
          <a:p>
            <a:pPr eaLnBrk="1" hangingPunct="1">
              <a:defRPr/>
            </a:pPr>
            <a:r>
              <a:rPr lang="en-GB" sz="1000" dirty="0">
                <a:latin typeface="Arial" charset="0"/>
                <a:cs typeface="Arial" charset="0"/>
              </a:rPr>
              <a:t>		</a:t>
            </a:r>
          </a:p>
          <a:p>
            <a:r>
              <a:rPr lang="en-GB" sz="1400" b="1" dirty="0">
                <a:solidFill>
                  <a:srgbClr val="00B0F0"/>
                </a:solidFill>
                <a:latin typeface="Arial" charset="0"/>
                <a:cs typeface="Arial" charset="0"/>
              </a:rPr>
              <a:t>Technologies</a:t>
            </a:r>
            <a:r>
              <a:rPr lang="en-GB" sz="1000" dirty="0">
                <a:latin typeface="Arial" charset="0"/>
                <a:cs typeface="Arial" charset="0"/>
              </a:rPr>
              <a:t>	</a:t>
            </a:r>
            <a:r>
              <a:rPr lang="en-GB" sz="1000" dirty="0"/>
              <a:t>Children will experience a wide range of ‘Technologies’ activities where skills </a:t>
            </a:r>
            <a:r>
              <a:rPr lang="en-GB" sz="1000" dirty="0" smtClean="0"/>
              <a:t>		are </a:t>
            </a:r>
            <a:r>
              <a:rPr lang="en-GB" sz="1000" dirty="0"/>
              <a:t>developed through different areas of the </a:t>
            </a:r>
            <a:r>
              <a:rPr lang="en-GB" sz="1000" dirty="0" smtClean="0"/>
              <a:t>curriculum. Opportunities </a:t>
            </a:r>
            <a:r>
              <a:rPr lang="en-GB" sz="1000" dirty="0"/>
              <a:t>for IDL </a:t>
            </a:r>
            <a:r>
              <a:rPr lang="en-GB" sz="1000" dirty="0" smtClean="0"/>
              <a:t>		are </a:t>
            </a:r>
            <a:r>
              <a:rPr lang="en-GB" sz="1000" dirty="0"/>
              <a:t>explored</a:t>
            </a:r>
            <a:r>
              <a:rPr lang="en-GB" sz="1000" dirty="0" smtClean="0"/>
              <a:t>.</a:t>
            </a:r>
          </a:p>
          <a:p>
            <a:endParaRPr lang="en-GB" sz="1400" b="1" dirty="0" smtClean="0">
              <a:solidFill>
                <a:srgbClr val="FF0066"/>
              </a:solidFill>
              <a:latin typeface="Arial" charset="0"/>
              <a:cs typeface="Arial" charset="0"/>
            </a:endParaRPr>
          </a:p>
          <a:p>
            <a:r>
              <a:rPr lang="en-GB" sz="1400" b="1" dirty="0" smtClean="0">
                <a:solidFill>
                  <a:srgbClr val="FF0066"/>
                </a:solidFill>
                <a:latin typeface="Arial" charset="0"/>
                <a:cs typeface="Arial" charset="0"/>
              </a:rPr>
              <a:t>Social </a:t>
            </a:r>
            <a:r>
              <a:rPr lang="en-GB" sz="1400" b="1" dirty="0">
                <a:solidFill>
                  <a:srgbClr val="FF0066"/>
                </a:solidFill>
                <a:latin typeface="Arial" charset="0"/>
                <a:cs typeface="Arial" charset="0"/>
              </a:rPr>
              <a:t>Studies</a:t>
            </a:r>
            <a:r>
              <a:rPr lang="en-GB" sz="1000" dirty="0">
                <a:solidFill>
                  <a:schemeClr val="accent2"/>
                </a:solidFill>
                <a:latin typeface="Arial" charset="0"/>
                <a:cs typeface="Arial" charset="0"/>
              </a:rPr>
              <a:t>	</a:t>
            </a:r>
            <a:r>
              <a:rPr lang="en-GB" sz="1000" dirty="0">
                <a:latin typeface="Arial"/>
                <a:cs typeface="Arial"/>
              </a:rPr>
              <a:t> People, Society, Economy and Business – Transport and </a:t>
            </a:r>
            <a:r>
              <a:rPr lang="en-GB" sz="1000" dirty="0" smtClean="0">
                <a:latin typeface="Arial"/>
                <a:cs typeface="Arial"/>
              </a:rPr>
              <a:t>Travel</a:t>
            </a:r>
          </a:p>
          <a:p>
            <a:pPr eaLnBrk="1" hangingPunct="1">
              <a:defRPr/>
            </a:pPr>
            <a:r>
              <a:rPr lang="en-GB" sz="1400" b="1" smtClean="0">
                <a:solidFill>
                  <a:srgbClr val="FFC000"/>
                </a:solidFill>
                <a:latin typeface="Arial" charset="0"/>
                <a:cs typeface="Arial" charset="0"/>
              </a:rPr>
              <a:t>Music</a:t>
            </a:r>
            <a:r>
              <a:rPr lang="en-GB" sz="1000" dirty="0">
                <a:solidFill>
                  <a:schemeClr val="accent2"/>
                </a:solidFill>
                <a:latin typeface="Arial" charset="0"/>
                <a:cs typeface="Arial" charset="0"/>
              </a:rPr>
              <a:t>		</a:t>
            </a:r>
            <a:r>
              <a:rPr lang="en-GB" sz="1000" dirty="0" err="1">
                <a:latin typeface="Arial"/>
                <a:cs typeface="Arial"/>
              </a:rPr>
              <a:t>Charanga</a:t>
            </a:r>
            <a:r>
              <a:rPr lang="en-GB" sz="1000" dirty="0">
                <a:latin typeface="Arial"/>
                <a:cs typeface="Arial"/>
              </a:rPr>
              <a:t> – </a:t>
            </a:r>
            <a:r>
              <a:rPr lang="en-GB" sz="1000" dirty="0" smtClean="0">
                <a:latin typeface="Arial"/>
                <a:cs typeface="Arial"/>
              </a:rPr>
              <a:t>Hey You! and Your </a:t>
            </a:r>
            <a:r>
              <a:rPr lang="en-GB" sz="1000" dirty="0">
                <a:latin typeface="Arial"/>
                <a:cs typeface="Arial"/>
              </a:rPr>
              <a:t>Imagination</a:t>
            </a:r>
          </a:p>
          <a:p>
            <a:pPr>
              <a:defRPr/>
            </a:pPr>
            <a:r>
              <a:rPr lang="en-GB" sz="1400" b="1" dirty="0" smtClean="0">
                <a:solidFill>
                  <a:srgbClr val="FFC000"/>
                </a:solidFill>
                <a:latin typeface="Arial" charset="0"/>
                <a:cs typeface="Arial" charset="0"/>
              </a:rPr>
              <a:t>Art </a:t>
            </a:r>
            <a:r>
              <a:rPr lang="en-GB" sz="1400" b="1" dirty="0">
                <a:solidFill>
                  <a:srgbClr val="FFC000"/>
                </a:solidFill>
                <a:latin typeface="Arial" charset="0"/>
                <a:cs typeface="Arial" charset="0"/>
              </a:rPr>
              <a:t>&amp; Design</a:t>
            </a:r>
            <a:r>
              <a:rPr lang="en-GB" sz="1000" dirty="0">
                <a:latin typeface="Arial" charset="0"/>
                <a:cs typeface="Arial" charset="0"/>
              </a:rPr>
              <a:t>	</a:t>
            </a:r>
            <a:r>
              <a:rPr lang="en-GB" sz="1000" dirty="0" smtClean="0">
                <a:latin typeface="Arial" charset="0"/>
                <a:cs typeface="Arial" charset="0"/>
              </a:rPr>
              <a:t>Drawing and Painting</a:t>
            </a:r>
            <a:endParaRPr lang="en-GB" sz="1000" dirty="0">
              <a:latin typeface="Arial" charset="0"/>
              <a:cs typeface="Arial" charset="0"/>
            </a:endParaRPr>
          </a:p>
          <a:p>
            <a:pPr>
              <a:defRPr/>
            </a:pPr>
            <a:r>
              <a:rPr lang="en-GB" sz="1400" b="1" dirty="0">
                <a:solidFill>
                  <a:srgbClr val="FFC000"/>
                </a:solidFill>
                <a:latin typeface="Arial" charset="0"/>
                <a:cs typeface="Arial" charset="0"/>
              </a:rPr>
              <a:t>Drama</a:t>
            </a:r>
            <a:r>
              <a:rPr lang="en-GB" sz="1000" dirty="0">
                <a:latin typeface="Arial" charset="0"/>
                <a:cs typeface="Arial" charset="0"/>
              </a:rPr>
              <a:t>		</a:t>
            </a:r>
            <a:r>
              <a:rPr lang="en-GB" sz="1000" dirty="0" smtClean="0">
                <a:latin typeface="Arial" charset="0"/>
                <a:cs typeface="Arial" charset="0"/>
              </a:rPr>
              <a:t>Imaginative Play</a:t>
            </a:r>
            <a:endParaRPr lang="en-GB" sz="1000" dirty="0">
              <a:latin typeface="Arial" charset="0"/>
              <a:cs typeface="Arial" charset="0"/>
            </a:endParaRPr>
          </a:p>
          <a:p>
            <a:pPr>
              <a:defRPr/>
            </a:pPr>
            <a:endParaRPr lang="en-GB" sz="500" dirty="0">
              <a:latin typeface="Arial" charset="0"/>
              <a:cs typeface="Arial" charset="0"/>
            </a:endParaRPr>
          </a:p>
          <a:p>
            <a:pPr>
              <a:defRPr/>
            </a:pPr>
            <a:r>
              <a:rPr lang="en-GB" sz="1400" b="1" dirty="0">
                <a:solidFill>
                  <a:schemeClr val="accent5">
                    <a:lumMod val="50000"/>
                  </a:schemeClr>
                </a:solidFill>
                <a:latin typeface="Arial" charset="0"/>
                <a:cs typeface="Arial" charset="0"/>
              </a:rPr>
              <a:t>Science</a:t>
            </a:r>
            <a:r>
              <a:rPr lang="en-GB" sz="1400" dirty="0">
                <a:solidFill>
                  <a:schemeClr val="accent2"/>
                </a:solidFill>
                <a:latin typeface="Arial" charset="0"/>
                <a:cs typeface="Arial" charset="0"/>
              </a:rPr>
              <a:t>		</a:t>
            </a:r>
            <a:r>
              <a:rPr lang="en-GB" sz="1000" dirty="0" smtClean="0">
                <a:latin typeface="Arial" charset="0"/>
                <a:cs typeface="Arial" charset="0"/>
              </a:rPr>
              <a:t>Night and Day</a:t>
            </a:r>
            <a:endParaRPr lang="en-GB" sz="1000" dirty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661</TotalTime>
  <Words>282</Words>
  <Application>Microsoft Office PowerPoint</Application>
  <PresentationFormat>On-screen Show (4:3)</PresentationFormat>
  <Paragraphs>40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Rockwell Extra Bold</vt:lpstr>
      <vt:lpstr>Default Design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Kirsty</dc:creator>
  <cp:lastModifiedBy>EAC</cp:lastModifiedBy>
  <cp:revision>104</cp:revision>
  <dcterms:created xsi:type="dcterms:W3CDTF">2010-04-25T15:39:57Z</dcterms:created>
  <dcterms:modified xsi:type="dcterms:W3CDTF">2023-08-31T19:27:02Z</dcterms:modified>
</cp:coreProperties>
</file>