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21B6C-6D56-8D0C-2984-3F24FCE06D8A}" v="257" dt="2023-04-27T08:01:15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80" autoAdjust="0"/>
  </p:normalViewPr>
  <p:slideViewPr>
    <p:cSldViewPr>
      <p:cViewPr varScale="1">
        <p:scale>
          <a:sx n="63" d="100"/>
          <a:sy n="63" d="100"/>
        </p:scale>
        <p:origin x="-3101" y="-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42BF9E66-9743-2C93-27E3-B70D11860D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32516F0C-5DBE-99E8-2311-3997BED4BE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73F6BC2-4909-A25A-1D54-0B7CBFA83C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1BB59C58-0674-DC27-FB71-500BD181793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B20B2742-E2C7-CC06-6CDC-36943A24DA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B471BA3B-2EFE-F249-0340-A5697B1C9E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309687-B1CC-4713-A6E1-26B7802C8D1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A11E36DE-E09C-E8F8-6275-6890BF468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7C998C-E29E-4B87-AE06-D589CCFF17D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5ED2666A-0512-4C68-E3D6-225CF555C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E590005D-BF6B-64EA-C39C-27F3EF31A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E1A2E67-AAB6-0EF1-478F-9D116F5A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2D98FD2-1767-5D61-8E94-827F7E82C6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0A9CCE3-50A9-026D-51DC-D7C9A1081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C38D0-3E24-4CD2-9AC4-BE98C9B22F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5730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4A602D5-DBB9-30C8-AE67-57710B1B0D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D60165E-4A4F-8C03-78CD-535F8E2A8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FB035AF-B7CA-89F8-2844-E3AA56814F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4320A-04A5-4272-BDD4-A9EB06292D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90686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F3A8087-C486-048F-C2B2-DB9C1EE14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0EDE1C4-FA9C-E732-C282-864B0529D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A766ADF-1FB6-E04A-C980-4D8A79A03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0E7D5-E9A2-4BE2-8543-8855029795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33898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2A1E21-09AE-0D13-5D1B-73567D150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322FEE3-E487-AB99-BC05-C260315EC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2F85C79-D434-FC6C-825D-92307FAEE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8A98C-C7CA-4EAF-A1B9-650DFF50B8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66658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F3DD62B-CB53-71A6-7414-6BD0B0436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48C52DC-9F72-53E0-F84B-756A07773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DFE0081-F044-A92D-6EFC-11813C958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9D935-C739-4648-9915-9AAB80B904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1126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06824EE-7248-2A68-B562-4979FF375E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DD2923-5EAA-EE96-5854-28DD76849C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CABF0F2-E1EF-AED1-FAF0-4D573051D2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C482D-ABDC-497E-9274-E24EF46AA4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12419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5199445C-2DB4-B612-74E4-68BA8D249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CD866149-6A6B-A972-337E-E5EC4712F4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5A64BDF-62DB-F137-56CA-9114499F0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9C8B0-7CC2-4CFE-AA8F-BFA8C50915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59652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28F678E-DFA4-0C3F-93BB-AD5F73E36D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804DE42-5093-F3EE-F316-6D226E37A6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9031092-E8BB-ECC5-B1EB-08F504F1C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5388A-59A1-4A06-9698-BDF8E0E99D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2136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9DD9784-1721-6181-DBEA-DEA3864392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28D5F41-4447-A0D7-6366-B8CF3DFCC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82FD32A-9240-7D9D-EC69-81201C6DE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9D938-E78C-4F83-BD14-1B6CE39B28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83949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73878C-43C7-8245-B933-B0635A913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6F3902F-8CB2-2C26-C24F-89D1D50C6D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A50B99F-9562-3989-11C8-CF1C0CCEA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550D1-29A3-44FB-9AF3-FFE73F773D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1692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3EFC7C6-A430-5A07-C4A6-AA0A67AFE0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850A243-FB8F-82C1-1EBB-344095DB11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B87A510-10F0-047C-5EA7-879C90CE2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26A2D-60DA-48F4-BE9D-733689C0AB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82482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B4F05784-ED4F-EF42-5878-966367E70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DE1E4165-531C-7BA7-374E-B81474DD4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DC26E3DE-5D1B-6EB3-B3B8-8D88EF1899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505BE107-538B-18AB-7690-BF1774D44C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5176EBF-5F3E-6398-5BE9-6E3D40EF5E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F3273A4-51BB-4D58-927B-796C608731F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>
            <a:extLst>
              <a:ext uri="{FF2B5EF4-FFF2-40B4-BE49-F238E27FC236}">
                <a16:creationId xmlns:a16="http://schemas.microsoft.com/office/drawing/2014/main" xmlns="" id="{4785FC31-EFD8-4011-EC51-68AFCF5DBEBF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107950"/>
            <a:ext cx="5400675" cy="1871663"/>
            <a:chOff x="482" y="295"/>
            <a:chExt cx="3402" cy="1179"/>
          </a:xfrm>
        </p:grpSpPr>
        <p:sp>
          <p:nvSpPr>
            <p:cNvPr id="2053" name="AutoShape 4">
              <a:extLst>
                <a:ext uri="{FF2B5EF4-FFF2-40B4-BE49-F238E27FC236}">
                  <a16:creationId xmlns:a16="http://schemas.microsoft.com/office/drawing/2014/main" xmlns="" id="{F5FAEC12-FEC4-9B09-779D-8C3B89E39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054" name="Text Box 5">
              <a:extLst>
                <a:ext uri="{FF2B5EF4-FFF2-40B4-BE49-F238E27FC236}">
                  <a16:creationId xmlns:a16="http://schemas.microsoft.com/office/drawing/2014/main" xmlns="" id="{EEB982F7-E133-C731-EC3E-8AB6BB4B2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Rockwell Extra Bold" panose="02060903040505020403" pitchFamily="18" charset="0"/>
                </a:rPr>
                <a:t>P7 Overview Sheet</a:t>
              </a:r>
              <a:r>
                <a:rPr lang="en-GB" altLang="en-US" sz="1800">
                  <a:latin typeface="Rockwell Extra Bold" panose="02060903040505020403" pitchFamily="18" charset="0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Rockwell Extra Bold" panose="02060903040505020403" pitchFamily="18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Rockwell Extra Bold" panose="02060903040505020403" pitchFamily="18" charset="0"/>
                </a:rPr>
                <a:t>Term 4</a:t>
              </a:r>
            </a:p>
          </p:txBody>
        </p:sp>
      </p:grpSp>
      <p:sp>
        <p:nvSpPr>
          <p:cNvPr id="2051" name="Text Box 9">
            <a:extLst>
              <a:ext uri="{FF2B5EF4-FFF2-40B4-BE49-F238E27FC236}">
                <a16:creationId xmlns:a16="http://schemas.microsoft.com/office/drawing/2014/main" xmlns="" id="{169E3A94-A851-6A3E-6AE2-8E2DA1CB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xmlns="" id="{33509DFF-C514-2D3A-CCAD-285A9800B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51050"/>
            <a:ext cx="6408738" cy="66325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en-GB" sz="1600" b="1" u="sng" dirty="0">
                <a:latin typeface="Arial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200" dirty="0">
                <a:latin typeface="Arial" charset="0"/>
                <a:cs typeface="Arial" charset="0"/>
              </a:rPr>
              <a:t>Below is an overview of the work which will be covered by the class this term.  We hope you find this information beneficial.  </a:t>
            </a:r>
          </a:p>
          <a:p>
            <a:pPr eaLnBrk="1" hangingPunct="1">
              <a:defRPr/>
            </a:pPr>
            <a:endParaRPr lang="en-GB" sz="1000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FF0000"/>
                </a:solidFill>
                <a:latin typeface="Arial" charset="0"/>
                <a:cs typeface="Arial" charset="0"/>
              </a:rPr>
              <a:t>Literacy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b="1" u="sng" dirty="0">
                <a:latin typeface="Arial" charset="0"/>
                <a:cs typeface="Arial" charset="0"/>
              </a:rPr>
              <a:t>Reading</a:t>
            </a:r>
            <a:r>
              <a:rPr lang="en-GB" sz="1000" b="1" dirty="0">
                <a:latin typeface="Arial" charset="0"/>
                <a:cs typeface="Arial" charset="0"/>
              </a:rPr>
              <a:t> </a:t>
            </a:r>
            <a:endParaRPr lang="en-GB" sz="1000" dirty="0">
              <a:latin typeface="Arial" charset="0"/>
              <a:cs typeface="Arial" charset="0"/>
            </a:endParaRP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>
                <a:latin typeface="Arial" charset="0"/>
                <a:cs typeface="Arial" charset="0"/>
              </a:rPr>
              <a:t>Bug Club reading and comprehension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>
                <a:latin typeface="Arial" charset="0"/>
                <a:cs typeface="Arial" charset="0"/>
              </a:rPr>
              <a:t>Use reading strategies to answer different types of questions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 smtClean="0">
                <a:latin typeface="Arial" charset="0"/>
                <a:cs typeface="Arial" charset="0"/>
              </a:rPr>
              <a:t>Active Literacy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 smtClean="0">
                <a:latin typeface="Arial" charset="0"/>
                <a:cs typeface="Arial" charset="0"/>
              </a:rPr>
              <a:t>Continue with Divided City</a:t>
            </a:r>
            <a:endParaRPr lang="en-GB" sz="1000" dirty="0">
              <a:latin typeface="Arial" charset="0"/>
              <a:cs typeface="Arial" charset="0"/>
            </a:endParaRPr>
          </a:p>
          <a:p>
            <a:pPr lvl="4" eaLnBrk="1" hangingPunct="1">
              <a:defRPr/>
            </a:pP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Arial"/>
                <a:cs typeface="Arial"/>
              </a:rPr>
              <a:t>		</a:t>
            </a:r>
            <a:r>
              <a:rPr lang="en-GB" sz="1000" b="1" u="sng" dirty="0">
                <a:latin typeface="Arial"/>
                <a:cs typeface="Arial"/>
              </a:rPr>
              <a:t>Writing</a:t>
            </a:r>
            <a:r>
              <a:rPr lang="en-GB" sz="1000" dirty="0">
                <a:latin typeface="Arial"/>
                <a:cs typeface="Arial"/>
              </a:rPr>
              <a:t> – </a:t>
            </a:r>
            <a:r>
              <a:rPr lang="en-GB" sz="1000" dirty="0" smtClean="0">
                <a:latin typeface="Arial"/>
                <a:cs typeface="Arial"/>
              </a:rPr>
              <a:t>Discursive Writing</a:t>
            </a:r>
          </a:p>
          <a:p>
            <a:pPr eaLnBrk="1" hangingPunct="1">
              <a:defRPr/>
            </a:pPr>
            <a:r>
              <a:rPr lang="en-GB" sz="1000" dirty="0">
                <a:latin typeface="Arial"/>
                <a:cs typeface="Arial"/>
              </a:rPr>
              <a:t>	</a:t>
            </a:r>
            <a:endParaRPr lang="en-GB" dirty="0"/>
          </a:p>
          <a:p>
            <a:pPr>
              <a:defRPr/>
            </a:pPr>
            <a:r>
              <a:rPr lang="en-GB" sz="1000" dirty="0" smtClean="0">
                <a:latin typeface="Arial"/>
                <a:cs typeface="Arial"/>
              </a:rPr>
              <a:t>		Active </a:t>
            </a:r>
            <a:r>
              <a:rPr lang="en-GB" sz="1000" dirty="0">
                <a:latin typeface="Arial"/>
                <a:cs typeface="Arial"/>
              </a:rPr>
              <a:t>Literacy spelling to develop strategies in spelling complex </a:t>
            </a:r>
            <a:endParaRPr lang="en-GB" dirty="0"/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vocabulary, phonemes and topical vocabulary. </a:t>
            </a:r>
          </a:p>
          <a:p>
            <a:pPr eaLnBrk="1" hangingPunct="1">
              <a:defRPr/>
            </a:pP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		</a:t>
            </a:r>
            <a:r>
              <a:rPr lang="en-GB" sz="1000" b="1" u="sng" dirty="0">
                <a:latin typeface="Arial" charset="0"/>
                <a:cs typeface="Arial" charset="0"/>
              </a:rPr>
              <a:t>Talking and Listening </a:t>
            </a:r>
            <a:r>
              <a:rPr lang="en-GB" sz="1000" dirty="0">
                <a:latin typeface="Arial" charset="0"/>
                <a:cs typeface="Arial" charset="0"/>
              </a:rPr>
              <a:t>–  		</a:t>
            </a:r>
          </a:p>
          <a:p>
            <a:pPr eaLnBrk="1" hangingPunct="1">
              <a:defRPr/>
            </a:pPr>
            <a:r>
              <a:rPr lang="en-GB" sz="1000" dirty="0">
                <a:latin typeface="Arial"/>
                <a:cs typeface="Arial"/>
              </a:rPr>
              <a:t>		Presentations</a:t>
            </a:r>
          </a:p>
          <a:p>
            <a:pPr eaLnBrk="1" hangingPunct="1">
              <a:defRPr/>
            </a:pPr>
            <a:r>
              <a:rPr lang="en-GB" sz="1000" dirty="0">
                <a:latin typeface="Arial"/>
                <a:cs typeface="Arial"/>
              </a:rPr>
              <a:t>                                                    Guided Reading in groups </a:t>
            </a:r>
          </a:p>
          <a:p>
            <a:pPr eaLnBrk="1" hangingPunct="1">
              <a:defRPr/>
            </a:pPr>
            <a:endParaRPr lang="en-GB" sz="1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chemeClr val="accent2"/>
                </a:solidFill>
                <a:latin typeface="Arial"/>
                <a:cs typeface="Arial"/>
              </a:rPr>
              <a:t>Numeracy                    </a:t>
            </a:r>
            <a:r>
              <a:rPr lang="en-GB" sz="1000" dirty="0">
                <a:latin typeface="Arial"/>
                <a:cs typeface="Arial"/>
              </a:rPr>
              <a:t>Time</a:t>
            </a:r>
          </a:p>
          <a:p>
            <a:pPr>
              <a:defRPr/>
            </a:pPr>
            <a:r>
              <a:rPr lang="en-GB" sz="1000" dirty="0">
                <a:latin typeface="Arial"/>
                <a:cs typeface="Arial"/>
              </a:rPr>
              <a:t>                                                     Probability 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000" dirty="0">
                <a:latin typeface="Arial"/>
                <a:cs typeface="Arial"/>
              </a:rPr>
              <a:t>                                                     </a:t>
            </a:r>
            <a:r>
              <a:rPr lang="en-GB" sz="1000" dirty="0" smtClean="0">
                <a:latin typeface="Arial"/>
                <a:cs typeface="Arial"/>
              </a:rPr>
              <a:t>Money</a:t>
            </a:r>
            <a:r>
              <a:rPr lang="en-GB" sz="1000" dirty="0">
                <a:latin typeface="Arial"/>
                <a:cs typeface="Arial"/>
              </a:rPr>
              <a:t> </a:t>
            </a:r>
          </a:p>
          <a:p>
            <a:pPr>
              <a:defRPr/>
            </a:pPr>
            <a:r>
              <a:rPr lang="en-GB" sz="1000" dirty="0">
                <a:latin typeface="Arial"/>
                <a:cs typeface="Arial"/>
              </a:rPr>
              <a:t>		</a:t>
            </a:r>
            <a:r>
              <a:rPr lang="en-GB" sz="1000" dirty="0" smtClean="0">
                <a:latin typeface="Arial"/>
                <a:cs typeface="Arial"/>
              </a:rPr>
              <a:t> Number </a:t>
            </a:r>
            <a:r>
              <a:rPr lang="en-GB" sz="1000" dirty="0">
                <a:latin typeface="Arial"/>
                <a:cs typeface="Arial"/>
              </a:rPr>
              <a:t>Talks/Problem Solving/Multiplication Masters </a:t>
            </a: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500" b="1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00B050"/>
                </a:solidFill>
                <a:latin typeface="Arial"/>
                <a:cs typeface="Arial"/>
              </a:rPr>
              <a:t>Health and Wellbeing</a:t>
            </a:r>
            <a:r>
              <a:rPr lang="en-GB" sz="1000" dirty="0">
                <a:latin typeface="Arial"/>
                <a:cs typeface="Arial"/>
              </a:rPr>
              <a:t>	</a:t>
            </a:r>
            <a:r>
              <a:rPr lang="en-GB" sz="1000" b="1" u="sng" dirty="0">
                <a:latin typeface="Arial"/>
                <a:cs typeface="Arial"/>
              </a:rPr>
              <a:t>HWB  - </a:t>
            </a:r>
            <a:endParaRPr lang="en-GB" sz="1000" b="1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Planning for Choices and Change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Relationships, Sexual Health and Parenthood 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>
                <a:latin typeface="Arial" charset="0"/>
                <a:cs typeface="Arial" charset="0"/>
              </a:rPr>
              <a:t>Physical Education</a:t>
            </a:r>
          </a:p>
          <a:p>
            <a:pPr eaLnBrk="1" hangingPunct="1">
              <a:defRPr/>
            </a:pPr>
            <a:r>
              <a:rPr lang="en-GB" sz="1000" dirty="0">
                <a:latin typeface="Arial"/>
                <a:cs typeface="Arial"/>
              </a:rPr>
              <a:t>		Athletics </a:t>
            </a:r>
            <a:endParaRPr lang="en-GB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7030A0"/>
                </a:solidFill>
                <a:latin typeface="Arial"/>
                <a:cs typeface="Arial"/>
              </a:rPr>
              <a:t>R.M.E.</a:t>
            </a:r>
            <a:r>
              <a:rPr lang="en-GB" sz="1000" dirty="0">
                <a:solidFill>
                  <a:schemeClr val="accent2"/>
                </a:solidFill>
                <a:latin typeface="Arial"/>
                <a:cs typeface="Arial"/>
              </a:rPr>
              <a:t> </a:t>
            </a:r>
            <a:r>
              <a:rPr lang="en-GB" sz="1000" dirty="0" smtClean="0">
                <a:solidFill>
                  <a:schemeClr val="accent2"/>
                </a:solidFill>
                <a:latin typeface="Arial"/>
                <a:cs typeface="Arial"/>
              </a:rPr>
              <a:t>		</a:t>
            </a:r>
            <a:r>
              <a:rPr lang="en-GB" sz="1000" dirty="0" smtClean="0">
                <a:latin typeface="Arial"/>
                <a:cs typeface="Arial"/>
              </a:rPr>
              <a:t>Values</a:t>
            </a:r>
            <a:r>
              <a:rPr lang="en-GB" sz="1000" dirty="0">
                <a:latin typeface="Arial"/>
                <a:cs typeface="Arial"/>
              </a:rPr>
              <a:t> </a:t>
            </a:r>
            <a:endParaRPr lang="en-GB" sz="100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00B0F0"/>
                </a:solidFill>
                <a:latin typeface="Arial" charset="0"/>
                <a:cs typeface="Arial" charset="0"/>
              </a:rPr>
              <a:t>Technologies</a:t>
            </a:r>
            <a:r>
              <a:rPr lang="en-GB" sz="1000" dirty="0">
                <a:latin typeface="Arial" charset="0"/>
                <a:cs typeface="Arial" charset="0"/>
              </a:rPr>
              <a:t>	STEM activities/Coding</a:t>
            </a:r>
            <a:endParaRPr lang="en-GB" sz="7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0066"/>
                </a:solidFill>
                <a:latin typeface="Arial" charset="0"/>
                <a:cs typeface="Arial" charset="0"/>
              </a:rPr>
              <a:t>Social Studies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P7 Leavers’ Legacy Project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/>
                <a:cs typeface="Arial"/>
              </a:rPr>
              <a:t>Music</a:t>
            </a:r>
            <a:r>
              <a:rPr lang="en-GB" sz="1000" dirty="0">
                <a:solidFill>
                  <a:schemeClr val="accent2"/>
                </a:solidFill>
                <a:latin typeface="Arial"/>
                <a:cs typeface="Arial"/>
              </a:rPr>
              <a:t>		</a:t>
            </a:r>
            <a:r>
              <a:rPr lang="en-GB" sz="1000" dirty="0">
                <a:latin typeface="Arial"/>
                <a:cs typeface="Arial"/>
              </a:rPr>
              <a:t>Strings/Leavers' Show Rehearsals 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Art &amp; </a:t>
            </a:r>
            <a:r>
              <a:rPr lang="en-GB" sz="14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Design</a:t>
            </a:r>
            <a:r>
              <a:rPr lang="en-GB" sz="1000" dirty="0">
                <a:latin typeface="Arial" charset="0"/>
                <a:cs typeface="Arial" charset="0"/>
              </a:rPr>
              <a:t>	Colour and form </a:t>
            </a:r>
            <a:endParaRPr lang="en-GB" sz="1000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MFL</a:t>
            </a:r>
            <a:r>
              <a:rPr lang="en-GB" sz="1400" dirty="0" smtClean="0"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French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/>
                <a:cs typeface="Arial"/>
              </a:rPr>
              <a:t>Drama</a:t>
            </a:r>
            <a:r>
              <a:rPr lang="en-GB" sz="1000" dirty="0">
                <a:latin typeface="Arial"/>
                <a:cs typeface="Arial"/>
              </a:rPr>
              <a:t>		Leavers' Show Rehearsals </a:t>
            </a:r>
            <a:endParaRPr lang="en-GB" sz="5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Science</a:t>
            </a:r>
            <a:r>
              <a:rPr lang="en-GB" sz="14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>
                <a:latin typeface="Arial" charset="0"/>
                <a:cs typeface="Arial" charset="0"/>
              </a:rPr>
              <a:t>Animal Lifecycle/Inheritance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7886FEAC8714787440042F01E6AEC" ma:contentTypeVersion="13" ma:contentTypeDescription="Create a new document." ma:contentTypeScope="" ma:versionID="7aa23854f7164ddf589a7b052345a68f">
  <xsd:schema xmlns:xsd="http://www.w3.org/2001/XMLSchema" xmlns:xs="http://www.w3.org/2001/XMLSchema" xmlns:p="http://schemas.microsoft.com/office/2006/metadata/properties" xmlns:ns3="2b795f3b-de57-4be2-84de-2dfacbf0a5b3" xmlns:ns4="c0308061-c686-4af7-b774-e9c8b2bd7670" targetNamespace="http://schemas.microsoft.com/office/2006/metadata/properties" ma:root="true" ma:fieldsID="d1e90a1b9c09b41f432085ff1d6dd13a" ns3:_="" ns4:_="">
    <xsd:import namespace="2b795f3b-de57-4be2-84de-2dfacbf0a5b3"/>
    <xsd:import namespace="c0308061-c686-4af7-b774-e9c8b2bd76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795f3b-de57-4be2-84de-2dfacbf0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08061-c686-4af7-b774-e9c8b2bd767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6A68E3-7A6F-486D-A73E-A4B0B4E273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225F66-14E6-466F-9AA7-DD14A6AB2A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795f3b-de57-4be2-84de-2dfacbf0a5b3"/>
    <ds:schemaRef ds:uri="c0308061-c686-4af7-b774-e9c8b2bd76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34</Words>
  <Application>Microsoft Office PowerPoint</Application>
  <PresentationFormat>On-screen Show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Neil and Laura Sommerville</cp:lastModifiedBy>
  <cp:revision>124</cp:revision>
  <dcterms:created xsi:type="dcterms:W3CDTF">2010-04-25T15:39:57Z</dcterms:created>
  <dcterms:modified xsi:type="dcterms:W3CDTF">2024-07-22T11:29:28Z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0x0101008F87886FEAC8714787440042F01E6AEC</vt:lpwstr>
  </property>
</Properties>
</file>