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43973-24C4-EF45-D7A0-1B5C3AEC691F}" v="35" dt="2022-10-25T08:35:02.845"/>
    <p1510:client id="{B5B0E14D-1083-F2E6-CBFF-29D0B84AC774}" v="432" dt="2022-10-25T08:33:34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670" y="22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Smith" userId="S::earebecca.smith1@glow.sch.uk::590ce8d3-0eb8-43bb-9da2-e50516081ed8" providerId="AD" clId="Web-{73243973-24C4-EF45-D7A0-1B5C3AEC691F}"/>
    <pc:docChg chg="modSld">
      <pc:chgData name="Miss Smith" userId="S::earebecca.smith1@glow.sch.uk::590ce8d3-0eb8-43bb-9da2-e50516081ed8" providerId="AD" clId="Web-{73243973-24C4-EF45-D7A0-1B5C3AEC691F}" dt="2022-10-25T08:35:02.845" v="16" actId="20577"/>
      <pc:docMkLst>
        <pc:docMk/>
      </pc:docMkLst>
      <pc:sldChg chg="modSp">
        <pc:chgData name="Miss Smith" userId="S::earebecca.smith1@glow.sch.uk::590ce8d3-0eb8-43bb-9da2-e50516081ed8" providerId="AD" clId="Web-{73243973-24C4-EF45-D7A0-1B5C3AEC691F}" dt="2022-10-25T08:35:02.845" v="16" actId="20577"/>
        <pc:sldMkLst>
          <pc:docMk/>
          <pc:sldMk cId="0" sldId="257"/>
        </pc:sldMkLst>
        <pc:spChg chg="mod">
          <ac:chgData name="Miss Smith" userId="S::earebecca.smith1@glow.sch.uk::590ce8d3-0eb8-43bb-9da2-e50516081ed8" providerId="AD" clId="Web-{73243973-24C4-EF45-D7A0-1B5C3AEC691F}" dt="2022-10-25T08:35:02.845" v="16" actId="20577"/>
          <ac:spMkLst>
            <pc:docMk/>
            <pc:sldMk cId="0" sldId="257"/>
            <ac:spMk id="2052" creationId="{A99CA31D-B19A-0F03-416F-E4295BA23E7A}"/>
          </ac:spMkLst>
        </pc:spChg>
      </pc:sldChg>
    </pc:docChg>
  </pc:docChgLst>
  <pc:docChgLst>
    <pc:chgData name="Miss Smith" userId="S::earebecca.smith1@glow.sch.uk::590ce8d3-0eb8-43bb-9da2-e50516081ed8" providerId="AD" clId="Web-{B5B0E14D-1083-F2E6-CBFF-29D0B84AC774}"/>
    <pc:docChg chg="modSld">
      <pc:chgData name="Miss Smith" userId="S::earebecca.smith1@glow.sch.uk::590ce8d3-0eb8-43bb-9da2-e50516081ed8" providerId="AD" clId="Web-{B5B0E14D-1083-F2E6-CBFF-29D0B84AC774}" dt="2022-10-25T08:33:34.466" v="220" actId="20577"/>
      <pc:docMkLst>
        <pc:docMk/>
      </pc:docMkLst>
      <pc:sldChg chg="modSp">
        <pc:chgData name="Miss Smith" userId="S::earebecca.smith1@glow.sch.uk::590ce8d3-0eb8-43bb-9da2-e50516081ed8" providerId="AD" clId="Web-{B5B0E14D-1083-F2E6-CBFF-29D0B84AC774}" dt="2022-10-25T08:33:34.466" v="220" actId="20577"/>
        <pc:sldMkLst>
          <pc:docMk/>
          <pc:sldMk cId="0" sldId="257"/>
        </pc:sldMkLst>
        <pc:spChg chg="mod">
          <ac:chgData name="Miss Smith" userId="S::earebecca.smith1@glow.sch.uk::590ce8d3-0eb8-43bb-9da2-e50516081ed8" providerId="AD" clId="Web-{B5B0E14D-1083-F2E6-CBFF-29D0B84AC774}" dt="2022-10-25T08:33:34.466" v="220" actId="20577"/>
          <ac:spMkLst>
            <pc:docMk/>
            <pc:sldMk cId="0" sldId="257"/>
            <ac:spMk id="2052" creationId="{A99CA31D-B19A-0F03-416F-E4295BA23E7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561CC2C-BAC1-A645-B845-E66E0E68A5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68B621C-F16F-1209-AAEF-1A1E21A93B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AA316AB5-95D0-F05F-EA27-B99025CE8B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8D8026FF-BC8A-88DA-738C-2E1BBFD678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="" xmlns:a16="http://schemas.microsoft.com/office/drawing/2014/main" id="{EB030BF4-35F2-2ED9-378B-DBB8641590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="" xmlns:a16="http://schemas.microsoft.com/office/drawing/2014/main" id="{9BE4930D-0E3B-A3A6-4B83-B2454821A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D466D1-604C-4266-8592-98947D53C1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="" xmlns:a16="http://schemas.microsoft.com/office/drawing/2014/main" id="{3CEF9A77-B08A-3ED2-80D1-FCABA0E2C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72CB74-FB8A-4F8C-813F-2BB3387116E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="" xmlns:a16="http://schemas.microsoft.com/office/drawing/2014/main" id="{3AAAA42D-AEEB-090B-8970-05E01DECF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="" xmlns:a16="http://schemas.microsoft.com/office/drawing/2014/main" id="{55F6EB77-128E-4F4B-F7C2-0746922FE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944C952-2E36-CD64-82F9-47D4F295DB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2D90982-89C0-41CB-5EFC-9668BB190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E7FBDFA-C108-DAE2-3B6C-AFD262A56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8209F-9359-4600-BBAB-7E7588B52E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67625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B5E9425-F902-ADFB-4EC3-303A26D77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7EFC1FF-7A4C-14D6-BD85-D36504F9D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E6FA99F-EF9E-B9CD-ADE8-2D096E718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E1BDF-8530-4304-B49E-F7B418689E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7471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ED70383-AC47-BF0C-40DC-C5D8EEA77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D7B7277-CA04-678A-DFD2-F0CCAF14E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5931305-FCAD-9699-6963-1F1F6F88F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6BA22-A6F4-47A4-9526-2271DB5CE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84518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4500483-1A0F-399C-BFD0-D10EAB7680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677936E-7176-5F1A-77E5-F11DD4AF48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BC813B4-654B-8C56-B00C-35B64E032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B0DB-0365-4350-A6F0-43A9A77EDB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75039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6257CB0-C840-974E-CDDC-5537BEE921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7E5470B-4F03-1932-9A1B-4EC2439B21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440685D-198B-DAB0-C9F9-E0012A4E30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24B40-4FFF-4526-8A5D-EE25958381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58787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507C3EA-12EA-FC82-6EA3-C2443D031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677E2C2-9A2A-94D0-B489-866169E27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6D80853-F1A5-9183-A846-5871D41809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085D4-FA31-46B9-B500-895A83C5B4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8494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52F977DA-94BD-98D4-D64B-5E3E5E1D2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6022BE5-6C52-CF3F-303E-20C0A51DD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DBC9046-EECF-A842-1642-05F6CFB27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9A3D-0480-45C8-ADED-031345704C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83930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F23D2234-594E-F79C-D70C-67B845CBA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9EE075A-1463-FD46-9D93-55F3C268B4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640FDF3-C32E-0A99-C745-3EAD0EDD1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D55DC-2B71-4D3A-9185-63B8DE7681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5307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31C2D40D-FBAA-E9E3-479E-471449AC1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343732F-10DA-C821-D15C-4E8CC7DE4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6EE7D0FB-76FA-C869-9B5C-FA064FB892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5DEE4-475D-4A5E-929E-32314EFA77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81612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806A639-E18B-ED45-BE3B-85F6190EA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85E2118-441C-4AC6-522A-28EF3EF661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E43FDDC-2C83-3ACF-8927-06DCDEF65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3724-E94B-48A3-B437-571A4ADEF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85060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8D56D6-F650-5A17-86DD-3E4B7408B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B10F9AB-5975-48E0-E58C-D792C1CED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ED961E7-886F-9045-6163-4C08C6EB4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3190-6F40-4D2D-B56A-D2AEF62BEF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11942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3C037CF-D9AE-0AF8-3461-61EDB5C0C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402BD64C-9845-93AC-92F1-896DD2353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D2B448C2-F27A-173D-D186-8BB8B52780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107DB3B7-AFAF-4599-B4D9-577B3DA943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C0FB9E1E-0470-CA24-5AAF-6726711B07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AB51705-EE0F-44C5-85EC-A67A03338F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">
            <a:extLst>
              <a:ext uri="{FF2B5EF4-FFF2-40B4-BE49-F238E27FC236}">
                <a16:creationId xmlns="" xmlns:a16="http://schemas.microsoft.com/office/drawing/2014/main" id="{068025FA-59FC-C81B-5955-4EA8D628996A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107950"/>
            <a:ext cx="5400675" cy="1871663"/>
            <a:chOff x="482" y="295"/>
            <a:chExt cx="3402" cy="1179"/>
          </a:xfrm>
        </p:grpSpPr>
        <p:sp>
          <p:nvSpPr>
            <p:cNvPr id="3077" name="AutoShape 4">
              <a:extLst>
                <a:ext uri="{FF2B5EF4-FFF2-40B4-BE49-F238E27FC236}">
                  <a16:creationId xmlns="" xmlns:a16="http://schemas.microsoft.com/office/drawing/2014/main" id="{07A31BF6-F286-037A-C1BC-A42E3539C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78" name="Text Box 5">
              <a:extLst>
                <a:ext uri="{FF2B5EF4-FFF2-40B4-BE49-F238E27FC236}">
                  <a16:creationId xmlns="" xmlns:a16="http://schemas.microsoft.com/office/drawing/2014/main" id="{B19FBCB2-ED60-0164-6667-A054B54CB9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Rockwell Extra Bold" panose="02060903040505020403" pitchFamily="18" charset="0"/>
                </a:rPr>
                <a:t>P7 Overview Sheet</a:t>
              </a:r>
              <a:r>
                <a:rPr lang="en-GB" altLang="en-US" sz="1800">
                  <a:latin typeface="Rockwell Extra Bold" panose="02060903040505020403" pitchFamily="18" charset="0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Rockwell Extra Bold" panose="02060903040505020403" pitchFamily="18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Rockwell Extra Bold" panose="02060903040505020403" pitchFamily="18" charset="0"/>
                </a:rPr>
                <a:t>Term 2</a:t>
              </a:r>
            </a:p>
          </p:txBody>
        </p:sp>
      </p:grpSp>
      <p:sp>
        <p:nvSpPr>
          <p:cNvPr id="3075" name="Text Box 9">
            <a:extLst>
              <a:ext uri="{FF2B5EF4-FFF2-40B4-BE49-F238E27FC236}">
                <a16:creationId xmlns="" xmlns:a16="http://schemas.microsoft.com/office/drawing/2014/main" id="{C9750827-6389-5FB8-D9B6-77A9D191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Text Box 10">
            <a:extLst>
              <a:ext uri="{FF2B5EF4-FFF2-40B4-BE49-F238E27FC236}">
                <a16:creationId xmlns="" xmlns:a16="http://schemas.microsoft.com/office/drawing/2014/main" id="{A99CA31D-B19A-0F03-416F-E4295BA23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51050"/>
            <a:ext cx="6408738" cy="64325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en-GB" sz="1600" u="sng" dirty="0">
                <a:latin typeface="Comic Sans MS" pitchFamily="66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200" dirty="0">
                <a:latin typeface="Comic Sans MS" pitchFamily="66" charset="0"/>
                <a:cs typeface="Arial" charset="0"/>
              </a:rPr>
              <a:t>Below is an overview of the work which will be covered by the class this term.  We hope you find this information beneficial.  </a:t>
            </a:r>
          </a:p>
          <a:p>
            <a:pPr eaLnBrk="1" hangingPunct="1">
              <a:defRPr/>
            </a:pPr>
            <a:endParaRPr lang="en-GB" sz="1000" u="sng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Literacy</a:t>
            </a:r>
            <a:r>
              <a:rPr lang="en-GB" sz="1000" dirty="0">
                <a:solidFill>
                  <a:schemeClr val="accent2"/>
                </a:solidFill>
                <a:latin typeface="Comic Sans MS" pitchFamily="66" charset="0"/>
                <a:cs typeface="Arial"/>
              </a:rPr>
              <a:t>                               </a:t>
            </a:r>
            <a:r>
              <a:rPr lang="en-GB" sz="1000" u="sng" dirty="0" smtClean="0">
                <a:latin typeface="Comic Sans MS" pitchFamily="66" charset="0"/>
                <a:cs typeface="Arial"/>
              </a:rPr>
              <a:t>Reading</a:t>
            </a:r>
            <a:r>
              <a:rPr lang="en-GB" sz="1000" dirty="0" smtClean="0">
                <a:latin typeface="Comic Sans MS" pitchFamily="66" charset="0"/>
                <a:cs typeface="Arial"/>
              </a:rPr>
              <a:t> </a:t>
            </a:r>
          </a:p>
          <a:p>
            <a:pPr lvl="4" eaLnBrk="1" hangingPunct="1">
              <a:buFont typeface="Arial" pitchFamily="34" charset="0"/>
              <a:buChar char="•"/>
              <a:defRPr/>
            </a:pPr>
            <a:r>
              <a:rPr lang="en-GB" sz="1000" dirty="0" smtClean="0">
                <a:latin typeface="Comic Sans MS" pitchFamily="66" charset="0"/>
                <a:cs typeface="Arial"/>
              </a:rPr>
              <a:t>Class </a:t>
            </a:r>
            <a:r>
              <a:rPr lang="en-GB" sz="1000" dirty="0">
                <a:latin typeface="Comic Sans MS" pitchFamily="66" charset="0"/>
                <a:cs typeface="Arial"/>
              </a:rPr>
              <a:t>Novel – The Boy in The Striped Pyjamas continued </a:t>
            </a:r>
            <a:r>
              <a:rPr lang="en-GB" sz="1000" dirty="0" smtClean="0">
                <a:latin typeface="Comic Sans MS" pitchFamily="66" charset="0"/>
                <a:cs typeface="Arial"/>
              </a:rPr>
              <a:t> </a:t>
            </a:r>
            <a:r>
              <a:rPr lang="en-GB" sz="1000" dirty="0" smtClean="0">
                <a:latin typeface="Comic Sans MS" pitchFamily="66" charset="0"/>
                <a:cs typeface="Arial"/>
              </a:rPr>
              <a:t>(</a:t>
            </a:r>
            <a:r>
              <a:rPr lang="en-GB" sz="1000" dirty="0">
                <a:latin typeface="Comic Sans MS" pitchFamily="66" charset="0"/>
                <a:cs typeface="Arial"/>
              </a:rPr>
              <a:t>variety </a:t>
            </a:r>
            <a:r>
              <a:rPr lang="en-GB" sz="1000" dirty="0" smtClean="0">
                <a:latin typeface="Comic Sans MS" pitchFamily="66" charset="0"/>
                <a:cs typeface="Arial"/>
              </a:rPr>
              <a:t> of tasks linked </a:t>
            </a:r>
            <a:r>
              <a:rPr lang="en-GB" sz="1000" dirty="0">
                <a:latin typeface="Comic Sans MS" pitchFamily="66" charset="0"/>
                <a:cs typeface="Arial"/>
              </a:rPr>
              <a:t>to Active Literacy reading comprehension </a:t>
            </a:r>
            <a:r>
              <a:rPr lang="en-GB" sz="1000" dirty="0" smtClean="0">
                <a:latin typeface="Comic Sans MS" pitchFamily="66" charset="0"/>
                <a:cs typeface="Arial"/>
              </a:rPr>
              <a:t> strategies </a:t>
            </a:r>
            <a:r>
              <a:rPr lang="en-GB" sz="1000" dirty="0">
                <a:latin typeface="Comic Sans MS" pitchFamily="66" charset="0"/>
                <a:cs typeface="Arial"/>
              </a:rPr>
              <a:t>)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 smtClean="0">
                <a:latin typeface="Comic Sans MS" pitchFamily="66" charset="0"/>
                <a:cs typeface="Arial" charset="0"/>
              </a:rPr>
              <a:t>Bug </a:t>
            </a:r>
            <a:r>
              <a:rPr lang="en-GB" sz="1000" dirty="0">
                <a:latin typeface="Comic Sans MS" pitchFamily="66" charset="0"/>
                <a:cs typeface="Arial" charset="0"/>
              </a:rPr>
              <a:t>Club reading and comprehension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>
                <a:latin typeface="Comic Sans MS" pitchFamily="66" charset="0"/>
                <a:cs typeface="Arial" charset="0"/>
              </a:rPr>
              <a:t>Use reading strategies to answer different types of questions</a:t>
            </a:r>
          </a:p>
          <a:p>
            <a:pPr lvl="4" eaLnBrk="1" hangingPunct="1">
              <a:buFont typeface="Arial" charset="0"/>
              <a:buChar char="•"/>
              <a:defRPr/>
            </a:pPr>
            <a:r>
              <a:rPr lang="en-GB" sz="1000" dirty="0">
                <a:latin typeface="Comic Sans MS" pitchFamily="66" charset="0"/>
                <a:cs typeface="Arial" charset="0"/>
              </a:rPr>
              <a:t>Active Literacy</a:t>
            </a:r>
          </a:p>
          <a:p>
            <a:pPr lvl="4" eaLnBrk="1" hangingPunct="1">
              <a:defRPr/>
            </a:pPr>
            <a:endParaRPr lang="en-GB" sz="1000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		</a:t>
            </a:r>
            <a:r>
              <a:rPr lang="en-GB" sz="1000" u="sng" dirty="0">
                <a:latin typeface="Comic Sans MS" pitchFamily="66" charset="0"/>
                <a:cs typeface="Arial"/>
              </a:rPr>
              <a:t>Writing</a:t>
            </a:r>
            <a:r>
              <a:rPr lang="en-GB" sz="1000" dirty="0">
                <a:latin typeface="Comic Sans MS" pitchFamily="66" charset="0"/>
                <a:cs typeface="Arial"/>
              </a:rPr>
              <a:t> </a:t>
            </a:r>
            <a:r>
              <a:rPr lang="en-GB" sz="1000" dirty="0" smtClean="0">
                <a:latin typeface="Comic Sans MS" pitchFamily="66" charset="0"/>
                <a:cs typeface="Arial"/>
              </a:rPr>
              <a:t>–Daily </a:t>
            </a:r>
            <a:r>
              <a:rPr lang="en-GB" sz="1000" dirty="0">
                <a:latin typeface="Comic Sans MS" pitchFamily="66" charset="0"/>
                <a:cs typeface="Arial"/>
              </a:rPr>
              <a:t>focus on tools for writing.</a:t>
            </a:r>
            <a:endParaRPr lang="en-GB" sz="1000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		Explore different types of writing – explanation/letters </a:t>
            </a: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 charset="0"/>
              </a:rPr>
              <a:t>		Active Literacy spelling strategies to develop strategies in spelling </a:t>
            </a:r>
            <a:r>
              <a:rPr lang="en-GB" sz="1000" dirty="0" smtClean="0">
                <a:latin typeface="Comic Sans MS" pitchFamily="66" charset="0"/>
                <a:cs typeface="Arial" charset="0"/>
              </a:rPr>
              <a:t>		complex vocabulary</a:t>
            </a:r>
            <a:r>
              <a:rPr lang="en-GB" sz="1000" dirty="0">
                <a:latin typeface="Comic Sans MS" pitchFamily="66" charset="0"/>
                <a:cs typeface="Arial" charset="0"/>
              </a:rPr>
              <a:t>, phonemes and topical vocabulary. </a:t>
            </a:r>
          </a:p>
          <a:p>
            <a:pPr eaLnBrk="1" hangingPunct="1">
              <a:defRPr/>
            </a:pPr>
            <a:endParaRPr lang="en-GB" sz="1000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		</a:t>
            </a:r>
            <a:r>
              <a:rPr lang="en-GB" sz="1000" u="sng" dirty="0">
                <a:latin typeface="Comic Sans MS" pitchFamily="66" charset="0"/>
                <a:cs typeface="Arial"/>
              </a:rPr>
              <a:t>Talking and Listening </a:t>
            </a:r>
            <a:r>
              <a:rPr lang="en-GB" sz="1000" dirty="0">
                <a:latin typeface="Comic Sans MS" pitchFamily="66" charset="0"/>
                <a:cs typeface="Arial"/>
              </a:rPr>
              <a:t>–  </a:t>
            </a: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 charset="0"/>
              </a:rPr>
              <a:t>		Weekly Review Meetings</a:t>
            </a:r>
          </a:p>
          <a:p>
            <a:pPr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                                                </a:t>
            </a:r>
            <a:r>
              <a:rPr lang="en-GB" sz="1000" dirty="0">
                <a:latin typeface="Comic Sans MS" pitchFamily="66" charset="0"/>
                <a:cs typeface="Arial"/>
              </a:rPr>
              <a:t> </a:t>
            </a:r>
            <a:r>
              <a:rPr lang="en-GB" sz="1000" dirty="0" smtClean="0">
                <a:latin typeface="Comic Sans MS" pitchFamily="66" charset="0"/>
                <a:cs typeface="Arial"/>
              </a:rPr>
              <a:t>Christmas </a:t>
            </a:r>
            <a:r>
              <a:rPr lang="en-GB" sz="1000" dirty="0">
                <a:latin typeface="Comic Sans MS" pitchFamily="66" charset="0"/>
                <a:cs typeface="Arial"/>
              </a:rPr>
              <a:t>Show </a:t>
            </a: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		Thrilling Thursday</a:t>
            </a:r>
            <a:endParaRPr lang="en-GB" sz="1000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en-GB" sz="1000" dirty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dirty="0">
                <a:solidFill>
                  <a:schemeClr val="accent2"/>
                </a:solidFill>
                <a:latin typeface="Comic Sans MS" pitchFamily="66" charset="0"/>
                <a:cs typeface="Arial"/>
              </a:rPr>
              <a:t>Numeracy                    </a:t>
            </a:r>
            <a:r>
              <a:rPr lang="en-GB" sz="100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Shape/Symmetry/Angles</a:t>
            </a:r>
            <a:endParaRPr lang="en-GB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                                                    Money</a:t>
            </a:r>
            <a:endParaRPr lang="en-GB" sz="1000" dirty="0">
              <a:latin typeface="Comic Sans MS" pitchFamily="66" charset="0"/>
            </a:endParaRPr>
          </a:p>
          <a:p>
            <a:pPr>
              <a:defRPr/>
            </a:pPr>
            <a:r>
              <a:rPr lang="en-GB" sz="100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		Function Machines/Algebra</a:t>
            </a:r>
            <a:endParaRPr lang="en-GB" dirty="0">
              <a:latin typeface="Comic Sans MS" pitchFamily="66" charset="0"/>
            </a:endParaRPr>
          </a:p>
          <a:p>
            <a:pPr>
              <a:defRPr/>
            </a:pPr>
            <a:r>
              <a:rPr lang="en-GB" sz="100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		Number Talks/Problem Solving</a:t>
            </a:r>
            <a:endParaRPr lang="en-GB" dirty="0">
              <a:latin typeface="Comic Sans MS" pitchFamily="66" charset="0"/>
            </a:endParaRPr>
          </a:p>
          <a:p>
            <a:pPr>
              <a:defRPr/>
            </a:pPr>
            <a:endParaRPr lang="en-GB" sz="500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dirty="0">
                <a:solidFill>
                  <a:srgbClr val="00B050"/>
                </a:solidFill>
                <a:latin typeface="Comic Sans MS" pitchFamily="66" charset="0"/>
                <a:cs typeface="Arial"/>
              </a:rPr>
              <a:t>Health and Wellbeing</a:t>
            </a:r>
            <a:r>
              <a:rPr lang="en-GB" sz="1000" dirty="0">
                <a:latin typeface="Comic Sans MS" pitchFamily="66" charset="0"/>
                <a:cs typeface="Arial"/>
              </a:rPr>
              <a:t>	</a:t>
            </a:r>
            <a:r>
              <a:rPr lang="en-GB" sz="1000" u="sng" dirty="0">
                <a:latin typeface="Comic Sans MS" pitchFamily="66" charset="0"/>
                <a:cs typeface="Arial"/>
              </a:rPr>
              <a:t>HWB  - </a:t>
            </a:r>
            <a:r>
              <a:rPr lang="en-GB" sz="1000" dirty="0">
                <a:latin typeface="Comic Sans MS" pitchFamily="66" charset="0"/>
                <a:cs typeface="Arial"/>
              </a:rPr>
              <a:t>Substance Misuse/Social Wellbeing	</a:t>
            </a: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 charset="0"/>
              </a:rPr>
              <a:t>    		</a:t>
            </a:r>
          </a:p>
          <a:p>
            <a:pPr eaLnBrk="1" hangingPunct="1">
              <a:defRPr/>
            </a:pPr>
            <a:r>
              <a:rPr lang="en-GB" sz="1000" dirty="0">
                <a:latin typeface="Comic Sans MS" pitchFamily="66" charset="0"/>
                <a:cs typeface="Arial"/>
              </a:rPr>
              <a:t>		</a:t>
            </a:r>
            <a:r>
              <a:rPr lang="en-GB" sz="1000" u="sng" dirty="0">
                <a:latin typeface="Comic Sans MS" pitchFamily="66" charset="0"/>
                <a:cs typeface="Arial"/>
              </a:rPr>
              <a:t>Physical Education - </a:t>
            </a:r>
            <a:r>
              <a:rPr lang="en-GB" sz="1000" dirty="0">
                <a:latin typeface="Comic Sans MS" pitchFamily="66" charset="0"/>
                <a:cs typeface="Arial"/>
              </a:rPr>
              <a:t>Rugby/Active Health</a:t>
            </a:r>
          </a:p>
          <a:p>
            <a:pPr eaLnBrk="1" hangingPunct="1">
              <a:defRPr/>
            </a:pPr>
            <a:r>
              <a:rPr lang="en-GB" sz="1400" dirty="0">
                <a:solidFill>
                  <a:srgbClr val="7030A0"/>
                </a:solidFill>
                <a:latin typeface="Comic Sans MS" pitchFamily="66" charset="0"/>
                <a:cs typeface="Arial" charset="0"/>
              </a:rPr>
              <a:t>R.M.E.</a:t>
            </a:r>
            <a:r>
              <a:rPr lang="en-GB" sz="1000" dirty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itchFamily="66" charset="0"/>
                <a:cs typeface="Arial" charset="0"/>
              </a:rPr>
              <a:t>Christmas – exploring Christmas across the world  </a:t>
            </a:r>
            <a:endParaRPr lang="en-GB" sz="1000" dirty="0">
              <a:solidFill>
                <a:schemeClr val="accent2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en-GB" sz="700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dirty="0">
                <a:solidFill>
                  <a:srgbClr val="00B0F0"/>
                </a:solidFill>
                <a:latin typeface="Comic Sans MS" pitchFamily="66" charset="0"/>
                <a:cs typeface="Arial"/>
              </a:rPr>
              <a:t>Technologies</a:t>
            </a:r>
            <a:r>
              <a:rPr lang="en-GB" sz="1000">
                <a:latin typeface="Comic Sans MS" pitchFamily="66" charset="0"/>
                <a:cs typeface="Arial"/>
              </a:rPr>
              <a:t>	</a:t>
            </a:r>
            <a:r>
              <a:rPr lang="en-GB" sz="1000" smtClean="0">
                <a:latin typeface="Comic Sans MS" pitchFamily="66" charset="0"/>
                <a:cs typeface="Arial"/>
              </a:rPr>
              <a:t>STEM </a:t>
            </a:r>
            <a:r>
              <a:rPr lang="en-GB" sz="1000" dirty="0">
                <a:latin typeface="Comic Sans MS" pitchFamily="66" charset="0"/>
                <a:cs typeface="Arial"/>
              </a:rPr>
              <a:t>activities/ Sourcing and sorting information</a:t>
            </a:r>
            <a:endParaRPr lang="en-GB" sz="700" dirty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FF0066"/>
                </a:solidFill>
                <a:latin typeface="Comic Sans MS" pitchFamily="66" charset="0"/>
                <a:cs typeface="Arial"/>
              </a:rPr>
              <a:t>Social Studies</a:t>
            </a:r>
            <a:r>
              <a:rPr lang="en-GB" sz="1000" dirty="0">
                <a:solidFill>
                  <a:schemeClr val="accent2"/>
                </a:solidFill>
                <a:latin typeface="Comic Sans MS" pitchFamily="66" charset="0"/>
                <a:cs typeface="Arial"/>
              </a:rPr>
              <a:t>	</a:t>
            </a:r>
            <a:r>
              <a:rPr lang="en-GB" sz="1000" dirty="0">
                <a:latin typeface="Comic Sans MS" pitchFamily="66" charset="0"/>
                <a:cs typeface="Arial"/>
              </a:rPr>
              <a:t>World War Two (continued)</a:t>
            </a:r>
            <a:endParaRPr lang="en-GB" sz="900" dirty="0">
              <a:latin typeface="Comic Sans MS" pitchFamily="66" charset="0"/>
              <a:cs typeface="Arial"/>
            </a:endParaRPr>
          </a:p>
          <a:p>
            <a:pPr eaLnBrk="1" hangingPunct="1">
              <a:defRPr/>
            </a:pPr>
            <a:r>
              <a:rPr lang="en-GB" sz="1400" dirty="0">
                <a:solidFill>
                  <a:srgbClr val="FFC000"/>
                </a:solidFill>
                <a:latin typeface="Comic Sans MS" pitchFamily="66" charset="0"/>
                <a:cs typeface="Arial" charset="0"/>
              </a:rPr>
              <a:t>Music</a:t>
            </a:r>
            <a:r>
              <a:rPr lang="en-GB" sz="1000" dirty="0">
                <a:solidFill>
                  <a:schemeClr val="accent2"/>
                </a:solidFill>
                <a:latin typeface="Comic Sans MS" pitchFamily="66" charset="0"/>
                <a:cs typeface="Arial" charset="0"/>
              </a:rPr>
              <a:t>		</a:t>
            </a:r>
            <a:r>
              <a:rPr lang="en-GB" sz="1000" dirty="0">
                <a:latin typeface="Comic Sans MS" pitchFamily="66" charset="0"/>
                <a:cs typeface="Arial" charset="0"/>
              </a:rPr>
              <a:t>Christmas Songs/ Strings </a:t>
            </a:r>
          </a:p>
          <a:p>
            <a:pPr>
              <a:defRPr/>
            </a:pPr>
            <a:r>
              <a:rPr lang="en-GB" sz="1400" dirty="0">
                <a:solidFill>
                  <a:srgbClr val="FFC000"/>
                </a:solidFill>
                <a:latin typeface="Comic Sans MS" pitchFamily="66" charset="0"/>
                <a:cs typeface="Arial"/>
              </a:rPr>
              <a:t>Art &amp; Design</a:t>
            </a:r>
            <a:r>
              <a:rPr lang="en-GB" sz="1000" dirty="0">
                <a:latin typeface="Comic Sans MS" pitchFamily="66" charset="0"/>
                <a:cs typeface="Arial"/>
              </a:rPr>
              <a:t>	3D Art/Drawing Skills</a:t>
            </a:r>
            <a:endParaRPr lang="en-GB" sz="1000" dirty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FFC000"/>
                </a:solidFill>
                <a:latin typeface="Comic Sans MS" pitchFamily="66" charset="0"/>
                <a:cs typeface="Arial"/>
              </a:rPr>
              <a:t>Drama</a:t>
            </a:r>
            <a:r>
              <a:rPr lang="en-GB" sz="1000" dirty="0">
                <a:latin typeface="Comic Sans MS" pitchFamily="66" charset="0"/>
                <a:cs typeface="Arial"/>
              </a:rPr>
              <a:t>		Christmas Show</a:t>
            </a:r>
            <a:endParaRPr lang="en-GB" sz="1000" dirty="0"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1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Arial"/>
              </a:rPr>
              <a:t>Science</a:t>
            </a:r>
            <a:r>
              <a:rPr lang="en-GB" sz="1400" dirty="0">
                <a:solidFill>
                  <a:schemeClr val="accent2"/>
                </a:solidFill>
                <a:latin typeface="Comic Sans MS" pitchFamily="66" charset="0"/>
                <a:cs typeface="Arial"/>
              </a:rPr>
              <a:t>		</a:t>
            </a:r>
            <a:r>
              <a:rPr lang="en-GB" sz="1000" dirty="0">
                <a:latin typeface="Comic Sans MS" pitchFamily="66" charset="0"/>
                <a:cs typeface="Arial"/>
              </a:rPr>
              <a:t>Space (continued) </a:t>
            </a:r>
            <a:endParaRPr lang="en-GB" sz="1000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7886FEAC8714787440042F01E6AEC" ma:contentTypeVersion="13" ma:contentTypeDescription="Create a new document." ma:contentTypeScope="" ma:versionID="7aa23854f7164ddf589a7b052345a68f">
  <xsd:schema xmlns:xsd="http://www.w3.org/2001/XMLSchema" xmlns:xs="http://www.w3.org/2001/XMLSchema" xmlns:p="http://schemas.microsoft.com/office/2006/metadata/properties" xmlns:ns3="2b795f3b-de57-4be2-84de-2dfacbf0a5b3" xmlns:ns4="c0308061-c686-4af7-b774-e9c8b2bd7670" targetNamespace="http://schemas.microsoft.com/office/2006/metadata/properties" ma:root="true" ma:fieldsID="d1e90a1b9c09b41f432085ff1d6dd13a" ns3:_="" ns4:_="">
    <xsd:import namespace="2b795f3b-de57-4be2-84de-2dfacbf0a5b3"/>
    <xsd:import namespace="c0308061-c686-4af7-b774-e9c8b2bd76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795f3b-de57-4be2-84de-2dfacbf0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308061-c686-4af7-b774-e9c8b2bd767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6A68E3-7A6F-486D-A73E-A4B0B4E273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225F66-14E6-466F-9AA7-DD14A6AB2ABF}">
  <ds:schemaRefs>
    <ds:schemaRef ds:uri="2b795f3b-de57-4be2-84de-2dfacbf0a5b3"/>
    <ds:schemaRef ds:uri="c0308061-c686-4af7-b774-e9c8b2bd76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DCB3275-F231-4803-9D90-0A0B2A6424B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Neil and Laura Sommerville</cp:lastModifiedBy>
  <cp:revision>2</cp:revision>
  <dcterms:created xsi:type="dcterms:W3CDTF">2010-04-25T15:39:57Z</dcterms:created>
  <dcterms:modified xsi:type="dcterms:W3CDTF">2024-07-22T11:07:38Z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0x0101008F87886FEAC8714787440042F01E6AEC</vt:lpwstr>
  </property>
</Properties>
</file>