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88163" cy="100203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75179"/>
  </p:normalViewPr>
  <p:slideViewPr>
    <p:cSldViewPr showGuides="1">
      <p:cViewPr>
        <p:scale>
          <a:sx n="90" d="100"/>
          <a:sy n="90" d="100"/>
        </p:scale>
        <p:origin x="-2525" y="148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729" tIns="46365" rIns="92729" bIns="46365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6088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729" tIns="46365" rIns="92729" bIns="46365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2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36763" y="752475"/>
            <a:ext cx="2814637" cy="37560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60913"/>
            <a:ext cx="5510213" cy="45085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729" tIns="46365" rIns="92729" bIns="46365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6088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729" tIns="46365" rIns="92729" bIns="46365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517063"/>
            <a:ext cx="2986088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729" tIns="46365" rIns="92729" bIns="46365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en-GB" altLang="en-US" sz="1200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en-GB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/>
          <p:cNvSpPr txBox="1">
            <a:spLocks noGrp="1"/>
          </p:cNvSpPr>
          <p:nvPr>
            <p:ph type="sldNum" sz="quarter"/>
          </p:nvPr>
        </p:nvSpPr>
        <p:spPr>
          <a:xfrm>
            <a:off x="3900488" y="9517063"/>
            <a:ext cx="2986087" cy="5016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729" tIns="46365" rIns="92729" bIns="46365" anchor="b"/>
          <a:lstStyle/>
          <a:p>
            <a:pPr lvl="0" algn="r" eaLnBrk="1" hangingPunct="1"/>
            <a:fld id="{9A0DB2DC-4C9A-4742-B13C-FB6460FD3503}" type="slidenum">
              <a:rPr lang="en-GB" altLang="en-US" dirty="0"/>
              <a:pPr lvl="0" algn="r" eaLnBrk="1" hangingPunct="1"/>
              <a:t>1</a:t>
            </a:fld>
            <a:endParaRPr lang="en-GB" altLang="en-US" dirty="0"/>
          </a:p>
        </p:txBody>
      </p:sp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Rectangle 3"/>
          <p:cNvSpPr>
            <a:spLocks noGrp="1"/>
          </p:cNvSpPr>
          <p:nvPr>
            <p:ph type="body"/>
          </p:nvPr>
        </p:nvSpPr>
        <p:spPr/>
        <p:txBody>
          <a:bodyPr wrap="square" lIns="92729" tIns="46365" rIns="92729" bIns="46365" anchor="t"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GB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 indent="-285750"/>
            <a:r>
              <a:rPr lang="en-GB" altLang="en-US" dirty="0"/>
              <a:t>Second level</a:t>
            </a:r>
          </a:p>
          <a:p>
            <a:pPr lvl="2" indent="-228600"/>
            <a:r>
              <a:rPr lang="en-GB" altLang="en-US" dirty="0"/>
              <a:t>Third level</a:t>
            </a:r>
          </a:p>
          <a:p>
            <a:pPr lvl="3" indent="-228600"/>
            <a:r>
              <a:rPr lang="en-GB" altLang="en-US" dirty="0"/>
              <a:t>Fourth level</a:t>
            </a:r>
          </a:p>
          <a:p>
            <a:pPr lvl="4" indent="-228600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" name="Group 7"/>
          <p:cNvGrpSpPr/>
          <p:nvPr/>
        </p:nvGrpSpPr>
        <p:grpSpPr>
          <a:xfrm>
            <a:off x="692696" y="179512"/>
            <a:ext cx="5400675" cy="1871663"/>
            <a:chOff x="482" y="295"/>
            <a:chExt cx="3402" cy="1179"/>
          </a:xfrm>
        </p:grpSpPr>
        <p:sp>
          <p:nvSpPr>
            <p:cNvPr id="3074" name="AutoShape 4"/>
            <p:cNvSpPr/>
            <p:nvPr/>
          </p:nvSpPr>
          <p:spPr>
            <a:xfrm>
              <a:off x="482" y="295"/>
              <a:ext cx="3402" cy="1179"/>
            </a:xfrm>
            <a:prstGeom prst="wave">
              <a:avLst>
                <a:gd name="adj1" fmla="val 13005"/>
                <a:gd name="adj2" fmla="val -314"/>
              </a:avLst>
            </a:pr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endParaRPr lang="en-US" altLang="en-US" dirty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075" name="Text Box 5"/>
            <p:cNvSpPr txBox="1"/>
            <p:nvPr/>
          </p:nvSpPr>
          <p:spPr>
            <a:xfrm>
              <a:off x="572" y="612"/>
              <a:ext cx="3266" cy="5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en-GB" altLang="en-US" sz="2800" dirty="0">
                  <a:latin typeface="Comic Sans MS" pitchFamily="66" charset="0"/>
                  <a:cs typeface="Arial" panose="020B0604020202020204" pitchFamily="34" charset="0"/>
                </a:rPr>
                <a:t>P7 Overview </a:t>
              </a:r>
              <a:r>
                <a:rPr lang="en-GB" altLang="en-US" sz="2800" dirty="0" smtClean="0">
                  <a:latin typeface="Comic Sans MS" pitchFamily="66" charset="0"/>
                  <a:cs typeface="Arial" panose="020B0604020202020204" pitchFamily="34" charset="0"/>
                </a:rPr>
                <a:t>Sheet</a:t>
              </a:r>
              <a:endParaRPr lang="en-GB" altLang="en-US" dirty="0">
                <a:latin typeface="Comic Sans MS" pitchFamily="66" charset="0"/>
                <a:cs typeface="Arial" panose="020B0604020202020204" pitchFamily="34" charset="0"/>
              </a:endParaRPr>
            </a:p>
            <a:p>
              <a:r>
                <a:rPr lang="en-GB" altLang="en-US" dirty="0" smtClean="0">
                  <a:latin typeface="Comic Sans MS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Term 1</a:t>
              </a:r>
              <a:endParaRPr lang="en-GB" altLang="en-US" dirty="0">
                <a:latin typeface="Comic Sans MS" pitchFamily="66" charset="0"/>
                <a:ea typeface="Arial" panose="020B0604020202020204" pitchFamily="34" charset="0"/>
              </a:endParaRPr>
            </a:p>
          </p:txBody>
        </p:sp>
      </p:grpSp>
      <p:sp>
        <p:nvSpPr>
          <p:cNvPr id="3076" name="Text Box 9"/>
          <p:cNvSpPr txBox="1"/>
          <p:nvPr/>
        </p:nvSpPr>
        <p:spPr>
          <a:xfrm>
            <a:off x="908050" y="2484438"/>
            <a:ext cx="5184775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en-US" altLang="en-U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260350" y="1907705"/>
            <a:ext cx="6408738" cy="715580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en-GB" sz="1600" b="1" u="sng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The Curriculum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2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Below is an overview of the work which will be covered by the class this term.  We hope you find this information beneficial.  </a:t>
            </a:r>
          </a:p>
          <a:p>
            <a:pPr marR="0" defTabSz="914400">
              <a:buClrTx/>
              <a:buSzTx/>
              <a:buFontTx/>
              <a:defRPr/>
            </a:pPr>
            <a:endParaRPr kumimoji="0" lang="en-GB" sz="1000" u="sng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FF0000"/>
                </a:solidFill>
                <a:latin typeface="Comic Sans MS" pitchFamily="66" charset="0"/>
                <a:cs typeface="Arial" panose="020B0604020202020204" pitchFamily="34" charset="0"/>
              </a:rPr>
              <a:t>Literacy</a:t>
            </a:r>
            <a:r>
              <a:rPr kumimoji="0" lang="en-GB" sz="1000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kumimoji="0" lang="en-GB" sz="1000" b="1" u="sng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Reading</a:t>
            </a:r>
            <a:r>
              <a:rPr kumimoji="0" lang="en-GB" sz="1000" b="1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– Begin class novel –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‘The Boy</a:t>
            </a:r>
            <a:r>
              <a:rPr kumimoji="0" lang="en-GB" sz="1000" kern="1200" cap="none" spc="0" normalizeH="0" noProof="0" dirty="0" smtClean="0">
                <a:latin typeface="Comic Sans MS" pitchFamily="66" charset="0"/>
                <a:cs typeface="Arial" panose="020B0604020202020204" pitchFamily="34" charset="0"/>
              </a:rPr>
              <a:t> in The Striped Pyjamas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’ by</a:t>
            </a:r>
            <a:r>
              <a:rPr kumimoji="0" lang="en-GB" sz="1000" kern="1200" cap="none" spc="0" normalizeH="0" noProof="0" dirty="0" smtClean="0">
                <a:latin typeface="Comic Sans MS" pitchFamily="66" charset="0"/>
                <a:cs typeface="Arial" panose="020B0604020202020204" pitchFamily="34" charset="0"/>
              </a:rPr>
              <a:t> John </a:t>
            </a:r>
            <a:r>
              <a:rPr kumimoji="0" lang="en-GB" sz="1000" kern="1200" cap="none" spc="0" normalizeH="0" noProof="0" dirty="0" smtClean="0">
                <a:latin typeface="Comic Sans MS" pitchFamily="66" charset="0"/>
                <a:cs typeface="Arial" panose="020B0604020202020204" pitchFamily="34" charset="0"/>
              </a:rPr>
              <a:t>		Boyne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.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Pupils will be completing weekly task grids linked to the Active Literacy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reading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comprehension strategies (including inferential, literal and evaluative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questions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).</a:t>
            </a:r>
          </a:p>
          <a:p>
            <a:pPr marR="0" defTabSz="914400">
              <a:buClrTx/>
              <a:buSzTx/>
              <a:buFontTx/>
              <a:defRPr/>
            </a:pP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		Bug 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Club reading will be used to continue to develop fluency and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		comprehension 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skills within reading. Bug Club will also be used as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homework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.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b="1" u="sng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Writing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 – Developing key writing skills: Ambitious vocabulary,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	sophisticated connectives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, interesting openers and accurate punctuation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through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a range of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VCOP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warm up games and vocabulary spotting in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library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books. Exploring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different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genres of writing – recounts,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explanation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texts, and letter writing.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Using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Active Literacy Spelling strategies such as Elkonin boxes and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diacritical marking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to gain an understanding of new phonemes, and active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spelling strategies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to practise common words.	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b="1" u="sng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Talking and Listening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– Class discussions during ‘weekly review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                		meetings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’/ Presenting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Numeracy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Number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Talks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–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Develop new mental maths strategies for addition and       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subtraction.</a:t>
            </a:r>
          </a:p>
          <a:p>
            <a:pPr marR="0" defTabSz="914400">
              <a:buClrTx/>
              <a:buSzTx/>
              <a:buFontTx/>
              <a:defRPr/>
            </a:pP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Multiplication Masters– Enhance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multiplication skills and times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table 		knowledge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.</a:t>
            </a:r>
            <a:endParaRPr kumimoji="0" lang="en-GB" sz="10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                                                 </a:t>
            </a:r>
            <a:r>
              <a:rPr kumimoji="0" lang="en-GB" sz="1000" kern="1200" cap="none" spc="0" normalizeH="0" baseline="0" noProof="0" dirty="0" smtClean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Place </a:t>
            </a: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Value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                                                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Rounding</a:t>
            </a:r>
            <a:endParaRPr kumimoji="0" lang="en-GB" sz="1000" kern="1200" cap="none" spc="0" normalizeH="0" baseline="0" noProof="0" dirty="0">
              <a:solidFill>
                <a:schemeClr val="tx1"/>
              </a:solidFill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                                                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Addition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, subtraction, multiplication and division</a:t>
            </a:r>
            <a:endParaRPr kumimoji="0" lang="en-GB" sz="1000" kern="1200" cap="none" spc="0" normalizeH="0" baseline="0" noProof="0" dirty="0">
              <a:solidFill>
                <a:schemeClr val="tx1"/>
              </a:solidFill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                                                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Information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Handling</a:t>
            </a:r>
            <a:endParaRPr kumimoji="0" lang="en-GB" sz="1000" kern="1200" cap="none" spc="0" normalizeH="0" baseline="0" noProof="0" dirty="0">
              <a:solidFill>
                <a:schemeClr val="tx1"/>
              </a:solidFill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5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                                              </a:t>
            </a:r>
            <a:endParaRPr kumimoji="0" lang="en-GB" sz="500" kern="1200" cap="none" spc="0" normalizeH="0" baseline="0" noProof="0" dirty="0">
              <a:solidFill>
                <a:srgbClr val="FF0000"/>
              </a:solidFill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00B050"/>
                </a:solidFill>
                <a:latin typeface="Comic Sans MS" pitchFamily="66" charset="0"/>
                <a:cs typeface="Arial" panose="020B0604020202020204" pitchFamily="34" charset="0"/>
              </a:rPr>
              <a:t>Health and </a:t>
            </a:r>
            <a:r>
              <a:rPr kumimoji="0" lang="en-GB" sz="1400" b="1" kern="1200" cap="none" spc="0" normalizeH="0" baseline="0" noProof="0" dirty="0" smtClean="0">
                <a:solidFill>
                  <a:srgbClr val="00B050"/>
                </a:solidFill>
                <a:latin typeface="Comic Sans MS" pitchFamily="66" charset="0"/>
                <a:cs typeface="Arial" panose="020B0604020202020204" pitchFamily="34" charset="0"/>
              </a:rPr>
              <a:t>Wellbeing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 </a:t>
            </a:r>
            <a:r>
              <a:rPr kumimoji="0" lang="en-GB" sz="1000" b="1" u="sng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HWB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  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Relationships &amp; 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Emotional 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Wellbeing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   </a:t>
            </a:r>
            <a:r>
              <a:rPr kumimoji="0" lang="en-GB" sz="1000" b="1" u="sng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Physical Education</a:t>
            </a:r>
            <a:r>
              <a:rPr kumimoji="0" lang="en-GB" sz="1000" b="1" u="sng" kern="1200" cap="none" spc="0" normalizeH="0" noProof="0" dirty="0" smtClean="0">
                <a:latin typeface="Comic Sans MS" pitchFamily="66" charset="0"/>
                <a:cs typeface="Arial" panose="020B0604020202020204" pitchFamily="34" charset="0"/>
              </a:rPr>
              <a:t> </a:t>
            </a:r>
            <a:r>
              <a:rPr kumimoji="0" lang="en-GB" sz="1000" b="1" kern="1200" cap="none" spc="0" normalizeH="0" noProof="0" dirty="0" smtClean="0">
                <a:latin typeface="Comic Sans MS" pitchFamily="66" charset="0"/>
                <a:cs typeface="Arial" panose="020B0604020202020204" pitchFamily="34" charset="0"/>
              </a:rPr>
              <a:t>-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Netball &amp;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Hockey</a:t>
            </a:r>
            <a:endParaRPr kumimoji="0" lang="en-GB" sz="1000" kern="1200" cap="none" spc="0" normalizeH="0" baseline="0" noProof="0" dirty="0" smtClean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 smtClean="0">
                <a:solidFill>
                  <a:srgbClr val="7030A0"/>
                </a:solidFill>
                <a:latin typeface="Comic Sans MS" pitchFamily="66" charset="0"/>
                <a:cs typeface="Arial" panose="020B0604020202020204" pitchFamily="34" charset="0"/>
              </a:rPr>
              <a:t>R.M.E</a:t>
            </a:r>
            <a:r>
              <a:rPr kumimoji="0" lang="en-GB" sz="1400" b="1" kern="1200" cap="none" spc="0" normalizeH="0" baseline="0" noProof="0" dirty="0">
                <a:solidFill>
                  <a:srgbClr val="7030A0"/>
                </a:solidFill>
                <a:latin typeface="Comic Sans MS" pitchFamily="66" charset="0"/>
                <a:cs typeface="Arial" panose="020B0604020202020204" pitchFamily="34" charset="0"/>
              </a:rPr>
              <a:t>.</a:t>
            </a:r>
            <a:r>
              <a:rPr kumimoji="0" lang="en-GB" sz="1000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World Religions – personal choice study</a:t>
            </a:r>
            <a:r>
              <a:rPr kumimoji="0" lang="en-GB" sz="1000" kern="1200" cap="none" spc="0" normalizeH="0" baseline="0" noProof="0" dirty="0">
                <a:highlight>
                  <a:srgbClr val="FFFF00"/>
                </a:highlight>
                <a:latin typeface="Comic Sans MS" pitchFamily="66" charset="0"/>
                <a:cs typeface="Arial" panose="020B0604020202020204" pitchFamily="34" charset="0"/>
              </a:rPr>
              <a:t>	</a:t>
            </a:r>
            <a:endParaRPr kumimoji="0" lang="en-GB" sz="700" kern="1200" cap="none" spc="0" normalizeH="0" baseline="0" noProof="0" dirty="0">
              <a:highlight>
                <a:srgbClr val="FFFF00"/>
              </a:highlight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00B0F0"/>
                </a:solidFill>
                <a:latin typeface="Comic Sans MS" pitchFamily="66" charset="0"/>
                <a:cs typeface="Arial" panose="020B0604020202020204" pitchFamily="34" charset="0"/>
              </a:rPr>
              <a:t>Technologies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Glow Blogs/ e-portfolio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</a:t>
            </a:r>
            <a:endParaRPr kumimoji="0" lang="en-GB" sz="7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FF0066"/>
                </a:solidFill>
                <a:latin typeface="Comic Sans MS" pitchFamily="66" charset="0"/>
                <a:cs typeface="Arial" panose="020B0604020202020204" pitchFamily="34" charset="0"/>
              </a:rPr>
              <a:t>Social Studies</a:t>
            </a:r>
            <a:r>
              <a:rPr kumimoji="0" lang="en-GB" sz="1000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World War Two</a:t>
            </a:r>
            <a:endParaRPr kumimoji="0" lang="en-GB" sz="9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FFC000"/>
                </a:solidFill>
                <a:latin typeface="Comic Sans MS" pitchFamily="66" charset="0"/>
                <a:cs typeface="Arial" panose="020B0604020202020204" pitchFamily="34" charset="0"/>
              </a:rPr>
              <a:t>Music</a:t>
            </a:r>
            <a:r>
              <a:rPr kumimoji="0" lang="en-GB" sz="1000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Strings </a:t>
            </a:r>
            <a:r>
              <a:rPr kumimoji="0" lang="en-GB" sz="1000" kern="1200" cap="none" spc="0" normalizeH="0" baseline="0" noProof="0" dirty="0" smtClean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&amp; Instruments of the Orchestra</a:t>
            </a:r>
            <a:endParaRPr kumimoji="0" lang="en-GB" sz="10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FFC000"/>
                </a:solidFill>
                <a:latin typeface="Comic Sans MS" pitchFamily="66" charset="0"/>
                <a:cs typeface="Arial" panose="020B0604020202020204" pitchFamily="34" charset="0"/>
              </a:rPr>
              <a:t>Art &amp; Design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Painting/colour mixing/perspective </a:t>
            </a:r>
            <a:endParaRPr kumimoji="0" lang="en-GB" sz="10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FFC000"/>
                </a:solidFill>
                <a:latin typeface="Comic Sans MS" pitchFamily="66" charset="0"/>
                <a:cs typeface="Arial" panose="020B0604020202020204" pitchFamily="34" charset="0"/>
              </a:rPr>
              <a:t>Drama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Using drama as a literacy tool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(improvisation/freeze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frames/hot seating)</a:t>
            </a:r>
            <a:endParaRPr kumimoji="0" lang="en-GB" sz="5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Arial" panose="020B0604020202020204" pitchFamily="34" charset="0"/>
              </a:rPr>
              <a:t>Science</a:t>
            </a:r>
            <a:r>
              <a:rPr kumimoji="0" lang="en-GB" sz="1400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	                  </a:t>
            </a: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The Solar </a:t>
            </a:r>
            <a:r>
              <a:rPr kumimoji="0" lang="en-GB" sz="1000" kern="1200" cap="none" spc="0" normalizeH="0" baseline="0" noProof="0" dirty="0" smtClean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System</a:t>
            </a:r>
          </a:p>
          <a:p>
            <a:pPr marR="0" defTabSz="914400" eaLnBrk="0" hangingPunct="0">
              <a:buClrTx/>
              <a:buSzTx/>
              <a:buFontTx/>
              <a:defRPr/>
            </a:pPr>
            <a:r>
              <a:rPr lang="en-GB" sz="1400" dirty="0" smtClean="0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French	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Vocabulary &amp; introductions</a:t>
            </a:r>
            <a:endParaRPr kumimoji="0" lang="en-GB" sz="10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34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Kirsty</dc:creator>
  <cp:lastModifiedBy>Neil and Laura Sommerville</cp:lastModifiedBy>
  <cp:revision>121</cp:revision>
  <cp:lastPrinted>2018-10-09T08:50:00Z</cp:lastPrinted>
  <dcterms:created xsi:type="dcterms:W3CDTF">2010-04-25T15:39:00Z</dcterms:created>
  <dcterms:modified xsi:type="dcterms:W3CDTF">2024-07-22T09:41:24Z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</Properties>
</file>