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5180" autoAdjust="0"/>
  </p:normalViewPr>
  <p:slideViewPr>
    <p:cSldViewPr>
      <p:cViewPr varScale="1">
        <p:scale>
          <a:sx n="96" d="100"/>
          <a:sy n="96" d="100"/>
        </p:scale>
        <p:origin x="4304" y="17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3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3993AA-5A7E-46F6-C450-06B8E87B12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269746F-DD11-86EF-B856-33F3E35EC4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B242AE-B560-3F54-53EB-B29F5F60E5B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011363" y="741363"/>
            <a:ext cx="2774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39CF209-501C-2982-D8CB-98AB15F59E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71B160F-7FFC-EED3-98E8-0527D17505B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1605E15-79B8-C633-918E-AF05E5E9E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936C231-8FA3-794F-AD56-0A94CC87A87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67BEAF1-0304-2F1A-EC9B-7D04EEEEEC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81B11B-5661-F944-B8B1-419E29FF2BB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AD2343D-4CCA-B88D-8A75-AA5C98772F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08C9DA3-E622-57BD-96CC-6B3C3D9B0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69ED38-5DD9-1A46-0B8F-8525303EA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43FC46-18D8-FE32-E102-DCBF44B274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B39076-B143-75DA-9C5D-2554D493CF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D39B0E-66F2-E942-86C2-66C7BB1F54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569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D64CA2-1434-2A1E-D67E-F3FFC0C5E1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772EC2-0D39-31E5-7A8E-817C74EA55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BF48B2-D8D8-1579-AE90-24954AA0D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CB4B6-44AE-9248-A162-0E5F7CE763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06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183389-AA34-F10B-E7E2-DCF9B97C4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341B28-06EE-D829-63ED-C2396A2BA3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996645-EA25-BF3B-165D-2713386CE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28BB3-FE11-8B4E-82CF-13BB040E44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166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A9458B-0C71-FB8E-8AAE-14B8744F1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4A0BA6-F046-70F9-5FAD-38BD3C6DE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5203B4-CBA0-77BE-A8EF-0879BD3656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641A4-A574-DB4D-8C46-919AA2ECC2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8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403207-F3B5-1749-80E1-BF8964B0F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A9D2FF-FC6F-A15F-F332-B7AB82E8D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E0D853-0DCF-E1FF-7C9E-A10FEE583C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637E2F-5444-2C44-9AAD-07D529FCFF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463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8111FA-C877-B728-7906-8F75A3D3C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B31E5A-166B-D1DE-27D1-68F5293D8A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DE35FF-AB02-C405-33A6-F433705BB7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09BAF-1F65-6643-B3AC-A2A7519D2E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68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10A143-6CAB-9C65-F829-4994E72C4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1199A6-8E63-22F6-32E5-4B676EE72F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DCD2B61-D192-E683-5A44-675E94921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966989-3CB3-5742-9F44-44990B9C8E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3084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512618-92F5-6A5E-EBA6-36156DBB5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E07A11-94BB-95FA-CAC7-349311C2DC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204537-50AF-DB23-02AA-974593F163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EBA136-2593-8441-A201-68739C9619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8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6AF3F34-DDB8-56FF-F3D4-11EE0666D0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90C0686-A346-7359-1ABA-DC01B12DCB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77225B4-33ED-372D-3A96-B1F84BE81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92955-378D-5C48-B45C-FAD1E5E0E5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390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546AD9-B48E-B475-7CCE-0C0D33C24D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CE687B-64AC-7F8A-0080-637A008DBC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DEB516-BD08-B928-0399-26F5F6063F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A18A3-F55A-2641-9FC0-0D71495B8E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907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20239A-2892-349F-F734-D1B68E911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6AEAA8-AEB2-B8ED-CE2D-BA4C431F8F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A69FD9-7988-20E7-F4BD-7CBCC2A702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3E315-4352-8240-AB2E-7DD7AAE582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589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4A5AEA7-DE59-7EB5-FEAA-7A7CE9736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15E7EB8-9BAC-7002-B9D1-665C341A0B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BA2ED79-BE1D-A553-2D8C-4DF5A693CC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2DD00C-0EB8-FCEE-A7BE-04C7805D89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41812B-AF7C-BE17-BEAE-F88D657691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88A687F-6681-5844-BC1A-8D9A7D7DD42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7">
            <a:extLst>
              <a:ext uri="{FF2B5EF4-FFF2-40B4-BE49-F238E27FC236}">
                <a16:creationId xmlns:a16="http://schemas.microsoft.com/office/drawing/2014/main" id="{63A0A66B-2382-82C4-7C8A-1E58E19D7CB6}"/>
              </a:ext>
            </a:extLst>
          </p:cNvPr>
          <p:cNvGrpSpPr>
            <a:grpSpLocks/>
          </p:cNvGrpSpPr>
          <p:nvPr/>
        </p:nvGrpSpPr>
        <p:grpSpPr bwMode="auto">
          <a:xfrm>
            <a:off x="836613" y="285750"/>
            <a:ext cx="5616575" cy="830263"/>
            <a:chOff x="482" y="295"/>
            <a:chExt cx="3538" cy="1179"/>
          </a:xfrm>
        </p:grpSpPr>
        <p:sp>
          <p:nvSpPr>
            <p:cNvPr id="3077" name="AutoShape 4">
              <a:extLst>
                <a:ext uri="{FF2B5EF4-FFF2-40B4-BE49-F238E27FC236}">
                  <a16:creationId xmlns:a16="http://schemas.microsoft.com/office/drawing/2014/main" id="{1B4D6498-717E-1CC6-5D35-895F080A1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2"/>
                </a:solidFill>
                <a:latin typeface="Collins Handwriting" pitchFamily="50" charset="0"/>
              </a:endParaRPr>
            </a:p>
          </p:txBody>
        </p:sp>
        <p:sp>
          <p:nvSpPr>
            <p:cNvPr id="3078" name="Text Box 5">
              <a:extLst>
                <a:ext uri="{FF2B5EF4-FFF2-40B4-BE49-F238E27FC236}">
                  <a16:creationId xmlns:a16="http://schemas.microsoft.com/office/drawing/2014/main" id="{13C00177-8D16-1AA6-D9FA-67F1752C95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" y="478"/>
              <a:ext cx="3266" cy="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>
                  <a:latin typeface="Comic Sans MS" panose="030F0902030302020204" pitchFamily="66" charset="0"/>
                </a:rPr>
                <a:t>P6 Termly Overview: </a:t>
              </a:r>
              <a:r>
                <a:rPr lang="en-GB" altLang="en-US" sz="1800">
                  <a:latin typeface="Comic Sans MS" panose="030F0902030302020204" pitchFamily="66" charset="0"/>
                </a:rPr>
                <a:t>Term 1</a:t>
              </a:r>
            </a:p>
          </p:txBody>
        </p:sp>
      </p:grpSp>
      <p:sp>
        <p:nvSpPr>
          <p:cNvPr id="3075" name="Text Box 9">
            <a:extLst>
              <a:ext uri="{FF2B5EF4-FFF2-40B4-BE49-F238E27FC236}">
                <a16:creationId xmlns:a16="http://schemas.microsoft.com/office/drawing/2014/main" id="{3A91CC9F-14B0-DF8E-E9C2-D9BDD4C13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248443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Collins Handwriting" pitchFamily="50" charset="0"/>
            </a:endParaRPr>
          </a:p>
        </p:txBody>
      </p:sp>
      <p:sp>
        <p:nvSpPr>
          <p:cNvPr id="2052" name="Text Box 10">
            <a:extLst>
              <a:ext uri="{FF2B5EF4-FFF2-40B4-BE49-F238E27FC236}">
                <a16:creationId xmlns:a16="http://schemas.microsoft.com/office/drawing/2014/main" id="{A9F0671B-2DE1-3BDD-1840-D1AD3C8E0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1282700"/>
            <a:ext cx="6481763" cy="74104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1050" b="1" u="sng" dirty="0">
                <a:latin typeface="Comic Sans MS" panose="030F0702030302020204" pitchFamily="66" charset="0"/>
                <a:cs typeface="Arial" charset="0"/>
              </a:rPr>
              <a:t>The Curriculum</a:t>
            </a:r>
          </a:p>
          <a:p>
            <a:pPr eaLnBrk="1" hangingPunct="1">
              <a:defRPr/>
            </a:pPr>
            <a:r>
              <a:rPr lang="en-GB" sz="1050" dirty="0">
                <a:latin typeface="Comic Sans MS" panose="030F0702030302020204" pitchFamily="66" charset="0"/>
                <a:cs typeface="Arial" charset="0"/>
              </a:rPr>
              <a:t>Below is an overview of the work which will be covered by the class this term. </a:t>
            </a:r>
          </a:p>
          <a:p>
            <a:pPr eaLnBrk="1" hangingPunct="1">
              <a:defRPr/>
            </a:pPr>
            <a:r>
              <a:rPr lang="en-GB" sz="1050" dirty="0">
                <a:latin typeface="Comic Sans MS" panose="030F0702030302020204" pitchFamily="66" charset="0"/>
                <a:cs typeface="Arial" charset="0"/>
              </a:rPr>
              <a:t>We hope you find this information beneficial.  </a:t>
            </a:r>
          </a:p>
          <a:p>
            <a:pPr eaLnBrk="1" hangingPunct="1">
              <a:defRPr/>
            </a:pPr>
            <a:endParaRPr lang="en-GB" sz="1000" u="sng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tabLst>
                <a:tab pos="1347788" algn="l"/>
                <a:tab pos="1797050" algn="l"/>
              </a:tabLst>
              <a:defRPr/>
            </a:pP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  <a:cs typeface="Arial" charset="0"/>
              </a:rPr>
              <a:t>Literacy</a:t>
            </a:r>
            <a:r>
              <a:rPr lang="en-GB" sz="1000" dirty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	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</a:t>
            </a:r>
            <a:r>
              <a:rPr lang="en-GB" sz="1000" b="1" u="sng" dirty="0">
                <a:latin typeface="Comic Sans MS" panose="030F0702030302020204" pitchFamily="66" charset="0"/>
                <a:cs typeface="Arial" charset="0"/>
              </a:rPr>
              <a:t>Reading:</a:t>
            </a:r>
            <a:r>
              <a:rPr lang="en-GB" sz="1000" b="1" dirty="0">
                <a:latin typeface="Comic Sans MS" panose="030F0702030302020204" pitchFamily="66" charset="0"/>
                <a:cs typeface="Arial" charset="0"/>
              </a:rPr>
              <a:t> </a:t>
            </a:r>
            <a:endParaRPr lang="en-GB" sz="1000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-Introducing Active Literacy reading comprehension strategies 		through Bug Club independent reading: Fiction and Non-fiction 		text 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(homework)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-Reading for information to develop knowledge within contexts</a:t>
            </a:r>
          </a:p>
          <a:p>
            <a:pPr eaLnBrk="1" hangingPunct="1">
              <a:defRPr/>
            </a:pPr>
            <a:r>
              <a:rPr lang="en-GB" sz="1000" b="1" dirty="0">
                <a:latin typeface="Comic Sans MS" panose="030F0702030302020204" pitchFamily="66" charset="0"/>
                <a:cs typeface="Arial" charset="0"/>
              </a:rPr>
              <a:t>		</a:t>
            </a:r>
            <a:r>
              <a:rPr lang="en-GB" sz="1000" b="1" u="sng" dirty="0">
                <a:latin typeface="Comic Sans MS" panose="030F0702030302020204" pitchFamily="66" charset="0"/>
                <a:cs typeface="Arial" charset="0"/>
              </a:rPr>
              <a:t>Writing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: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- Narrative Writing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- To improve writing attainment, we will be focussing on aspects 		of ‘tools for writing’; punctuation, sentence structure, openers, 		conjunctions (joining words) and editing.	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-Introducing Active Literacy spelling strategies, alternating 			between spelling patterns, tricky words and topic words. 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</a:t>
            </a:r>
            <a:r>
              <a:rPr lang="en-GB" sz="1000" b="1" u="sng" dirty="0">
                <a:latin typeface="Comic Sans MS" panose="030F0702030302020204" pitchFamily="66" charset="0"/>
                <a:cs typeface="Arial" charset="0"/>
              </a:rPr>
              <a:t>Talking and Listening: </a:t>
            </a:r>
          </a:p>
          <a:p>
            <a:pPr eaLnBrk="1" hangingPunct="1">
              <a:defRPr/>
            </a:pPr>
            <a:r>
              <a:rPr lang="en-GB" sz="1000" b="1" dirty="0">
                <a:latin typeface="Comic Sans MS" panose="030F0702030302020204" pitchFamily="66" charset="0"/>
                <a:cs typeface="Arial" charset="0"/>
              </a:rPr>
              <a:t>		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–Group and peer discussions, News and Views and presentations 		linked to our contexts for learning.</a:t>
            </a:r>
          </a:p>
          <a:p>
            <a:pPr eaLnBrk="1" hangingPunct="1">
              <a:defRPr/>
            </a:pPr>
            <a:r>
              <a:rPr lang="en-GB" sz="1400" b="1" dirty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Numeracy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Multiplication Masters: Children will present a keyring when they 		have achieved a new times tables.  Please practice this with your 		child at home.  There are various online games that will 			improve children’s mental recall of multiplication and division 			facts.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Number Talks: Developing a range of addition and subtraction 		strategies. </a:t>
            </a:r>
            <a:r>
              <a:rPr lang="en-GB" altLang="en-US" sz="1000" dirty="0">
                <a:latin typeface="Comic Sans MS" panose="030F0702030302020204" pitchFamily="66" charset="0"/>
              </a:rPr>
              <a:t>Place value-number and number processes focusing on 		place value (numbers to 100,000 and beyond), addition, 			subtraction, multiplication and division. Rounding</a:t>
            </a:r>
          </a:p>
          <a:p>
            <a:pPr eaLnBrk="1" hangingPunct="1">
              <a:defRPr/>
            </a:pPr>
            <a:r>
              <a:rPr lang="en-GB" altLang="en-US" sz="1000" dirty="0">
                <a:latin typeface="Comic Sans MS" panose="030F0702030302020204" pitchFamily="66" charset="0"/>
              </a:rPr>
              <a:t>		Multiples and Factors 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Grid References:  This involves giving and receiving directions, 		following grid references and programming digital toys. </a:t>
            </a:r>
            <a:endParaRPr lang="en-GB" sz="500" b="1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00B050"/>
                </a:solidFill>
                <a:latin typeface="Comic Sans MS" panose="030F0702030302020204" pitchFamily="66" charset="0"/>
                <a:cs typeface="Arial" charset="0"/>
              </a:rPr>
              <a:t>Health and </a:t>
            </a:r>
          </a:p>
          <a:p>
            <a:pPr eaLnBrk="1" hangingPunct="1">
              <a:defRPr/>
            </a:pPr>
            <a:r>
              <a:rPr lang="en-GB" sz="1400" b="1" dirty="0">
                <a:solidFill>
                  <a:srgbClr val="00B050"/>
                </a:solidFill>
                <a:latin typeface="Comic Sans MS" panose="030F0702030302020204" pitchFamily="66" charset="0"/>
                <a:cs typeface="Arial" charset="0"/>
              </a:rPr>
              <a:t>Wellbeing</a:t>
            </a:r>
            <a:endParaRPr lang="en-GB" sz="1000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b="1" dirty="0">
                <a:latin typeface="Comic Sans MS" panose="030F0702030302020204" pitchFamily="66" charset="0"/>
                <a:cs typeface="Arial" charset="0"/>
              </a:rPr>
              <a:t>		HWB:  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Emotional Wellbeing and Relationships/SHANARRI </a:t>
            </a:r>
          </a:p>
          <a:p>
            <a:pPr eaLnBrk="1" hangingPunct="1">
              <a:defRPr/>
            </a:pP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    		</a:t>
            </a:r>
            <a:r>
              <a:rPr lang="en-GB" sz="1000" b="1" u="sng" dirty="0">
                <a:latin typeface="Comic Sans MS" panose="030F0702030302020204" pitchFamily="66" charset="0"/>
                <a:cs typeface="Arial" charset="0"/>
              </a:rPr>
              <a:t>Physical </a:t>
            </a:r>
            <a:r>
              <a:rPr lang="en-GB" sz="1000" b="1" dirty="0">
                <a:latin typeface="Comic Sans MS" panose="030F0702030302020204" pitchFamily="66" charset="0"/>
                <a:cs typeface="Arial" charset="0"/>
              </a:rPr>
              <a:t>Education: 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Throwing and Catching, Fitness and Ball Skills</a:t>
            </a:r>
          </a:p>
          <a:p>
            <a:pPr eaLnBrk="1" hangingPunct="1">
              <a:defRPr/>
            </a:pPr>
            <a:r>
              <a:rPr lang="en-GB" sz="1400" b="1" dirty="0">
                <a:solidFill>
                  <a:srgbClr val="7030A0"/>
                </a:solidFill>
                <a:latin typeface="Comic Sans MS" panose="030F0702030302020204" pitchFamily="66" charset="0"/>
                <a:cs typeface="Arial" charset="0"/>
              </a:rPr>
              <a:t>R.M.E.</a:t>
            </a:r>
            <a:r>
              <a:rPr lang="en-GB" sz="1000" dirty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		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Islam Ramadan, Break the Mould novel: Morals and Values</a:t>
            </a:r>
            <a:endParaRPr lang="en-GB" sz="700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00B0F0"/>
                </a:solidFill>
                <a:latin typeface="Comic Sans MS" panose="030F0702030302020204" pitchFamily="66" charset="0"/>
                <a:cs typeface="Arial" charset="0"/>
              </a:rPr>
              <a:t>Technologies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Using Chrome books independently.  Access Microsoft Glow and teams. </a:t>
            </a:r>
            <a:endParaRPr lang="en-GB" sz="700" dirty="0">
              <a:latin typeface="Comic Sans MS" panose="030F0702030302020204" pitchFamily="66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rgbClr val="FF0066"/>
                </a:solidFill>
                <a:latin typeface="Comic Sans MS" panose="030F0702030302020204" pitchFamily="66" charset="0"/>
                <a:cs typeface="Arial" charset="0"/>
              </a:rPr>
              <a:t>Social Studies</a:t>
            </a:r>
            <a:r>
              <a:rPr lang="en-GB" sz="1000" dirty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	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World War 1</a:t>
            </a:r>
            <a:endParaRPr lang="en-GB" sz="900" dirty="0">
              <a:latin typeface="Comic Sans MS" panose="030F0702030302020204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FFC000"/>
                </a:solidFill>
                <a:latin typeface="Comic Sans MS" panose="030F0702030302020204" pitchFamily="66" charset="0"/>
                <a:cs typeface="Arial" charset="0"/>
              </a:rPr>
              <a:t>Music</a:t>
            </a:r>
            <a:r>
              <a:rPr lang="en-GB" sz="1000" dirty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		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Songs for class assembly/Music Specialist for string music</a:t>
            </a:r>
          </a:p>
          <a:p>
            <a:pPr>
              <a:defRPr/>
            </a:pPr>
            <a:r>
              <a:rPr lang="en-GB" sz="1400" b="1" dirty="0">
                <a:solidFill>
                  <a:srgbClr val="FFC000"/>
                </a:solidFill>
                <a:latin typeface="Comic Sans MS" panose="030F0702030302020204" pitchFamily="66" charset="0"/>
                <a:cs typeface="Arial" charset="0"/>
              </a:rPr>
              <a:t>Art and Design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Experimenting with colour, pattern, tone and texture Topic art. </a:t>
            </a:r>
          </a:p>
          <a:p>
            <a:pPr>
              <a:defRPr/>
            </a:pPr>
            <a:r>
              <a:rPr lang="en-GB" sz="1400" b="1" dirty="0">
                <a:solidFill>
                  <a:srgbClr val="FFC000"/>
                </a:solidFill>
                <a:latin typeface="Comic Sans MS" panose="030F0702030302020204" pitchFamily="66" charset="0"/>
                <a:cs typeface="Arial" charset="0"/>
              </a:rPr>
              <a:t>Drama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		Drama – Linked to topic</a:t>
            </a:r>
            <a:endParaRPr lang="en-GB" sz="500" dirty="0">
              <a:latin typeface="Comic Sans MS" panose="030F0702030302020204" pitchFamily="66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  <a:cs typeface="Arial" charset="0"/>
              </a:rPr>
              <a:t>Science</a:t>
            </a:r>
            <a:r>
              <a:rPr lang="en-GB" sz="1400" dirty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		</a:t>
            </a:r>
            <a:r>
              <a:rPr lang="en-GB" sz="1000" dirty="0">
                <a:latin typeface="Comic Sans MS" panose="030F0702030302020204" pitchFamily="66" charset="0"/>
                <a:cs typeface="Arial" charset="0"/>
              </a:rPr>
              <a:t>Micro-organisms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413</Words>
  <Application>Microsoft Macintosh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Collins Handwriting</vt:lpstr>
      <vt:lpstr>Comic Sans MS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Mrs Schendel</cp:lastModifiedBy>
  <cp:revision>124</cp:revision>
  <dcterms:created xsi:type="dcterms:W3CDTF">2010-04-25T15:39:57Z</dcterms:created>
  <dcterms:modified xsi:type="dcterms:W3CDTF">2024-09-06T08:45:47Z</dcterms:modified>
</cp:coreProperties>
</file>