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6858000" cy="9144000" type="screen4x3"/>
  <p:notesSz cx="6888163" cy="100203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2C047DA-CC61-5584-3F91-528CEFB9346E}" v="68" dt="2026-08-21T08:56:25.4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–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75180" autoAdjust="0"/>
  </p:normalViewPr>
  <p:slideViewPr>
    <p:cSldViewPr>
      <p:cViewPr>
        <p:scale>
          <a:sx n="125" d="100"/>
          <a:sy n="125" d="100"/>
        </p:scale>
        <p:origin x="880" y="-133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FC16A715-E9B5-40D8-8750-E239CC0D02B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6088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29" tIns="46365" rIns="92729" bIns="4636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268CFDD4-EF1E-45F0-9897-43285E45691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900488" y="0"/>
            <a:ext cx="2986087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29" tIns="46365" rIns="92729" bIns="4636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D5CCB653-1CB7-4EE9-860F-781194D13C1B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36763" y="752475"/>
            <a:ext cx="2814637" cy="37560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B5FF1522-DB65-45EE-BA7D-882FE201B99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8975" y="4760913"/>
            <a:ext cx="5510213" cy="450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29" tIns="46365" rIns="92729" bIns="4636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8A07F9D5-C220-43B0-9FC8-8994569A8BA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17063"/>
            <a:ext cx="2986088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29" tIns="46365" rIns="92729" bIns="4636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C1D9BC1A-4E0D-42B5-BF31-D908152549C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0488" y="9517063"/>
            <a:ext cx="2986087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29" tIns="46365" rIns="92729" bIns="4636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C1CF7C08-3300-48A2-A036-AEB15B519AC7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9BCE788-6237-4869-A7A5-282F358631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617E5E1-C353-49F8-8C9B-204C2B680ED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048DFF7-A70E-4667-BAD1-19794E6185D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DAF049-6C07-4B6F-AF4A-E8C4D8B02DD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1481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E2F55A3-7644-49B2-AEB3-E114F99112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81DFD62-3B46-42AF-A644-9091C425976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4C2AC0D-8904-47A0-A521-D3F97D17B6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F87AE8-7C47-4160-B346-6901374F850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62141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713"/>
            <a:ext cx="1543050" cy="78009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713"/>
            <a:ext cx="4476750" cy="78009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A36DF29-E6C9-4801-8E0B-1509FEEFE88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2A98605-4C47-43C2-8D3B-12C8051F42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6214D2D-217E-46A3-8626-586F6968D49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D8BCD1-18A5-4B7D-8F1C-02250760F5D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30083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03AD0DB-EFC7-4DC2-A0BE-4E7E7D2C167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DC95510-E655-4A43-83C3-C4EFCED2AB5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68DEF0A-10A4-4274-82E8-9787734E848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106BB5-28B8-415E-ACF9-EF14DB2A4FE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87289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338" y="5875338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338" y="3875088"/>
            <a:ext cx="5829300" cy="20002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FE4B514-316D-4283-BF1D-EE2C9E838A1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E6D0823-DA23-480A-9EA6-25B45C3E61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8BA0E9E-94AB-4D5F-A8E6-3E5F51C50F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6A97D3-93B6-4ACD-B8A1-589C4D0D1C5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94926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0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05200" y="2133600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810DB37-E7B1-4634-962F-760DFE9AA9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870B346-B74F-4067-AC12-8473E18FC9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A54BF8-F712-407C-8D7C-8817420FAB0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22EDCE-71E7-4C77-B744-ECDF97A0A44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59562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288"/>
            <a:ext cx="3030538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900363"/>
            <a:ext cx="3030538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4563" y="2046288"/>
            <a:ext cx="3030537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4563" y="2900363"/>
            <a:ext cx="3030537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CFC26B9-019B-4BDD-B38B-FDC6BE5ABD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FBBAC3A3-A95E-4C6A-B8C1-0C3677063FC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E6F9048-435B-411F-B5F8-AEF82FB762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DE4265-F0C9-4D19-876A-5B04CC70B10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26581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1DEE082-099C-45FC-9D03-F23745D9E7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E034034-FA46-4B2D-9C8F-B2E6EEB705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BA70B22-4425-4522-8D49-B4CD2A72CC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66B340-255C-45AE-9C33-5F1995D1A9F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9967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FE79B79-30AD-4178-9DED-E8046022A0E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3F9C5EE-A78D-4ACE-8CAD-133A028E8FE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3865AC1-B9C7-402D-A410-C78E88FB6AD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829DC6-4D7E-4F72-9254-BA8EE056C49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31546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3538"/>
            <a:ext cx="2255838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63538"/>
            <a:ext cx="3833812" cy="78041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2938"/>
            <a:ext cx="2255838" cy="62547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13A5AC-822D-40CD-8E4F-3ACE0B11FAE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09E0867-B52F-40F5-82F4-67DEC63FD82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B47220-7EFD-4B01-A8C7-7C183226BC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D9745F-C0C9-417A-83A5-8CE2A4CFDA4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63721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613" y="6400800"/>
            <a:ext cx="4114800" cy="7556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613" y="81756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613" y="7156450"/>
            <a:ext cx="4114800" cy="10731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2BF3E9E-88F9-4FEF-ADED-6127126DCF7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3493135-75EB-4A1C-9A3C-83C0917489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64B240E-2806-4AC5-B749-689E6E7B2D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51BC5A-4C6E-4E50-95CF-AF60A8D2C75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2120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93F66F4-9C45-4879-9B9D-7223C62897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4EFA44B-9D58-4A18-9B84-0B5B710C50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DFE580B-7ABD-4D6F-96D5-1CD2CBF7263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8326438"/>
            <a:ext cx="16002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09043AB-CCE5-490B-9EA4-0B48A2F8CFF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326438"/>
            <a:ext cx="21717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E3A1D7E-30F3-4188-8D44-9C273A8B8DB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326438"/>
            <a:ext cx="16002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1426F0AA-DD95-463D-837D-BC2AB541399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C70AC473-B13B-44DA-819D-B412E86C8C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6854909"/>
              </p:ext>
            </p:extLst>
          </p:nvPr>
        </p:nvGraphicFramePr>
        <p:xfrm>
          <a:off x="332656" y="1532724"/>
          <a:ext cx="6624421" cy="75041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41860">
                  <a:extLst>
                    <a:ext uri="{9D8B030D-6E8A-4147-A177-3AD203B41FA5}">
                      <a16:colId xmlns:a16="http://schemas.microsoft.com/office/drawing/2014/main" val="13395489"/>
                    </a:ext>
                  </a:extLst>
                </a:gridCol>
                <a:gridCol w="4782561">
                  <a:extLst>
                    <a:ext uri="{9D8B030D-6E8A-4147-A177-3AD203B41FA5}">
                      <a16:colId xmlns:a16="http://schemas.microsoft.com/office/drawing/2014/main" val="907771821"/>
                    </a:ext>
                  </a:extLst>
                </a:gridCol>
              </a:tblGrid>
              <a:tr h="638374">
                <a:tc gridSpan="2">
                  <a:txBody>
                    <a:bodyPr/>
                    <a:lstStyle/>
                    <a:p>
                      <a:r>
                        <a:rPr lang="en-GB" sz="1100" b="1" u="sng" dirty="0"/>
                        <a:t>The Curriculum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u="none" strike="noStrike" noProof="0" dirty="0"/>
                        <a:t>Below is an overview of the work which will be covered by the class this term.  We hope you find this information beneficial.  </a:t>
                      </a: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3711973658"/>
                  </a:ext>
                </a:extLst>
              </a:tr>
              <a:tr h="796895">
                <a:tc>
                  <a:txBody>
                    <a:bodyPr/>
                    <a:lstStyle/>
                    <a:p>
                      <a:r>
                        <a:rPr lang="en-GB" sz="1600" b="1" dirty="0">
                          <a:solidFill>
                            <a:srgbClr val="FF0000"/>
                          </a:solidFill>
                        </a:rPr>
                        <a:t>Literacy</a:t>
                      </a: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1" u="sng" dirty="0"/>
                        <a:t>Reading</a:t>
                      </a: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GB" sz="1100" u="none" strike="noStrike" noProof="0" dirty="0"/>
                        <a:t>Bug Club fiction and non-fiction texts</a:t>
                      </a:r>
                      <a:endParaRPr lang="en-US" sz="1100" u="none" strike="noStrike" noProof="0" dirty="0"/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GB" sz="1100" u="none" strike="noStrike" noProof="0" dirty="0"/>
                        <a:t>Active Reading Games </a:t>
                      </a:r>
                      <a:endParaRPr lang="en-US" sz="1100" dirty="0"/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3923924"/>
                  </a:ext>
                </a:extLst>
              </a:tr>
              <a:tr h="962178">
                <a:tc>
                  <a:txBody>
                    <a:bodyPr/>
                    <a:lstStyle/>
                    <a:p>
                      <a:endParaRPr lang="en-GB" sz="1600" b="1" dirty="0"/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1" u="sng" dirty="0"/>
                        <a:t>Writing</a:t>
                      </a: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GB" sz="1100" u="none" strike="noStrike" noProof="0" dirty="0"/>
                        <a:t>Procedural Writing- vocabulary and openers</a:t>
                      </a: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GB" sz="1100" u="none" strike="noStrike" noProof="0" dirty="0"/>
                        <a:t>Active Literacy – Develop phonic knowledge through active phoneme lessons</a:t>
                      </a: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GB" sz="1100" u="none" strike="noStrike" noProof="0" dirty="0"/>
                        <a:t>Punctuation – capital letters- .?!                                            </a:t>
                      </a:r>
                      <a:endParaRPr lang="en-US" sz="1100" dirty="0"/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2814169"/>
                  </a:ext>
                </a:extLst>
              </a:tr>
              <a:tr h="457477">
                <a:tc>
                  <a:txBody>
                    <a:bodyPr/>
                    <a:lstStyle/>
                    <a:p>
                      <a:endParaRPr lang="en-GB" sz="1600" b="1" dirty="0"/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1" u="sng" dirty="0"/>
                        <a:t>Listening and Talking</a:t>
                      </a:r>
                    </a:p>
                    <a:p>
                      <a:pPr lvl="0">
                        <a:buNone/>
                      </a:pPr>
                      <a:r>
                        <a:rPr lang="en-GB" sz="1100" u="none" strike="noStrike" noProof="0" dirty="0"/>
                        <a:t>Circle time, Bloom’s questions, reporting</a:t>
                      </a:r>
                      <a:endParaRPr lang="en-GB" sz="1100" dirty="0"/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538151"/>
                  </a:ext>
                </a:extLst>
              </a:tr>
              <a:tr h="718190">
                <a:tc>
                  <a:txBody>
                    <a:bodyPr/>
                    <a:lstStyle/>
                    <a:p>
                      <a:r>
                        <a:rPr lang="en-GB" sz="1600" b="1" dirty="0">
                          <a:solidFill>
                            <a:srgbClr val="0070C0"/>
                          </a:solidFill>
                        </a:rPr>
                        <a:t>Numeracy</a:t>
                      </a: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GB" sz="1100" b="1" u="none" strike="noStrike" noProof="0" dirty="0"/>
                        <a:t>Rounding </a:t>
                      </a:r>
                      <a:r>
                        <a:rPr lang="en-GB" sz="1100" u="none" strike="noStrike" noProof="0" dirty="0"/>
                        <a:t>- 2 and 3 digit numbers to the nearest 10</a:t>
                      </a:r>
                      <a:endParaRPr lang="en-US" sz="1100" u="none" strike="noStrike" noProof="0" dirty="0"/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GB" sz="1100" b="1" u="none" strike="noStrike" noProof="0" dirty="0"/>
                        <a:t>Place value</a:t>
                      </a:r>
                      <a:r>
                        <a:rPr lang="en-GB" sz="1100" u="none" strike="noStrike" noProof="0" dirty="0"/>
                        <a:t> – value of each digit, count on and back in 2’s, 5’s, 10’s, partitioning, comparing, ordering</a:t>
                      </a: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GB" sz="1100" b="1" i="0" u="none" strike="noStrike" noProof="0" dirty="0">
                          <a:solidFill>
                            <a:srgbClr val="000000"/>
                          </a:solidFill>
                          <a:latin typeface="Arial"/>
                        </a:rPr>
                        <a:t>Money- </a:t>
                      </a:r>
                      <a:r>
                        <a:rPr lang="en-GB" sz="1100" b="0" i="0" u="none" strike="noStrike" noProof="0" dirty="0">
                          <a:solidFill>
                            <a:srgbClr val="000000"/>
                          </a:solidFill>
                          <a:latin typeface="Arial"/>
                        </a:rPr>
                        <a:t>identifying and using coins and notes up to £5</a:t>
                      </a: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0709167"/>
                  </a:ext>
                </a:extLst>
              </a:tr>
              <a:tr h="718190">
                <a:tc>
                  <a:txBody>
                    <a:bodyPr/>
                    <a:lstStyle/>
                    <a:p>
                      <a:r>
                        <a:rPr lang="en-GB" sz="1600" b="1" dirty="0">
                          <a:solidFill>
                            <a:srgbClr val="00B050"/>
                          </a:solidFill>
                        </a:rPr>
                        <a:t>Health and Wellbeing</a:t>
                      </a: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1" u="sng" dirty="0"/>
                        <a:t>HWB</a:t>
                      </a: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GB" sz="1100" u="none" strike="noStrike" noProof="0" dirty="0"/>
                        <a:t>SHANARRI – discuss well-being indicators, blether stations</a:t>
                      </a:r>
                      <a:endParaRPr lang="en-US" sz="1100" u="none" strike="noStrike" noProof="0" dirty="0"/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GB" sz="1100" u="none" strike="noStrike" noProof="0" dirty="0"/>
                        <a:t>Relationships, emotional wellbeing</a:t>
                      </a: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GB" sz="1100" u="none" strike="noStrike" noProof="0" dirty="0"/>
                        <a:t>Discuss zones of regulation- triggers and tools</a:t>
                      </a:r>
                      <a:endParaRPr lang="en-GB" sz="1100" dirty="0"/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6118447"/>
                  </a:ext>
                </a:extLst>
              </a:tr>
              <a:tr h="718190"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GB" sz="1600" b="1" dirty="0"/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100" b="1" u="sng" dirty="0"/>
                        <a:t>Physical Education</a:t>
                      </a:r>
                    </a:p>
                    <a:p>
                      <a:pPr lvl="0">
                        <a:buNone/>
                      </a:pPr>
                      <a:r>
                        <a:rPr lang="en-GB" sz="1100" dirty="0"/>
                        <a:t>Possession Games – Football</a:t>
                      </a:r>
                    </a:p>
                    <a:p>
                      <a:pPr lvl="0">
                        <a:buNone/>
                      </a:pPr>
                      <a:r>
                        <a:rPr lang="en-GB" sz="1100"/>
                        <a:t>Gymnastics/Dance</a:t>
                      </a:r>
                      <a:endParaRPr lang="en-GB" sz="1100" dirty="0"/>
                    </a:p>
                    <a:p>
                      <a:pPr lvl="0">
                        <a:buNone/>
                      </a:pPr>
                      <a:endParaRPr lang="en-GB" sz="1100" dirty="0"/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0080983"/>
                  </a:ext>
                </a:extLst>
              </a:tr>
              <a:tr h="37903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600" b="1" dirty="0">
                          <a:solidFill>
                            <a:srgbClr val="7030A0"/>
                          </a:solidFill>
                        </a:rPr>
                        <a:t>RME</a:t>
                      </a: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100" dirty="0"/>
                        <a:t>The Dot – Focus on growth mindset, confidence and resilience</a:t>
                      </a: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3364838"/>
                  </a:ext>
                </a:extLst>
              </a:tr>
              <a:tr h="349883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600" b="1" dirty="0">
                          <a:solidFill>
                            <a:srgbClr val="00B0F0"/>
                          </a:solidFill>
                        </a:rPr>
                        <a:t>Languages</a:t>
                      </a: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100"/>
                        <a:t>French/BSL</a:t>
                      </a:r>
                      <a:endParaRPr lang="en-GB" sz="1100" dirty="0"/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8722278"/>
                  </a:ext>
                </a:extLst>
              </a:tr>
              <a:tr h="35417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600" b="1" dirty="0">
                          <a:solidFill>
                            <a:srgbClr val="FF0066"/>
                          </a:solidFill>
                        </a:rPr>
                        <a:t>Social Studies</a:t>
                      </a: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100" u="none" strike="noStrike" noProof="0" dirty="0"/>
                        <a:t>Frozen Planet- Arctic and Antarctica </a:t>
                      </a: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1448962"/>
                  </a:ext>
                </a:extLst>
              </a:tr>
              <a:tr h="874707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800" b="1" dirty="0">
                          <a:solidFill>
                            <a:srgbClr val="FFC000"/>
                          </a:solidFill>
                        </a:rPr>
                        <a:t>Music</a:t>
                      </a:r>
                    </a:p>
                    <a:p>
                      <a:pPr lvl="0">
                        <a:buNone/>
                      </a:pPr>
                      <a:r>
                        <a:rPr lang="en-GB" sz="1800" b="1" dirty="0">
                          <a:solidFill>
                            <a:srgbClr val="FFC000"/>
                          </a:solidFill>
                        </a:rPr>
                        <a:t>Art &amp; Design</a:t>
                      </a:r>
                    </a:p>
                    <a:p>
                      <a:pPr lvl="0">
                        <a:buNone/>
                      </a:pPr>
                      <a:r>
                        <a:rPr lang="en-GB" sz="1800" b="1" dirty="0">
                          <a:solidFill>
                            <a:srgbClr val="FFC000"/>
                          </a:solidFill>
                        </a:rPr>
                        <a:t>Drama</a:t>
                      </a: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200" dirty="0"/>
                        <a:t>Experimenting to create sounds of the Polar Regions</a:t>
                      </a:r>
                    </a:p>
                    <a:p>
                      <a:pPr lvl="0">
                        <a:buNone/>
                      </a:pPr>
                      <a:endParaRPr lang="en-GB" sz="1200" dirty="0"/>
                    </a:p>
                    <a:p>
                      <a:pPr lvl="0">
                        <a:buNone/>
                      </a:pPr>
                      <a:r>
                        <a:rPr lang="en-GB" sz="1200" dirty="0"/>
                        <a:t>Line Drawing</a:t>
                      </a:r>
                    </a:p>
                    <a:p>
                      <a:pPr lvl="0">
                        <a:buNone/>
                      </a:pPr>
                      <a:r>
                        <a:rPr lang="en-GB" sz="1200" b="0" i="0" u="none" strike="noStrike" noProof="0" dirty="0">
                          <a:latin typeface="Arial"/>
                        </a:rPr>
                        <a:t>Verbal and non-verbal communication to display emotions</a:t>
                      </a:r>
                      <a:endParaRPr lang="en-GB" dirty="0"/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06746"/>
                  </a:ext>
                </a:extLst>
              </a:tr>
              <a:tr h="349883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Science</a:t>
                      </a: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200" dirty="0"/>
                        <a:t>Living / non-living – differences, sorting and justifying </a:t>
                      </a: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6393134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B00D2F72-D577-4749-9DC8-E225D704B127}"/>
              </a:ext>
            </a:extLst>
          </p:cNvPr>
          <p:cNvSpPr/>
          <p:nvPr/>
        </p:nvSpPr>
        <p:spPr>
          <a:xfrm>
            <a:off x="128708" y="1406179"/>
            <a:ext cx="6589058" cy="76890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34117C55-C966-49F6-BF31-8E2B1235E9B0}"/>
              </a:ext>
            </a:extLst>
          </p:cNvPr>
          <p:cNvGrpSpPr>
            <a:grpSpLocks/>
          </p:cNvGrpSpPr>
          <p:nvPr/>
        </p:nvGrpSpPr>
        <p:grpSpPr bwMode="auto">
          <a:xfrm>
            <a:off x="817403" y="107950"/>
            <a:ext cx="5419885" cy="1160890"/>
            <a:chOff x="482" y="295"/>
            <a:chExt cx="3402" cy="1179"/>
          </a:xfrm>
        </p:grpSpPr>
        <p:sp>
          <p:nvSpPr>
            <p:cNvPr id="5" name="AutoShape 4">
              <a:extLst>
                <a:ext uri="{FF2B5EF4-FFF2-40B4-BE49-F238E27FC236}">
                  <a16:creationId xmlns:a16="http://schemas.microsoft.com/office/drawing/2014/main" id="{3D87C99E-FB2B-48A7-A3EA-BD91AF51AE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" y="295"/>
              <a:ext cx="3402" cy="1179"/>
            </a:xfrm>
            <a:prstGeom prst="wave">
              <a:avLst>
                <a:gd name="adj1" fmla="val 13005"/>
                <a:gd name="adj2" fmla="val 0"/>
              </a:avLst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chemeClr val="accent2"/>
                </a:solidFill>
              </a:endParaRPr>
            </a:p>
          </p:txBody>
        </p:sp>
        <p:sp>
          <p:nvSpPr>
            <p:cNvPr id="6" name="Text Box 5">
              <a:extLst>
                <a:ext uri="{FF2B5EF4-FFF2-40B4-BE49-F238E27FC236}">
                  <a16:creationId xmlns:a16="http://schemas.microsoft.com/office/drawing/2014/main" id="{85730108-4475-434F-A87E-223B0B295D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2" y="612"/>
              <a:ext cx="3266" cy="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 anchor="t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800" dirty="0">
                  <a:latin typeface="Rockwell Extra Bold" panose="02060903040505020403" pitchFamily="18" charset="0"/>
                </a:rPr>
                <a:t>P3 Overview Sheet</a:t>
              </a:r>
              <a:r>
                <a:rPr lang="en-GB" altLang="en-US" sz="1800" dirty="0">
                  <a:latin typeface="Rockwell Extra Bold" panose="02060903040505020403" pitchFamily="18" charset="0"/>
                </a:rPr>
                <a:t> </a:t>
              </a:r>
            </a:p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800" dirty="0">
                  <a:latin typeface="Rockwell Extra Bold"/>
                  <a:cs typeface="Arial"/>
                </a:rPr>
                <a:t>Term 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24623133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658</TotalTime>
  <Words>208</Words>
  <Application>Microsoft Office PowerPoint</Application>
  <PresentationFormat>On-screen Show (4:3)</PresentationFormat>
  <Paragraphs>41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Default Design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Kirsty</dc:creator>
  <cp:lastModifiedBy>DronPrGarrickS</cp:lastModifiedBy>
  <cp:revision>345</cp:revision>
  <cp:lastPrinted>2018-10-09T08:50:48Z</cp:lastPrinted>
  <dcterms:created xsi:type="dcterms:W3CDTF">2010-04-25T15:39:57Z</dcterms:created>
  <dcterms:modified xsi:type="dcterms:W3CDTF">2026-08-29T18:02:03Z</dcterms:modified>
</cp:coreProperties>
</file>