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4" r:id="rId6"/>
  </p:sldIdLst>
  <p:sldSz cx="9144000" cy="5143500" type="screen16x9"/>
  <p:notesSz cx="6858000" cy="9144000"/>
  <p:embeddedFontLst>
    <p:embeddedFont>
      <p:font typeface="Mochiy Pop One" panose="020B0604020202020204" charset="-128"/>
      <p:regular r:id="rId8"/>
    </p:embeddedFont>
    <p:embeddedFont>
      <p:font typeface="Comic Neue" panose="020B0604020202020204" charset="0"/>
      <p:regular r:id="rId9"/>
      <p:bold r:id="rId10"/>
      <p:italic r:id="rId11"/>
      <p:boldItalic r:id="rId12"/>
    </p:embeddedFont>
    <p:embeddedFont>
      <p:font typeface="Twinkl SemiBold" panose="02000000000000000000" pitchFamily="2" charset="0"/>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8d833f80eaf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8d833f80eaf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68d833f82876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68d833f82876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68d833f83ea9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68d833f83ea9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68d833f86b67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68d833f86b67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68d833f99573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68d833f99573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937260" y="742950"/>
            <a:ext cx="3657600" cy="3657600"/>
          </a:xfrm>
          <a:prstGeom prst="rect">
            <a:avLst/>
          </a:prstGeom>
          <a:noFill/>
          <a:ln>
            <a:noFill/>
          </a:ln>
        </p:spPr>
      </p:pic>
      <p:sp>
        <p:nvSpPr>
          <p:cNvPr id="55" name="Google Shape;55;p13"/>
          <p:cNvSpPr txBox="1"/>
          <p:nvPr/>
        </p:nvSpPr>
        <p:spPr>
          <a:xfrm>
            <a:off x="4833257" y="742950"/>
            <a:ext cx="38292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3250" b="1" dirty="0">
                <a:solidFill>
                  <a:srgbClr val="342A21"/>
                </a:solidFill>
                <a:latin typeface="Twinkl SemiBold" panose="02000000000000000000" pitchFamily="2" charset="0"/>
                <a:ea typeface="Mochiy Pop One"/>
                <a:cs typeface="Mochiy Pop One"/>
                <a:sym typeface="Mochiy Pop One"/>
              </a:rPr>
              <a:t>Rainforest Homework Task</a:t>
            </a:r>
            <a:endParaRPr sz="3250" b="1" dirty="0">
              <a:solidFill>
                <a:srgbClr val="342A21"/>
              </a:solidFill>
              <a:latin typeface="Twinkl SemiBold" panose="02000000000000000000" pitchFamily="2" charset="0"/>
              <a:ea typeface="Mochiy Pop One"/>
              <a:cs typeface="Mochiy Pop One"/>
              <a:sym typeface="Mochiy Pop One"/>
            </a:endParaRPr>
          </a:p>
          <a:p>
            <a:pPr marL="0" lvl="0" indent="0" algn="l" rtl="0">
              <a:spcBef>
                <a:spcPts val="360"/>
              </a:spcBef>
              <a:spcAft>
                <a:spcPts val="360"/>
              </a:spcAft>
              <a:buNone/>
            </a:pPr>
            <a:r>
              <a:rPr lang="en-GB" sz="2000" dirty="0">
                <a:solidFill>
                  <a:srgbClr val="2F4629"/>
                </a:solidFill>
                <a:latin typeface="Twinkl SemiBold" panose="02000000000000000000" pitchFamily="2" charset="0"/>
                <a:ea typeface="Comic Neue"/>
                <a:cs typeface="Comic Neue"/>
                <a:sym typeface="Comic Neue"/>
              </a:rPr>
              <a:t>Exploring the Amazing Rainforest from Home</a:t>
            </a:r>
            <a:endParaRPr sz="2000" dirty="0">
              <a:solidFill>
                <a:srgbClr val="2F4629"/>
              </a:solidFill>
              <a:latin typeface="Twinkl SemiBold" panose="02000000000000000000" pitchFamily="2" charset="0"/>
              <a:ea typeface="Comic Neue"/>
              <a:cs typeface="Comic Neue"/>
              <a:sym typeface="Comic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a:blip r:embed="rId4">
            <a:alphaModFix/>
          </a:blip>
          <a:stretch>
            <a:fillRect/>
          </a:stretch>
        </p:blipFill>
        <p:spPr>
          <a:xfrm>
            <a:off x="0" y="0"/>
            <a:ext cx="3486150" cy="5143500"/>
          </a:xfrm>
          <a:prstGeom prst="rect">
            <a:avLst/>
          </a:prstGeom>
          <a:noFill/>
          <a:ln>
            <a:noFill/>
          </a:ln>
        </p:spPr>
      </p:pic>
      <p:sp>
        <p:nvSpPr>
          <p:cNvPr id="61" name="Google Shape;61;p14"/>
          <p:cNvSpPr txBox="1"/>
          <p:nvPr/>
        </p:nvSpPr>
        <p:spPr>
          <a:xfrm>
            <a:off x="3706586" y="857250"/>
            <a:ext cx="51435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3250" b="1" dirty="0">
                <a:solidFill>
                  <a:srgbClr val="342A21"/>
                </a:solidFill>
                <a:latin typeface="Twinkl SemiBold" panose="02000000000000000000" pitchFamily="2" charset="0"/>
                <a:ea typeface="Mochiy Pop One"/>
                <a:cs typeface="Mochiy Pop One"/>
                <a:sym typeface="Mochiy Pop One"/>
              </a:rPr>
              <a:t>What is a Rainforest?</a:t>
            </a:r>
            <a:endParaRPr sz="3250" b="1" dirty="0">
              <a:solidFill>
                <a:srgbClr val="342A21"/>
              </a:solidFill>
              <a:latin typeface="Twinkl SemiBold" panose="02000000000000000000" pitchFamily="2" charset="0"/>
              <a:ea typeface="Mochiy Pop One"/>
              <a:cs typeface="Mochiy Pop One"/>
              <a:sym typeface="Mochiy Pop One"/>
            </a:endParaRPr>
          </a:p>
          <a:p>
            <a:pPr marL="0" lvl="0" indent="0" algn="l" rtl="0">
              <a:spcBef>
                <a:spcPts val="360"/>
              </a:spcBef>
              <a:spcAft>
                <a:spcPts val="0"/>
              </a:spcAft>
              <a:buNone/>
            </a:pPr>
            <a:r>
              <a:rPr lang="en-GB" sz="2500" b="1" dirty="0">
                <a:solidFill>
                  <a:srgbClr val="2F4629"/>
                </a:solidFill>
                <a:latin typeface="Twinkl SemiBold" panose="02000000000000000000" pitchFamily="2" charset="0"/>
                <a:ea typeface="Comic Neue"/>
                <a:cs typeface="Comic Neue"/>
                <a:sym typeface="Comic Neue"/>
              </a:rPr>
              <a:t>Lush, Green, and Full of Life</a:t>
            </a:r>
            <a:endParaRPr sz="2500" b="1" dirty="0">
              <a:solidFill>
                <a:srgbClr val="2F4629"/>
              </a:solidFill>
              <a:latin typeface="Twinkl SemiBold" panose="02000000000000000000" pitchFamily="2" charset="0"/>
              <a:ea typeface="Comic Neue"/>
              <a:cs typeface="Comic Neue"/>
              <a:sym typeface="Comic Neue"/>
            </a:endParaRPr>
          </a:p>
          <a:p>
            <a:pPr marL="0" lvl="0" indent="0" algn="l" rtl="0">
              <a:spcBef>
                <a:spcPts val="360"/>
              </a:spcBef>
              <a:spcAft>
                <a:spcPts val="360"/>
              </a:spcAft>
              <a:buNone/>
            </a:pPr>
            <a:r>
              <a:rPr lang="en-GB" sz="2000" dirty="0">
                <a:solidFill>
                  <a:srgbClr val="2F4629"/>
                </a:solidFill>
                <a:latin typeface="Twinkl SemiBold" panose="02000000000000000000" pitchFamily="2" charset="0"/>
                <a:ea typeface="Comic Neue"/>
                <a:cs typeface="Comic Neue"/>
                <a:sym typeface="Comic Neue"/>
              </a:rPr>
              <a:t>Rainforests are dense, warm, wet forests with tall trees, abundant plants, and diverse animals, raining almost daily. Found near the equator (e.g., South America, Africa), they house half the world's plant and animal species.</a:t>
            </a:r>
            <a:endParaRPr sz="2000" dirty="0">
              <a:solidFill>
                <a:srgbClr val="2F4629"/>
              </a:solidFill>
              <a:latin typeface="Twinkl SemiBold" panose="02000000000000000000" pitchFamily="2" charset="0"/>
              <a:ea typeface="Comic Neue"/>
              <a:cs typeface="Comic Neue"/>
              <a:sym typeface="Comic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4">
            <a:alphaModFix/>
          </a:blip>
          <a:stretch>
            <a:fillRect/>
          </a:stretch>
        </p:blipFill>
        <p:spPr>
          <a:xfrm>
            <a:off x="285750" y="800100"/>
            <a:ext cx="4171950" cy="2228850"/>
          </a:xfrm>
          <a:prstGeom prst="rect">
            <a:avLst/>
          </a:prstGeom>
          <a:noFill/>
          <a:ln>
            <a:noFill/>
          </a:ln>
        </p:spPr>
      </p:pic>
      <p:pic>
        <p:nvPicPr>
          <p:cNvPr id="67" name="Google Shape;67;p15"/>
          <p:cNvPicPr preferRelativeResize="0"/>
          <p:nvPr/>
        </p:nvPicPr>
        <p:blipFill>
          <a:blip r:embed="rId5">
            <a:alphaModFix/>
          </a:blip>
          <a:stretch>
            <a:fillRect/>
          </a:stretch>
        </p:blipFill>
        <p:spPr>
          <a:xfrm>
            <a:off x="4686300" y="800100"/>
            <a:ext cx="4171950" cy="2228850"/>
          </a:xfrm>
          <a:prstGeom prst="rect">
            <a:avLst/>
          </a:prstGeom>
          <a:noFill/>
          <a:ln>
            <a:noFill/>
          </a:ln>
        </p:spPr>
      </p:pic>
      <p:sp>
        <p:nvSpPr>
          <p:cNvPr id="68" name="Google Shape;68;p15"/>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GB" sz="2900" dirty="0">
                <a:solidFill>
                  <a:srgbClr val="342A21"/>
                </a:solidFill>
                <a:latin typeface="Twinkl SemiBold" panose="02000000000000000000" pitchFamily="2" charset="0"/>
                <a:ea typeface="Mochiy Pop One"/>
                <a:cs typeface="Mochiy Pop One"/>
                <a:sym typeface="Mochiy Pop One"/>
              </a:rPr>
              <a:t>Why Rainforests Matter</a:t>
            </a:r>
            <a:endParaRPr sz="2900" dirty="0">
              <a:solidFill>
                <a:srgbClr val="342A21"/>
              </a:solidFill>
              <a:latin typeface="Twinkl SemiBold" panose="02000000000000000000" pitchFamily="2" charset="0"/>
              <a:ea typeface="Mochiy Pop One"/>
              <a:cs typeface="Mochiy Pop One"/>
              <a:sym typeface="Mochiy Pop One"/>
            </a:endParaRPr>
          </a:p>
        </p:txBody>
      </p:sp>
      <p:sp>
        <p:nvSpPr>
          <p:cNvPr id="69" name="Google Shape;69;p15"/>
          <p:cNvSpPr txBox="1"/>
          <p:nvPr/>
        </p:nvSpPr>
        <p:spPr>
          <a:xfrm>
            <a:off x="285750" y="3143250"/>
            <a:ext cx="41721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2500" b="1" dirty="0">
                <a:solidFill>
                  <a:srgbClr val="2F4629"/>
                </a:solidFill>
                <a:latin typeface="Twinkl SemiBold" panose="02000000000000000000" pitchFamily="2" charset="0"/>
                <a:ea typeface="Comic Neue"/>
                <a:cs typeface="Comic Neue"/>
                <a:sym typeface="Comic Neue"/>
              </a:rPr>
              <a:t>Clean the Air</a:t>
            </a:r>
            <a:endParaRPr sz="2500" b="1" dirty="0">
              <a:solidFill>
                <a:srgbClr val="2F4629"/>
              </a:solidFill>
              <a:latin typeface="Twinkl SemiBold" panose="02000000000000000000" pitchFamily="2" charset="0"/>
              <a:ea typeface="Comic Neue"/>
              <a:cs typeface="Comic Neue"/>
              <a:sym typeface="Comic Neue"/>
            </a:endParaRPr>
          </a:p>
          <a:p>
            <a:pPr marL="0" lvl="0" indent="0" algn="l" rtl="0">
              <a:spcBef>
                <a:spcPts val="360"/>
              </a:spcBef>
              <a:spcAft>
                <a:spcPts val="360"/>
              </a:spcAft>
              <a:buNone/>
            </a:pPr>
            <a:r>
              <a:rPr lang="en-GB" sz="2000" dirty="0">
                <a:solidFill>
                  <a:srgbClr val="2F4629"/>
                </a:solidFill>
                <a:latin typeface="Twinkl SemiBold" panose="02000000000000000000" pitchFamily="2" charset="0"/>
                <a:ea typeface="Comic Neue"/>
                <a:cs typeface="Comic Neue"/>
                <a:sym typeface="Comic Neue"/>
              </a:rPr>
              <a:t>Rainforests, Earth's "lungs," clean air by converting carbon dioxide into oxygen.</a:t>
            </a:r>
            <a:endParaRPr sz="2000" dirty="0">
              <a:solidFill>
                <a:srgbClr val="2F4629"/>
              </a:solidFill>
              <a:latin typeface="Twinkl SemiBold" panose="02000000000000000000" pitchFamily="2" charset="0"/>
              <a:ea typeface="Comic Neue"/>
              <a:cs typeface="Comic Neue"/>
              <a:sym typeface="Comic Neue"/>
            </a:endParaRPr>
          </a:p>
        </p:txBody>
      </p:sp>
      <p:sp>
        <p:nvSpPr>
          <p:cNvPr id="70" name="Google Shape;70;p15"/>
          <p:cNvSpPr txBox="1"/>
          <p:nvPr/>
        </p:nvSpPr>
        <p:spPr>
          <a:xfrm>
            <a:off x="4686225" y="3022650"/>
            <a:ext cx="41721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2500" b="1" dirty="0">
                <a:solidFill>
                  <a:srgbClr val="2F4629"/>
                </a:solidFill>
                <a:latin typeface="Twinkl SemiBold" panose="02000000000000000000" pitchFamily="2" charset="0"/>
                <a:ea typeface="Comic Neue"/>
                <a:cs typeface="Comic Neue"/>
                <a:sym typeface="Comic Neue"/>
              </a:rPr>
              <a:t>Home for Wildlife</a:t>
            </a:r>
            <a:endParaRPr sz="2500" b="1" dirty="0">
              <a:solidFill>
                <a:srgbClr val="2F4629"/>
              </a:solidFill>
              <a:latin typeface="Twinkl SemiBold" panose="02000000000000000000" pitchFamily="2" charset="0"/>
              <a:ea typeface="Comic Neue"/>
              <a:cs typeface="Comic Neue"/>
              <a:sym typeface="Comic Neue"/>
            </a:endParaRPr>
          </a:p>
          <a:p>
            <a:pPr marL="0" lvl="0" indent="0" algn="l" rtl="0">
              <a:spcBef>
                <a:spcPts val="360"/>
              </a:spcBef>
              <a:spcAft>
                <a:spcPts val="360"/>
              </a:spcAft>
              <a:buNone/>
            </a:pPr>
            <a:r>
              <a:rPr lang="en-GB" sz="2000" dirty="0">
                <a:solidFill>
                  <a:srgbClr val="2F4629"/>
                </a:solidFill>
                <a:latin typeface="Twinkl SemiBold" panose="02000000000000000000" pitchFamily="2" charset="0"/>
                <a:ea typeface="Comic Neue"/>
                <a:cs typeface="Comic Neue"/>
                <a:sym typeface="Comic Neue"/>
              </a:rPr>
              <a:t>Rainforests house jaguars, toucans, &amp; tree frogs. Many species are found nowhere else!</a:t>
            </a:r>
            <a:endParaRPr sz="2000" dirty="0">
              <a:solidFill>
                <a:srgbClr val="2F4629"/>
              </a:solidFill>
              <a:latin typeface="Twinkl SemiBold" panose="02000000000000000000" pitchFamily="2" charset="0"/>
              <a:ea typeface="Comic Neue"/>
              <a:cs typeface="Comic Neue"/>
              <a:sym typeface="Comic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p16"/>
          <p:cNvSpPr/>
          <p:nvPr/>
        </p:nvSpPr>
        <p:spPr>
          <a:xfrm>
            <a:off x="1428750" y="571500"/>
            <a:ext cx="411600" cy="411600"/>
          </a:xfrm>
          <a:prstGeom prst="ellipse">
            <a:avLst/>
          </a:prstGeom>
          <a:solidFill>
            <a:srgbClr val="FFFFFF"/>
          </a:solidFill>
          <a:ln w="25400" cap="flat" cmpd="sng">
            <a:solidFill>
              <a:srgbClr val="634D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6" name="Google Shape;76;p16"/>
          <p:cNvPicPr preferRelativeResize="0"/>
          <p:nvPr/>
        </p:nvPicPr>
        <p:blipFill>
          <a:blip r:embed="rId4">
            <a:alphaModFix/>
          </a:blip>
          <a:stretch>
            <a:fillRect/>
          </a:stretch>
        </p:blipFill>
        <p:spPr>
          <a:xfrm>
            <a:off x="285750" y="1143000"/>
            <a:ext cx="2697480" cy="1371600"/>
          </a:xfrm>
          <a:prstGeom prst="rect">
            <a:avLst/>
          </a:prstGeom>
          <a:noFill/>
          <a:ln>
            <a:noFill/>
          </a:ln>
        </p:spPr>
      </p:pic>
      <p:sp>
        <p:nvSpPr>
          <p:cNvPr id="77" name="Google Shape;77;p16"/>
          <p:cNvSpPr/>
          <p:nvPr/>
        </p:nvSpPr>
        <p:spPr>
          <a:xfrm>
            <a:off x="4354830" y="571500"/>
            <a:ext cx="411600" cy="411600"/>
          </a:xfrm>
          <a:prstGeom prst="ellipse">
            <a:avLst/>
          </a:prstGeom>
          <a:solidFill>
            <a:srgbClr val="FFFFFF"/>
          </a:solidFill>
          <a:ln w="25400" cap="flat" cmpd="sng">
            <a:solidFill>
              <a:srgbClr val="634D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8" name="Google Shape;78;p16"/>
          <p:cNvPicPr preferRelativeResize="0"/>
          <p:nvPr/>
        </p:nvPicPr>
        <p:blipFill>
          <a:blip r:embed="rId5">
            <a:alphaModFix/>
          </a:blip>
          <a:stretch>
            <a:fillRect/>
          </a:stretch>
        </p:blipFill>
        <p:spPr>
          <a:xfrm>
            <a:off x="6206490" y="1131570"/>
            <a:ext cx="2697480" cy="1371600"/>
          </a:xfrm>
          <a:prstGeom prst="rect">
            <a:avLst/>
          </a:prstGeom>
          <a:noFill/>
          <a:ln>
            <a:noFill/>
          </a:ln>
        </p:spPr>
      </p:pic>
      <p:sp>
        <p:nvSpPr>
          <p:cNvPr id="79" name="Google Shape;79;p16"/>
          <p:cNvSpPr/>
          <p:nvPr/>
        </p:nvSpPr>
        <p:spPr>
          <a:xfrm>
            <a:off x="7292340" y="571500"/>
            <a:ext cx="411600" cy="411600"/>
          </a:xfrm>
          <a:prstGeom prst="ellipse">
            <a:avLst/>
          </a:prstGeom>
          <a:solidFill>
            <a:srgbClr val="FFFFFF"/>
          </a:solidFill>
          <a:ln w="25400" cap="flat" cmpd="sng">
            <a:solidFill>
              <a:srgbClr val="634D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0" name="Google Shape;80;p16"/>
          <p:cNvPicPr preferRelativeResize="0"/>
          <p:nvPr/>
        </p:nvPicPr>
        <p:blipFill>
          <a:blip r:embed="rId6">
            <a:alphaModFix/>
          </a:blip>
          <a:stretch>
            <a:fillRect/>
          </a:stretch>
        </p:blipFill>
        <p:spPr>
          <a:xfrm>
            <a:off x="3337560" y="1097280"/>
            <a:ext cx="2468880" cy="1417320"/>
          </a:xfrm>
          <a:prstGeom prst="rect">
            <a:avLst/>
          </a:prstGeom>
          <a:noFill/>
          <a:ln>
            <a:noFill/>
          </a:ln>
        </p:spPr>
      </p:pic>
      <p:sp>
        <p:nvSpPr>
          <p:cNvPr id="81" name="Google Shape;81;p16"/>
          <p:cNvSpPr txBox="1"/>
          <p:nvPr/>
        </p:nvSpPr>
        <p:spPr>
          <a:xfrm>
            <a:off x="80010" y="2286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GB" sz="2900" dirty="0">
                <a:solidFill>
                  <a:srgbClr val="342A21"/>
                </a:solidFill>
                <a:latin typeface="Twinkl SemiBold" panose="02000000000000000000" pitchFamily="2" charset="0"/>
                <a:ea typeface="Mochiy Pop One"/>
                <a:cs typeface="Mochiy Pop One"/>
                <a:sym typeface="Mochiy Pop One"/>
              </a:rPr>
              <a:t>Rainforest Homework Choices</a:t>
            </a:r>
            <a:endParaRPr sz="2900" dirty="0">
              <a:solidFill>
                <a:srgbClr val="342A21"/>
              </a:solidFill>
              <a:latin typeface="Twinkl SemiBold" panose="02000000000000000000" pitchFamily="2" charset="0"/>
              <a:ea typeface="Mochiy Pop One"/>
              <a:cs typeface="Mochiy Pop One"/>
              <a:sym typeface="Mochiy Pop One"/>
            </a:endParaRPr>
          </a:p>
        </p:txBody>
      </p:sp>
      <p:sp>
        <p:nvSpPr>
          <p:cNvPr id="82" name="Google Shape;82;p16"/>
          <p:cNvSpPr txBox="1"/>
          <p:nvPr/>
        </p:nvSpPr>
        <p:spPr>
          <a:xfrm>
            <a:off x="1428750" y="571500"/>
            <a:ext cx="411600" cy="411600"/>
          </a:xfrm>
          <a:prstGeom prst="rect">
            <a:avLst/>
          </a:prstGeom>
          <a:noFill/>
          <a:ln>
            <a:noFill/>
          </a:ln>
        </p:spPr>
        <p:txBody>
          <a:bodyPr spcFirstLastPara="1" wrap="square" lIns="91425" tIns="91425" rIns="91425" bIns="91425" anchor="ctr" anchorCtr="0">
            <a:noAutofit/>
          </a:bodyPr>
          <a:lstStyle/>
          <a:p>
            <a:pPr marL="0" lvl="0" indent="0" algn="ctr" rtl="0">
              <a:spcBef>
                <a:spcPts val="360"/>
              </a:spcBef>
              <a:spcAft>
                <a:spcPts val="360"/>
              </a:spcAft>
              <a:buNone/>
            </a:pPr>
            <a:r>
              <a:rPr lang="en-GB" sz="2000" b="1">
                <a:solidFill>
                  <a:srgbClr val="040F0F"/>
                </a:solidFill>
                <a:latin typeface="Comic Neue"/>
                <a:ea typeface="Comic Neue"/>
                <a:cs typeface="Comic Neue"/>
                <a:sym typeface="Comic Neue"/>
              </a:rPr>
              <a:t>1</a:t>
            </a:r>
            <a:endParaRPr sz="2000" b="1">
              <a:solidFill>
                <a:srgbClr val="040F0F"/>
              </a:solidFill>
              <a:latin typeface="Comic Neue"/>
              <a:ea typeface="Comic Neue"/>
              <a:cs typeface="Comic Neue"/>
              <a:sym typeface="Comic Neue"/>
            </a:endParaRPr>
          </a:p>
        </p:txBody>
      </p:sp>
      <p:sp>
        <p:nvSpPr>
          <p:cNvPr id="83" name="Google Shape;83;p16"/>
          <p:cNvSpPr txBox="1"/>
          <p:nvPr/>
        </p:nvSpPr>
        <p:spPr>
          <a:xfrm>
            <a:off x="285750" y="2514600"/>
            <a:ext cx="26976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GB" sz="1800" b="1" u="sng" dirty="0">
                <a:solidFill>
                  <a:srgbClr val="2F4629"/>
                </a:solidFill>
                <a:latin typeface="Twinkl SemiBold" panose="02000000000000000000" pitchFamily="2" charset="0"/>
                <a:ea typeface="Comic Neue"/>
                <a:cs typeface="Comic Neue"/>
                <a:sym typeface="Comic Neue"/>
              </a:rPr>
              <a:t>Create a Poster</a:t>
            </a:r>
            <a:endParaRPr sz="1800" b="1" u="sng" dirty="0">
              <a:solidFill>
                <a:srgbClr val="2F4629"/>
              </a:solidFill>
              <a:latin typeface="Twinkl SemiBold" panose="02000000000000000000" pitchFamily="2" charset="0"/>
              <a:ea typeface="Comic Neue"/>
              <a:cs typeface="Comic Neue"/>
              <a:sym typeface="Comic Neue"/>
            </a:endParaRPr>
          </a:p>
          <a:p>
            <a:pPr marL="0" lvl="0" indent="0" algn="ctr" rtl="0">
              <a:spcBef>
                <a:spcPts val="360"/>
              </a:spcBef>
              <a:spcAft>
                <a:spcPts val="360"/>
              </a:spcAft>
              <a:buNone/>
            </a:pPr>
            <a:r>
              <a:rPr lang="en-GB" sz="1800" dirty="0">
                <a:solidFill>
                  <a:srgbClr val="2F4629"/>
                </a:solidFill>
                <a:latin typeface="Twinkl SemiBold" panose="02000000000000000000" pitchFamily="2" charset="0"/>
                <a:ea typeface="Comic Neue"/>
                <a:cs typeface="Comic Neue"/>
                <a:sym typeface="Comic Neue"/>
              </a:rPr>
              <a:t>Design a colourful poster of your favourite rainforest animal/plant with drawings, labels, and fun facts.</a:t>
            </a:r>
            <a:endParaRPr sz="1800" dirty="0">
              <a:solidFill>
                <a:srgbClr val="2F4629"/>
              </a:solidFill>
              <a:latin typeface="Twinkl SemiBold" panose="02000000000000000000" pitchFamily="2" charset="0"/>
              <a:ea typeface="Comic Neue"/>
              <a:cs typeface="Comic Neue"/>
              <a:sym typeface="Comic Neue"/>
            </a:endParaRPr>
          </a:p>
        </p:txBody>
      </p:sp>
      <p:sp>
        <p:nvSpPr>
          <p:cNvPr id="84" name="Google Shape;84;p16"/>
          <p:cNvSpPr txBox="1"/>
          <p:nvPr/>
        </p:nvSpPr>
        <p:spPr>
          <a:xfrm>
            <a:off x="4354830" y="571500"/>
            <a:ext cx="411600" cy="411600"/>
          </a:xfrm>
          <a:prstGeom prst="rect">
            <a:avLst/>
          </a:prstGeom>
          <a:noFill/>
          <a:ln>
            <a:noFill/>
          </a:ln>
        </p:spPr>
        <p:txBody>
          <a:bodyPr spcFirstLastPara="1" wrap="square" lIns="91425" tIns="91425" rIns="91425" bIns="91425" anchor="ctr" anchorCtr="0">
            <a:noAutofit/>
          </a:bodyPr>
          <a:lstStyle/>
          <a:p>
            <a:pPr marL="0" lvl="0" indent="0" algn="ctr" rtl="0">
              <a:spcBef>
                <a:spcPts val="360"/>
              </a:spcBef>
              <a:spcAft>
                <a:spcPts val="360"/>
              </a:spcAft>
              <a:buNone/>
            </a:pPr>
            <a:r>
              <a:rPr lang="en-GB" sz="2000" b="1">
                <a:solidFill>
                  <a:srgbClr val="040F0F"/>
                </a:solidFill>
                <a:latin typeface="Comic Neue"/>
                <a:ea typeface="Comic Neue"/>
                <a:cs typeface="Comic Neue"/>
                <a:sym typeface="Comic Neue"/>
              </a:rPr>
              <a:t>2</a:t>
            </a:r>
            <a:endParaRPr sz="2000" b="1">
              <a:solidFill>
                <a:srgbClr val="040F0F"/>
              </a:solidFill>
              <a:latin typeface="Comic Neue"/>
              <a:ea typeface="Comic Neue"/>
              <a:cs typeface="Comic Neue"/>
              <a:sym typeface="Comic Neue"/>
            </a:endParaRPr>
          </a:p>
        </p:txBody>
      </p:sp>
      <p:sp>
        <p:nvSpPr>
          <p:cNvPr id="85" name="Google Shape;85;p16"/>
          <p:cNvSpPr txBox="1"/>
          <p:nvPr/>
        </p:nvSpPr>
        <p:spPr>
          <a:xfrm>
            <a:off x="6172200" y="2560320"/>
            <a:ext cx="26976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GB" sz="1800" b="1" u="sng" dirty="0">
                <a:solidFill>
                  <a:srgbClr val="2F4629"/>
                </a:solidFill>
                <a:latin typeface="Twinkl SemiBold" panose="02000000000000000000" pitchFamily="2" charset="0"/>
                <a:ea typeface="Comic Neue"/>
                <a:cs typeface="Comic Neue"/>
                <a:sym typeface="Comic Neue"/>
              </a:rPr>
              <a:t>Rainforest Recipe</a:t>
            </a:r>
            <a:endParaRPr sz="1800" b="1" u="sng" dirty="0">
              <a:solidFill>
                <a:srgbClr val="2F4629"/>
              </a:solidFill>
              <a:latin typeface="Twinkl SemiBold" panose="02000000000000000000" pitchFamily="2" charset="0"/>
              <a:ea typeface="Comic Neue"/>
              <a:cs typeface="Comic Neue"/>
              <a:sym typeface="Comic Neue"/>
            </a:endParaRPr>
          </a:p>
          <a:p>
            <a:pPr marL="0" lvl="0" indent="0" algn="ctr" rtl="0">
              <a:spcBef>
                <a:spcPts val="360"/>
              </a:spcBef>
              <a:spcAft>
                <a:spcPts val="360"/>
              </a:spcAft>
              <a:buNone/>
            </a:pPr>
            <a:r>
              <a:rPr lang="en-GB" sz="1800" dirty="0">
                <a:solidFill>
                  <a:srgbClr val="2F4629"/>
                </a:solidFill>
                <a:latin typeface="Twinkl SemiBold" panose="02000000000000000000" pitchFamily="2" charset="0"/>
                <a:ea typeface="Comic Neue"/>
                <a:cs typeface="Comic Neue"/>
                <a:sym typeface="Comic Neue"/>
              </a:rPr>
              <a:t>Explore a rainforest food (e.g., chocolate). Create a simple recipe or illustrate its journey.</a:t>
            </a:r>
            <a:endParaRPr sz="1800" dirty="0">
              <a:solidFill>
                <a:srgbClr val="2F4629"/>
              </a:solidFill>
              <a:latin typeface="Twinkl SemiBold" panose="02000000000000000000" pitchFamily="2" charset="0"/>
              <a:ea typeface="Comic Neue"/>
              <a:cs typeface="Comic Neue"/>
              <a:sym typeface="Comic Neue"/>
            </a:endParaRPr>
          </a:p>
        </p:txBody>
      </p:sp>
      <p:sp>
        <p:nvSpPr>
          <p:cNvPr id="86" name="Google Shape;86;p16"/>
          <p:cNvSpPr txBox="1"/>
          <p:nvPr/>
        </p:nvSpPr>
        <p:spPr>
          <a:xfrm>
            <a:off x="7292340" y="571500"/>
            <a:ext cx="411600" cy="411600"/>
          </a:xfrm>
          <a:prstGeom prst="rect">
            <a:avLst/>
          </a:prstGeom>
          <a:noFill/>
          <a:ln>
            <a:noFill/>
          </a:ln>
        </p:spPr>
        <p:txBody>
          <a:bodyPr spcFirstLastPara="1" wrap="square" lIns="91425" tIns="91425" rIns="91425" bIns="91425" anchor="ctr" anchorCtr="0">
            <a:noAutofit/>
          </a:bodyPr>
          <a:lstStyle/>
          <a:p>
            <a:pPr marL="0" lvl="0" indent="0" algn="ctr" rtl="0">
              <a:spcBef>
                <a:spcPts val="360"/>
              </a:spcBef>
              <a:spcAft>
                <a:spcPts val="360"/>
              </a:spcAft>
              <a:buNone/>
            </a:pPr>
            <a:r>
              <a:rPr lang="en-GB" sz="2000" b="1">
                <a:solidFill>
                  <a:srgbClr val="040F0F"/>
                </a:solidFill>
                <a:latin typeface="Comic Neue"/>
                <a:ea typeface="Comic Neue"/>
                <a:cs typeface="Comic Neue"/>
                <a:sym typeface="Comic Neue"/>
              </a:rPr>
              <a:t>3</a:t>
            </a:r>
            <a:endParaRPr sz="2000" b="1">
              <a:solidFill>
                <a:srgbClr val="040F0F"/>
              </a:solidFill>
              <a:latin typeface="Comic Neue"/>
              <a:ea typeface="Comic Neue"/>
              <a:cs typeface="Comic Neue"/>
              <a:sym typeface="Comic Neue"/>
            </a:endParaRPr>
          </a:p>
        </p:txBody>
      </p:sp>
      <p:sp>
        <p:nvSpPr>
          <p:cNvPr id="87" name="Google Shape;87;p16"/>
          <p:cNvSpPr txBox="1"/>
          <p:nvPr/>
        </p:nvSpPr>
        <p:spPr>
          <a:xfrm>
            <a:off x="3200400" y="2606040"/>
            <a:ext cx="26976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GB" sz="1800" b="1" u="sng" dirty="0">
                <a:solidFill>
                  <a:srgbClr val="2F4629"/>
                </a:solidFill>
                <a:latin typeface="Twinkl SemiBold" panose="02000000000000000000" pitchFamily="2" charset="0"/>
                <a:ea typeface="Comic Neue"/>
                <a:cs typeface="Comic Neue"/>
                <a:sym typeface="Comic Neue"/>
              </a:rPr>
              <a:t>Design a Rainforest Habitat</a:t>
            </a:r>
            <a:endParaRPr sz="1800" b="1" u="sng" dirty="0">
              <a:solidFill>
                <a:srgbClr val="2F4629"/>
              </a:solidFill>
              <a:latin typeface="Twinkl SemiBold" panose="02000000000000000000" pitchFamily="2" charset="0"/>
              <a:ea typeface="Comic Neue"/>
              <a:cs typeface="Comic Neue"/>
              <a:sym typeface="Comic Neue"/>
            </a:endParaRPr>
          </a:p>
          <a:p>
            <a:pPr marL="0" lvl="0" indent="0" algn="ctr" rtl="0">
              <a:spcBef>
                <a:spcPts val="360"/>
              </a:spcBef>
              <a:spcAft>
                <a:spcPts val="360"/>
              </a:spcAft>
              <a:buNone/>
            </a:pPr>
            <a:r>
              <a:rPr lang="en-GB" sz="1800" dirty="0">
                <a:solidFill>
                  <a:srgbClr val="2F4629"/>
                </a:solidFill>
                <a:latin typeface="Twinkl SemiBold" panose="02000000000000000000" pitchFamily="2" charset="0"/>
                <a:ea typeface="Comic Neue"/>
                <a:cs typeface="Comic Neue"/>
                <a:sym typeface="Comic Neue"/>
              </a:rPr>
              <a:t>Build a model of a rainforest habitat that would keep you safe, comfortable, and well-fed. </a:t>
            </a:r>
            <a:endParaRPr sz="1800" dirty="0">
              <a:solidFill>
                <a:srgbClr val="2F4629"/>
              </a:solidFill>
              <a:latin typeface="Twinkl SemiBold" panose="02000000000000000000" pitchFamily="2" charset="0"/>
              <a:ea typeface="Comic Neue"/>
              <a:cs typeface="Comic Neue"/>
              <a:sym typeface="Comic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pic>
        <p:nvPicPr>
          <p:cNvPr id="135" name="Google Shape;135;p21"/>
          <p:cNvPicPr preferRelativeResize="0"/>
          <p:nvPr/>
        </p:nvPicPr>
        <p:blipFill>
          <a:blip r:embed="rId4">
            <a:alphaModFix/>
          </a:blip>
          <a:stretch>
            <a:fillRect/>
          </a:stretch>
        </p:blipFill>
        <p:spPr>
          <a:xfrm>
            <a:off x="5029200" y="1143000"/>
            <a:ext cx="3829050" cy="3714750"/>
          </a:xfrm>
          <a:prstGeom prst="rect">
            <a:avLst/>
          </a:prstGeom>
          <a:noFill/>
          <a:ln>
            <a:noFill/>
          </a:ln>
        </p:spPr>
      </p:pic>
      <p:sp>
        <p:nvSpPr>
          <p:cNvPr id="136" name="Google Shape;136;p21"/>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GB" sz="2900" dirty="0">
                <a:solidFill>
                  <a:srgbClr val="342A21"/>
                </a:solidFill>
                <a:latin typeface="Mochiy Pop One"/>
                <a:ea typeface="Mochiy Pop One"/>
                <a:cs typeface="Mochiy Pop One"/>
                <a:sym typeface="Mochiy Pop One"/>
              </a:rPr>
              <a:t>Rainforest Wonders</a:t>
            </a:r>
            <a:endParaRPr sz="2900" dirty="0">
              <a:solidFill>
                <a:srgbClr val="342A21"/>
              </a:solidFill>
              <a:latin typeface="Mochiy Pop One"/>
              <a:ea typeface="Mochiy Pop One"/>
              <a:cs typeface="Mochiy Pop One"/>
              <a:sym typeface="Mochiy Pop One"/>
            </a:endParaRPr>
          </a:p>
        </p:txBody>
      </p:sp>
      <p:sp>
        <p:nvSpPr>
          <p:cNvPr id="137" name="Google Shape;137;p21"/>
          <p:cNvSpPr txBox="1"/>
          <p:nvPr/>
        </p:nvSpPr>
        <p:spPr>
          <a:xfrm>
            <a:off x="285750" y="889907"/>
            <a:ext cx="45720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2500" b="1" dirty="0">
                <a:solidFill>
                  <a:srgbClr val="2F4629"/>
                </a:solidFill>
                <a:latin typeface="Twinkl SemiBold" panose="02000000000000000000" pitchFamily="2" charset="0"/>
                <a:ea typeface="Comic Neue"/>
                <a:cs typeface="Comic Neue"/>
                <a:sym typeface="Comic Neue"/>
              </a:rPr>
              <a:t>Let’s Recap!</a:t>
            </a:r>
            <a:endParaRPr sz="2500" b="1" dirty="0">
              <a:solidFill>
                <a:srgbClr val="2F4629"/>
              </a:solidFill>
              <a:latin typeface="Twinkl SemiBold" panose="02000000000000000000" pitchFamily="2" charset="0"/>
              <a:ea typeface="Comic Neue"/>
              <a:cs typeface="Comic Neue"/>
              <a:sym typeface="Comic Neue"/>
            </a:endParaRPr>
          </a:p>
          <a:p>
            <a:pPr marL="0" lvl="0" indent="0" algn="l" rtl="0">
              <a:spcBef>
                <a:spcPts val="360"/>
              </a:spcBef>
              <a:spcAft>
                <a:spcPts val="360"/>
              </a:spcAft>
              <a:buNone/>
            </a:pPr>
            <a:r>
              <a:rPr lang="en-GB" sz="2000" dirty="0">
                <a:solidFill>
                  <a:srgbClr val="2F4629"/>
                </a:solidFill>
                <a:latin typeface="Twinkl SemiBold" panose="02000000000000000000" pitchFamily="2" charset="0"/>
                <a:ea typeface="Comic Neue"/>
                <a:cs typeface="Comic Neue"/>
                <a:sym typeface="Comic Neue"/>
              </a:rPr>
              <a:t>Rainforests are vibrant ecosystems vital for Earth's air, food, and medicine. Explore them at home through creative projects. Get ready to share your rainforest discoveries with the class!</a:t>
            </a:r>
            <a:endParaRPr sz="2000" dirty="0">
              <a:solidFill>
                <a:srgbClr val="2F4629"/>
              </a:solidFill>
              <a:latin typeface="Twinkl SemiBold" panose="02000000000000000000" pitchFamily="2" charset="0"/>
              <a:ea typeface="Comic Neue"/>
              <a:cs typeface="Comic Neue"/>
              <a:sym typeface="Comic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221</Words>
  <Application>Microsoft Office PowerPoint</Application>
  <PresentationFormat>On-screen Show (16:9)</PresentationFormat>
  <Paragraphs>23</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Twinkl SemiBold</vt:lpstr>
      <vt:lpstr>Comic Neue</vt:lpstr>
      <vt:lpstr>Mochiy Pop One</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DronPrDyceL</cp:lastModifiedBy>
  <cp:revision>1</cp:revision>
  <dcterms:modified xsi:type="dcterms:W3CDTF">2025-09-27T19:07:21Z</dcterms:modified>
</cp:coreProperties>
</file>