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2"/>
  </p:notesMasterIdLst>
  <p:handoutMasterIdLst>
    <p:handoutMasterId r:id="rId13"/>
  </p:handoutMasterIdLst>
  <p:sldIdLst>
    <p:sldId id="258" r:id="rId4"/>
    <p:sldId id="264" r:id="rId5"/>
    <p:sldId id="271" r:id="rId6"/>
    <p:sldId id="273" r:id="rId7"/>
    <p:sldId id="275" r:id="rId8"/>
    <p:sldId id="276" r:id="rId9"/>
    <p:sldId id="277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5B1"/>
    <a:srgbClr val="005821"/>
    <a:srgbClr val="4A3582"/>
    <a:srgbClr val="E84D15"/>
    <a:srgbClr val="FBB000"/>
    <a:srgbClr val="013F7C"/>
    <a:srgbClr val="EFDD9B"/>
    <a:srgbClr val="FFF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7" y="67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3BA18-13C1-47A5-8570-D70166B270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BF2E9-6E68-44DA-B4B7-8954CBEEFC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E3B30D-CC01-43C0-BD41-9FCAE4CF71BC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FD5E7-0512-41EE-9F8C-700A999F6A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7D5C1-4D65-425C-AB41-CBFC01DDE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83A1E8F-5E3D-497E-89A2-1A91DFF6A84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EC806-9FE6-46CD-86F1-8B59BE5E5C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895FC-5E9D-44A4-9EBD-02CCA9B959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2759F8-5BC7-4030-BFF1-8DCBAC8B2982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CD9EBE-8BF0-4FBA-814B-66FD6D8BC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8D6BE8-00E5-41A0-B07A-030795B7F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18F6F-B780-4C57-98BD-76D71B0ED7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99061-A90E-43D6-A6EC-FBD11080F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AB8E899-FD26-4486-AEBE-835E820A733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C9972E2-F21F-4850-B162-78114521C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9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B1AEF36-8C92-46E5-B084-EBD09379DA5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C3F3E63-2F2F-49EF-B782-76D74E17D5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0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70A4525-5048-4289-833D-FA3FD4E5A59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21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564E6FF-FC53-42FF-B5E5-9A33362A217F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F639917-56E0-4AEC-9D12-94011A936F6E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744F32-3F54-4438-9C88-24E480B8BBB3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AA026F-4A8D-4D40-A764-A5E314C5AAE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BE4330AF-76C8-46E0-8976-2CE75C517AA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218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B471799-AD5F-4B16-88DD-522544E7B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1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580816-B58B-4523-8F28-31EA65B6B3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B9D28D-E506-41B5-9AA9-1842959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33DBD1-746E-4DAB-B390-C039A76802E3}"/>
              </a:ext>
            </a:extLst>
          </p:cNvPr>
          <p:cNvSpPr/>
          <p:nvPr/>
        </p:nvSpPr>
        <p:spPr>
          <a:xfrm>
            <a:off x="973138" y="2684463"/>
            <a:ext cx="7197725" cy="660400"/>
          </a:xfrm>
          <a:prstGeom prst="rect">
            <a:avLst/>
          </a:prstGeom>
          <a:solidFill>
            <a:srgbClr val="90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id="{36121764-4D89-4F8A-9B9C-91685D24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75B0"/>
                </a:solidFill>
                <a:latin typeface="Twinkl" pitchFamily="2" charset="0"/>
              </a:rPr>
              <a:t>What Is an Acrostic Poem?</a:t>
            </a:r>
            <a:endParaRPr lang="en-GB" altLang="en-US" sz="36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ADA2419-3C32-4B30-AD85-4C639120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Acrostic poems are written by choosing a word to go vertically down a page. Like this…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2DDDF3-FCE7-4C0D-A12B-18EF7E7EF8DA}"/>
              </a:ext>
            </a:extLst>
          </p:cNvPr>
          <p:cNvSpPr/>
          <p:nvPr/>
        </p:nvSpPr>
        <p:spPr>
          <a:xfrm>
            <a:off x="973138" y="3422650"/>
            <a:ext cx="7197725" cy="660400"/>
          </a:xfrm>
          <a:prstGeom prst="rect">
            <a:avLst/>
          </a:prstGeom>
          <a:solidFill>
            <a:srgbClr val="90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4423FB-8DE5-459E-B3CE-74E0E5C42B48}"/>
              </a:ext>
            </a:extLst>
          </p:cNvPr>
          <p:cNvSpPr/>
          <p:nvPr/>
        </p:nvSpPr>
        <p:spPr>
          <a:xfrm>
            <a:off x="973138" y="4162425"/>
            <a:ext cx="7197725" cy="660400"/>
          </a:xfrm>
          <a:prstGeom prst="rect">
            <a:avLst/>
          </a:prstGeom>
          <a:solidFill>
            <a:srgbClr val="90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22BA96-4403-492D-85E4-588D912004B4}"/>
              </a:ext>
            </a:extLst>
          </p:cNvPr>
          <p:cNvSpPr/>
          <p:nvPr/>
        </p:nvSpPr>
        <p:spPr>
          <a:xfrm>
            <a:off x="973138" y="4902200"/>
            <a:ext cx="7197725" cy="660400"/>
          </a:xfrm>
          <a:prstGeom prst="rect">
            <a:avLst/>
          </a:prstGeom>
          <a:solidFill>
            <a:srgbClr val="90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31B33-4FB7-49D5-9B16-566E2971244A}"/>
              </a:ext>
            </a:extLst>
          </p:cNvPr>
          <p:cNvSpPr>
            <a:spLocks/>
          </p:cNvSpPr>
          <p:nvPr/>
        </p:nvSpPr>
        <p:spPr bwMode="auto">
          <a:xfrm>
            <a:off x="1566863" y="2508250"/>
            <a:ext cx="9302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13F7C"/>
                </a:solidFill>
              </a:rPr>
              <a:t>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13F7C"/>
                </a:solidFill>
              </a:rPr>
              <a:t>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13F7C"/>
                </a:solidFill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13F7C"/>
                </a:solidFill>
              </a:rPr>
              <a:t>M</a:t>
            </a: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8818092F-C60D-48E6-9CFD-335089FEA97D}"/>
              </a:ext>
            </a:extLst>
          </p:cNvPr>
          <p:cNvSpPr/>
          <p:nvPr/>
        </p:nvSpPr>
        <p:spPr>
          <a:xfrm rot="5400000">
            <a:off x="5954712" y="3482976"/>
            <a:ext cx="3090863" cy="779462"/>
          </a:xfrm>
          <a:prstGeom prst="stripedRightArrow">
            <a:avLst/>
          </a:prstGeom>
          <a:solidFill>
            <a:srgbClr val="EFD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6" name="Picture 13">
            <a:extLst>
              <a:ext uri="{FF2B5EF4-FFF2-40B4-BE49-F238E27FC236}">
                <a16:creationId xmlns:a16="http://schemas.microsoft.com/office/drawing/2014/main" id="{69C6DFBA-FBD0-4F46-9540-C73327A2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58416">
            <a:off x="4527550" y="3522663"/>
            <a:ext cx="370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55ED39-CE17-4036-A01C-B433A264B80A}"/>
              </a:ext>
            </a:extLst>
          </p:cNvPr>
          <p:cNvSpPr/>
          <p:nvPr/>
        </p:nvSpPr>
        <p:spPr>
          <a:xfrm>
            <a:off x="973138" y="2684463"/>
            <a:ext cx="7197725" cy="660400"/>
          </a:xfrm>
          <a:prstGeom prst="rect">
            <a:avLst/>
          </a:prstGeom>
          <a:solidFill>
            <a:srgbClr val="90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id="{9E475007-A75F-457A-BF3C-98AEE920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75B0"/>
                </a:solidFill>
                <a:latin typeface="Twinkl" pitchFamily="2" charset="0"/>
              </a:rPr>
              <a:t>What Is an Acrostic Poem?</a:t>
            </a:r>
            <a:endParaRPr lang="en-GB" altLang="en-US" sz="360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3B947BC-8377-4975-B943-3E705E0C9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Then, you think of words or phrases beginning with each letter.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Like this…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A8FE5-45DB-4DE8-98EF-DB1A72D6C51B}"/>
              </a:ext>
            </a:extLst>
          </p:cNvPr>
          <p:cNvSpPr/>
          <p:nvPr/>
        </p:nvSpPr>
        <p:spPr>
          <a:xfrm>
            <a:off x="973138" y="3422650"/>
            <a:ext cx="7197725" cy="660400"/>
          </a:xfrm>
          <a:prstGeom prst="rect">
            <a:avLst/>
          </a:prstGeom>
          <a:solidFill>
            <a:srgbClr val="90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57C45-41C5-4B6C-9E0C-579911D3C389}"/>
              </a:ext>
            </a:extLst>
          </p:cNvPr>
          <p:cNvSpPr/>
          <p:nvPr/>
        </p:nvSpPr>
        <p:spPr>
          <a:xfrm>
            <a:off x="973138" y="4162425"/>
            <a:ext cx="7197725" cy="660400"/>
          </a:xfrm>
          <a:prstGeom prst="rect">
            <a:avLst/>
          </a:prstGeom>
          <a:solidFill>
            <a:srgbClr val="90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3682CD-3D25-4A63-B5C5-1D603F36F6A0}"/>
              </a:ext>
            </a:extLst>
          </p:cNvPr>
          <p:cNvSpPr/>
          <p:nvPr/>
        </p:nvSpPr>
        <p:spPr>
          <a:xfrm>
            <a:off x="973138" y="4902200"/>
            <a:ext cx="7197725" cy="660400"/>
          </a:xfrm>
          <a:prstGeom prst="rect">
            <a:avLst/>
          </a:prstGeom>
          <a:solidFill>
            <a:srgbClr val="90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Rectangle 12">
            <a:extLst>
              <a:ext uri="{FF2B5EF4-FFF2-40B4-BE49-F238E27FC236}">
                <a16:creationId xmlns:a16="http://schemas.microsoft.com/office/drawing/2014/main" id="{A44E6983-0CAB-4A37-A5E6-D96C4239A6FD}"/>
              </a:ext>
            </a:extLst>
          </p:cNvPr>
          <p:cNvSpPr>
            <a:spLocks/>
          </p:cNvSpPr>
          <p:nvPr/>
        </p:nvSpPr>
        <p:spPr bwMode="auto">
          <a:xfrm>
            <a:off x="1566863" y="2508250"/>
            <a:ext cx="9302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13F7C"/>
                </a:solidFill>
              </a:rPr>
              <a:t>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13F7C"/>
                </a:solidFill>
              </a:rPr>
              <a:t>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13F7C"/>
                </a:solidFill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13F7C"/>
                </a:solidFill>
              </a:rPr>
              <a:t>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B6E5A-3CDA-41CF-A79B-323BC424E0F6}"/>
              </a:ext>
            </a:extLst>
          </p:cNvPr>
          <p:cNvSpPr>
            <a:spLocks/>
          </p:cNvSpPr>
          <p:nvPr/>
        </p:nvSpPr>
        <p:spPr bwMode="auto">
          <a:xfrm>
            <a:off x="2066925" y="5014913"/>
            <a:ext cx="6821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3F7C"/>
                </a:solidFill>
              </a:rPr>
              <a:t>ake people happy</a:t>
            </a:r>
            <a:endParaRPr lang="en-GB" altLang="en-US" sz="2400" b="1">
              <a:solidFill>
                <a:srgbClr val="013F7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020DA-C563-42D6-B655-1DB9EF683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862263"/>
            <a:ext cx="4984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3F7C"/>
                </a:solidFill>
              </a:rPr>
              <a:t>ersonal thoughts</a:t>
            </a:r>
            <a:endParaRPr lang="en-GB" altLang="en-US" sz="2400" b="1">
              <a:solidFill>
                <a:srgbClr val="013F7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13F7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D2380-6F48-400C-A677-D260A617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3576638"/>
            <a:ext cx="498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3F7C"/>
                </a:solidFill>
              </a:rPr>
              <a:t>n each line</a:t>
            </a:r>
            <a:endParaRPr lang="en-GB" altLang="en-US" sz="2400" b="1">
              <a:solidFill>
                <a:srgbClr val="013F7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2C01C7-30DE-48AC-AFA5-F72534CC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4333875"/>
            <a:ext cx="498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3F7C"/>
                </a:solidFill>
              </a:rPr>
              <a:t>xpress your feelings</a:t>
            </a:r>
            <a:endParaRPr lang="en-GB" altLang="en-US" sz="2400" b="1">
              <a:solidFill>
                <a:srgbClr val="013F7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7F71B-25E9-4AC1-849A-F8AF9025D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239963"/>
            <a:ext cx="16256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5">
            <a:extLst>
              <a:ext uri="{FF2B5EF4-FFF2-40B4-BE49-F238E27FC236}">
                <a16:creationId xmlns:a16="http://schemas.microsoft.com/office/drawing/2014/main" id="{6B89B4A2-A798-49F4-B4B3-168DD059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184650"/>
            <a:ext cx="3479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0B5F7809-F1D0-4E6F-AEC5-31ACDB49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75B0"/>
                </a:solidFill>
                <a:latin typeface="Twinkl" pitchFamily="2" charset="0"/>
              </a:rPr>
              <a:t>Spot the Subject</a:t>
            </a:r>
            <a:endParaRPr lang="en-GB" altLang="en-US" sz="3600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1EA9E980-4188-4CFC-ABA0-E34B0DDED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Can you use the first letter of each line to help you to work out what each acrostic poem is about?</a:t>
            </a: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268" name="Group 1">
            <a:extLst>
              <a:ext uri="{FF2B5EF4-FFF2-40B4-BE49-F238E27FC236}">
                <a16:creationId xmlns:a16="http://schemas.microsoft.com/office/drawing/2014/main" id="{9E6C5CEA-CB5F-4330-91D3-E5F2169BE90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03475"/>
            <a:ext cx="3619500" cy="1447800"/>
            <a:chOff x="1665809" y="2403386"/>
            <a:chExt cx="3619494" cy="14477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BB863F-3109-45D4-B08C-6BE78B225DC7}"/>
                </a:ext>
              </a:extLst>
            </p:cNvPr>
            <p:cNvSpPr/>
            <p:nvPr/>
          </p:nvSpPr>
          <p:spPr>
            <a:xfrm>
              <a:off x="1665809" y="2403386"/>
              <a:ext cx="3619494" cy="1447799"/>
            </a:xfrm>
            <a:prstGeom prst="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9" name="Rectangle 13">
              <a:extLst>
                <a:ext uri="{FF2B5EF4-FFF2-40B4-BE49-F238E27FC236}">
                  <a16:creationId xmlns:a16="http://schemas.microsoft.com/office/drawing/2014/main" id="{D0B70901-390C-4144-B8A6-5603FE34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206" y="2475183"/>
              <a:ext cx="2836334" cy="125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Fins are moving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I am swimming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Salty ocean is my home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Hurry, a shark is coming!</a:t>
              </a:r>
            </a:p>
          </p:txBody>
        </p:sp>
      </p:grpSp>
      <p:grpSp>
        <p:nvGrpSpPr>
          <p:cNvPr id="11269" name="Group 3">
            <a:extLst>
              <a:ext uri="{FF2B5EF4-FFF2-40B4-BE49-F238E27FC236}">
                <a16:creationId xmlns:a16="http://schemas.microsoft.com/office/drawing/2014/main" id="{0789530C-4201-40BA-8D37-B73EC033C67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03475"/>
            <a:ext cx="3816350" cy="1676400"/>
            <a:chOff x="4780485" y="2402183"/>
            <a:chExt cx="3816349" cy="16763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0CA73C-4BEA-4DF0-A3DA-76173E1A29CB}"/>
                </a:ext>
              </a:extLst>
            </p:cNvPr>
            <p:cNvSpPr/>
            <p:nvPr/>
          </p:nvSpPr>
          <p:spPr>
            <a:xfrm>
              <a:off x="4780485" y="2402183"/>
              <a:ext cx="3816349" cy="1676399"/>
            </a:xfrm>
            <a:prstGeom prst="rect">
              <a:avLst/>
            </a:prstGeom>
            <a:solidFill>
              <a:srgbClr val="FFE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7" name="Rectangle 15">
              <a:extLst>
                <a:ext uri="{FF2B5EF4-FFF2-40B4-BE49-F238E27FC236}">
                  <a16:creationId xmlns:a16="http://schemas.microsoft.com/office/drawing/2014/main" id="{17827723-D85F-4425-AB90-C1A76065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350" y="2475183"/>
              <a:ext cx="2836334" cy="153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Sneakily glide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Hunting for prey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Always silently watching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Ready for a chase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Krill, dolphins or YOU!</a:t>
              </a:r>
            </a:p>
          </p:txBody>
        </p:sp>
      </p:grpSp>
      <p:grpSp>
        <p:nvGrpSpPr>
          <p:cNvPr id="11270" name="Group 6">
            <a:extLst>
              <a:ext uri="{FF2B5EF4-FFF2-40B4-BE49-F238E27FC236}">
                <a16:creationId xmlns:a16="http://schemas.microsoft.com/office/drawing/2014/main" id="{55529E07-690D-4367-8592-708B6870484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922713"/>
            <a:ext cx="3619500" cy="2433637"/>
            <a:chOff x="755650" y="3922982"/>
            <a:chExt cx="3619494" cy="24331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353CBB-F14B-44C2-A272-76DF364BA779}"/>
                </a:ext>
              </a:extLst>
            </p:cNvPr>
            <p:cNvSpPr/>
            <p:nvPr/>
          </p:nvSpPr>
          <p:spPr>
            <a:xfrm>
              <a:off x="755650" y="3922982"/>
              <a:ext cx="3619494" cy="2291934"/>
            </a:xfrm>
            <a:prstGeom prst="rect">
              <a:avLst/>
            </a:prstGeom>
            <a:solidFill>
              <a:srgbClr val="F7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5" name="Rectangle 17">
              <a:extLst>
                <a:ext uri="{FF2B5EF4-FFF2-40B4-BE49-F238E27FC236}">
                  <a16:creationId xmlns:a16="http://schemas.microsoft.com/office/drawing/2014/main" id="{A58B5C1D-F6F4-4FC9-B1B8-932139FF5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514" y="3994779"/>
              <a:ext cx="2836334" cy="236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Dancing on the waves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Over the water I jump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Long strides swimming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Perfectly gliding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Happy and playful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I laugh all day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Never-ending adventures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AU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71" name="Group 7">
            <a:extLst>
              <a:ext uri="{FF2B5EF4-FFF2-40B4-BE49-F238E27FC236}">
                <a16:creationId xmlns:a16="http://schemas.microsoft.com/office/drawing/2014/main" id="{2849B81D-86DB-4595-9C80-BF97B1FCBFB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57663"/>
            <a:ext cx="3816350" cy="1727200"/>
            <a:chOff x="4780484" y="4155986"/>
            <a:chExt cx="3816350" cy="17283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DAB861-FAAC-4B66-B96D-EE3B3FAAD272}"/>
                </a:ext>
              </a:extLst>
            </p:cNvPr>
            <p:cNvSpPr/>
            <p:nvPr/>
          </p:nvSpPr>
          <p:spPr>
            <a:xfrm>
              <a:off x="4780484" y="4155986"/>
              <a:ext cx="3816350" cy="1728347"/>
            </a:xfrm>
            <a:prstGeom prst="rect">
              <a:avLst/>
            </a:prstGeom>
            <a:solidFill>
              <a:srgbClr val="88C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3" name="Rectangle 19">
              <a:extLst>
                <a:ext uri="{FF2B5EF4-FFF2-40B4-BE49-F238E27FC236}">
                  <a16:creationId xmlns:a16="http://schemas.microsoft.com/office/drawing/2014/main" id="{370F67FA-D348-4884-89F8-324E11FB7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350" y="4213818"/>
              <a:ext cx="3549661" cy="153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Over the waves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Creeping under the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Every type of creature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Animals that breathe underwater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</a:rPr>
                <a:t>Near the ocean floor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E71CC243-474D-44EE-9B2F-6C76B315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75B0"/>
                </a:solidFill>
                <a:latin typeface="Twinkl" pitchFamily="2" charset="0"/>
              </a:rPr>
              <a:t>Spot the Subject</a:t>
            </a:r>
            <a:endParaRPr lang="en-GB" altLang="en-US" sz="3600"/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85A0FD0E-9E25-4AFB-B713-89A3EC15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</a:rPr>
              <a:t>Can you use the first letter of each line to help you to work out what each acrostic poem is about?</a:t>
            </a: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2292" name="Group 1">
            <a:extLst>
              <a:ext uri="{FF2B5EF4-FFF2-40B4-BE49-F238E27FC236}">
                <a16:creationId xmlns:a16="http://schemas.microsoft.com/office/drawing/2014/main" id="{9EAC2178-9987-41B4-8C3A-D53EB1A308C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03475"/>
            <a:ext cx="3619500" cy="1447800"/>
            <a:chOff x="1665809" y="2403386"/>
            <a:chExt cx="3619494" cy="14477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C5A46E-6A82-4B73-9591-593750A146A7}"/>
                </a:ext>
              </a:extLst>
            </p:cNvPr>
            <p:cNvSpPr/>
            <p:nvPr/>
          </p:nvSpPr>
          <p:spPr>
            <a:xfrm>
              <a:off x="1665809" y="2403386"/>
              <a:ext cx="3619494" cy="1447799"/>
            </a:xfrm>
            <a:prstGeom prst="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0" name="Rectangle 13">
              <a:extLst>
                <a:ext uri="{FF2B5EF4-FFF2-40B4-BE49-F238E27FC236}">
                  <a16:creationId xmlns:a16="http://schemas.microsoft.com/office/drawing/2014/main" id="{6F2A97E5-CBDD-4D0A-8D88-77B1278C8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206" y="2475183"/>
              <a:ext cx="2836334" cy="125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13F7C"/>
                  </a:solidFill>
                </a:rPr>
                <a:t>F</a:t>
              </a:r>
              <a:r>
                <a:rPr lang="en-AU" altLang="en-US">
                  <a:solidFill>
                    <a:schemeClr val="tx1"/>
                  </a:solidFill>
                </a:rPr>
                <a:t>ins are moving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13F7C"/>
                  </a:solidFill>
                </a:rPr>
                <a:t>I</a:t>
              </a:r>
              <a:r>
                <a:rPr lang="en-AU" altLang="en-US">
                  <a:solidFill>
                    <a:schemeClr val="tx1"/>
                  </a:solidFill>
                </a:rPr>
                <a:t> am swimming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13F7C"/>
                  </a:solidFill>
                </a:rPr>
                <a:t>S</a:t>
              </a:r>
              <a:r>
                <a:rPr lang="en-AU" altLang="en-US">
                  <a:solidFill>
                    <a:schemeClr val="tx1"/>
                  </a:solidFill>
                </a:rPr>
                <a:t>alty ocean is my home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13F7C"/>
                  </a:solidFill>
                </a:rPr>
                <a:t>H</a:t>
              </a:r>
              <a:r>
                <a:rPr lang="en-AU" altLang="en-US">
                  <a:solidFill>
                    <a:schemeClr val="tx1"/>
                  </a:solidFill>
                </a:rPr>
                <a:t>urry, a shark is coming!</a:t>
              </a:r>
            </a:p>
          </p:txBody>
        </p:sp>
      </p:grpSp>
      <p:grpSp>
        <p:nvGrpSpPr>
          <p:cNvPr id="12293" name="Group 3">
            <a:extLst>
              <a:ext uri="{FF2B5EF4-FFF2-40B4-BE49-F238E27FC236}">
                <a16:creationId xmlns:a16="http://schemas.microsoft.com/office/drawing/2014/main" id="{A9522899-BEFD-428A-A5C5-40976DAF115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03475"/>
            <a:ext cx="3816350" cy="1676400"/>
            <a:chOff x="4780485" y="2402183"/>
            <a:chExt cx="3816349" cy="16763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D812F6-0C45-4D3D-955C-B5759E35CDA6}"/>
                </a:ext>
              </a:extLst>
            </p:cNvPr>
            <p:cNvSpPr/>
            <p:nvPr/>
          </p:nvSpPr>
          <p:spPr>
            <a:xfrm>
              <a:off x="4780485" y="2402183"/>
              <a:ext cx="3816349" cy="1676399"/>
            </a:xfrm>
            <a:prstGeom prst="rect">
              <a:avLst/>
            </a:prstGeom>
            <a:solidFill>
              <a:srgbClr val="FFE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8" name="Rectangle 15">
              <a:extLst>
                <a:ext uri="{FF2B5EF4-FFF2-40B4-BE49-F238E27FC236}">
                  <a16:creationId xmlns:a16="http://schemas.microsoft.com/office/drawing/2014/main" id="{E0EC3C5A-79A4-4AD0-BFA3-4CF6B32AA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350" y="2475183"/>
              <a:ext cx="2836334" cy="153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E84D15"/>
                  </a:solidFill>
                </a:rPr>
                <a:t>S</a:t>
              </a:r>
              <a:r>
                <a:rPr lang="en-AU" altLang="en-US">
                  <a:solidFill>
                    <a:schemeClr val="tx1"/>
                  </a:solidFill>
                </a:rPr>
                <a:t>neakily glide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E84D15"/>
                  </a:solidFill>
                </a:rPr>
                <a:t>H</a:t>
              </a:r>
              <a:r>
                <a:rPr lang="en-AU" altLang="en-US">
                  <a:solidFill>
                    <a:schemeClr val="tx1"/>
                  </a:solidFill>
                </a:rPr>
                <a:t>unting for prey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E84D15"/>
                  </a:solidFill>
                </a:rPr>
                <a:t>A</a:t>
              </a:r>
              <a:r>
                <a:rPr lang="en-AU" altLang="en-US">
                  <a:solidFill>
                    <a:schemeClr val="tx1"/>
                  </a:solidFill>
                </a:rPr>
                <a:t>lways silently watching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E84D15"/>
                  </a:solidFill>
                </a:rPr>
                <a:t>R</a:t>
              </a:r>
              <a:r>
                <a:rPr lang="en-AU" altLang="en-US">
                  <a:solidFill>
                    <a:schemeClr val="tx1"/>
                  </a:solidFill>
                </a:rPr>
                <a:t>eady for a chase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E84D15"/>
                  </a:solidFill>
                </a:rPr>
                <a:t>K</a:t>
              </a:r>
              <a:r>
                <a:rPr lang="en-AU" altLang="en-US">
                  <a:solidFill>
                    <a:schemeClr val="tx1"/>
                  </a:solidFill>
                </a:rPr>
                <a:t>rill, dolphins or YOU!</a:t>
              </a:r>
            </a:p>
          </p:txBody>
        </p:sp>
      </p:grp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DC0D1C6-8F74-4AAA-9AF6-E32084F4CBE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922713"/>
            <a:ext cx="3619500" cy="2433637"/>
            <a:chOff x="755650" y="3922982"/>
            <a:chExt cx="3619494" cy="24331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FA3B18-AB86-4C0D-B6E1-8B77E43F0204}"/>
                </a:ext>
              </a:extLst>
            </p:cNvPr>
            <p:cNvSpPr/>
            <p:nvPr/>
          </p:nvSpPr>
          <p:spPr>
            <a:xfrm>
              <a:off x="755650" y="3922982"/>
              <a:ext cx="3619494" cy="2291934"/>
            </a:xfrm>
            <a:prstGeom prst="rect">
              <a:avLst/>
            </a:prstGeom>
            <a:solidFill>
              <a:srgbClr val="F7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6" name="Rectangle 17">
              <a:extLst>
                <a:ext uri="{FF2B5EF4-FFF2-40B4-BE49-F238E27FC236}">
                  <a16:creationId xmlns:a16="http://schemas.microsoft.com/office/drawing/2014/main" id="{0AE3FF18-3D61-4B6E-900F-C2AE0A325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514" y="3994779"/>
              <a:ext cx="2836334" cy="236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C00000"/>
                  </a:solidFill>
                </a:rPr>
                <a:t>D</a:t>
              </a:r>
              <a:r>
                <a:rPr lang="en-AU" altLang="en-US">
                  <a:solidFill>
                    <a:schemeClr val="tx1"/>
                  </a:solidFill>
                </a:rPr>
                <a:t>ancing on the waves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C00000"/>
                  </a:solidFill>
                </a:rPr>
                <a:t>O</a:t>
              </a:r>
              <a:r>
                <a:rPr lang="en-AU" altLang="en-US">
                  <a:solidFill>
                    <a:schemeClr val="tx1"/>
                  </a:solidFill>
                </a:rPr>
                <a:t>ver the water I jump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C00000"/>
                  </a:solidFill>
                </a:rPr>
                <a:t>L</a:t>
              </a:r>
              <a:r>
                <a:rPr lang="en-AU" altLang="en-US">
                  <a:solidFill>
                    <a:schemeClr val="tx1"/>
                  </a:solidFill>
                </a:rPr>
                <a:t>ong strides swimming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C00000"/>
                  </a:solidFill>
                </a:rPr>
                <a:t>P</a:t>
              </a:r>
              <a:r>
                <a:rPr lang="en-AU" altLang="en-US">
                  <a:solidFill>
                    <a:schemeClr val="tx1"/>
                  </a:solidFill>
                </a:rPr>
                <a:t>erfectly gliding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C00000"/>
                  </a:solidFill>
                </a:rPr>
                <a:t>H</a:t>
              </a:r>
              <a:r>
                <a:rPr lang="en-AU" altLang="en-US">
                  <a:solidFill>
                    <a:schemeClr val="tx1"/>
                  </a:solidFill>
                </a:rPr>
                <a:t>appy and playful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C00000"/>
                  </a:solidFill>
                </a:rPr>
                <a:t>I</a:t>
              </a:r>
              <a:r>
                <a:rPr lang="en-AU" altLang="en-US">
                  <a:solidFill>
                    <a:schemeClr val="tx1"/>
                  </a:solidFill>
                </a:rPr>
                <a:t> laugh all day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C00000"/>
                  </a:solidFill>
                </a:rPr>
                <a:t>N</a:t>
              </a:r>
              <a:r>
                <a:rPr lang="en-AU" altLang="en-US">
                  <a:solidFill>
                    <a:schemeClr val="tx1"/>
                  </a:solidFill>
                </a:rPr>
                <a:t>ever-ending adventures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AU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295" name="Group 7">
            <a:extLst>
              <a:ext uri="{FF2B5EF4-FFF2-40B4-BE49-F238E27FC236}">
                <a16:creationId xmlns:a16="http://schemas.microsoft.com/office/drawing/2014/main" id="{EB5F2038-1ADA-406E-B5BE-F07B8E65EB6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57663"/>
            <a:ext cx="3816350" cy="1727200"/>
            <a:chOff x="4780484" y="4155986"/>
            <a:chExt cx="3816350" cy="17283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A6F99D-19AB-409A-8BBB-D7455D1FC637}"/>
                </a:ext>
              </a:extLst>
            </p:cNvPr>
            <p:cNvSpPr/>
            <p:nvPr/>
          </p:nvSpPr>
          <p:spPr>
            <a:xfrm>
              <a:off x="4780484" y="4155986"/>
              <a:ext cx="3816350" cy="1728347"/>
            </a:xfrm>
            <a:prstGeom prst="rect">
              <a:avLst/>
            </a:prstGeom>
            <a:solidFill>
              <a:srgbClr val="88C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4" name="Rectangle 19">
              <a:extLst>
                <a:ext uri="{FF2B5EF4-FFF2-40B4-BE49-F238E27FC236}">
                  <a16:creationId xmlns:a16="http://schemas.microsoft.com/office/drawing/2014/main" id="{9B75845A-033B-4214-80BD-D128CFC35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350" y="4213818"/>
              <a:ext cx="3549661" cy="153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05821"/>
                  </a:solidFill>
                </a:rPr>
                <a:t>O</a:t>
              </a:r>
              <a:r>
                <a:rPr lang="en-AU" altLang="en-US">
                  <a:solidFill>
                    <a:schemeClr val="tx1"/>
                  </a:solidFill>
                </a:rPr>
                <a:t>ver the waves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05821"/>
                  </a:solidFill>
                </a:rPr>
                <a:t>C</a:t>
              </a:r>
              <a:r>
                <a:rPr lang="en-AU" altLang="en-US">
                  <a:solidFill>
                    <a:schemeClr val="tx1"/>
                  </a:solidFill>
                </a:rPr>
                <a:t>reeping under the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05821"/>
                  </a:solidFill>
                </a:rPr>
                <a:t>E</a:t>
              </a:r>
              <a:r>
                <a:rPr lang="en-AU" altLang="en-US">
                  <a:solidFill>
                    <a:schemeClr val="tx1"/>
                  </a:solidFill>
                </a:rPr>
                <a:t>very type of creature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05821"/>
                  </a:solidFill>
                </a:rPr>
                <a:t>A</a:t>
              </a:r>
              <a:r>
                <a:rPr lang="en-AU" altLang="en-US">
                  <a:solidFill>
                    <a:schemeClr val="tx1"/>
                  </a:solidFill>
                </a:rPr>
                <a:t>nimals that breathe underwater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05821"/>
                  </a:solidFill>
                </a:rPr>
                <a:t>N</a:t>
              </a:r>
              <a:r>
                <a:rPr lang="en-AU" altLang="en-US">
                  <a:solidFill>
                    <a:schemeClr val="tx1"/>
                  </a:solidFill>
                </a:rPr>
                <a:t>ear the ocean floor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EADA3C9-0716-4A20-AEDF-DBC7D7F46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47967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B72269-937A-4507-AB12-03C4E4A62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119313"/>
            <a:ext cx="242093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3727EB-5700-4737-8062-F8AA77ECF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2518">
            <a:off x="2781300" y="4418013"/>
            <a:ext cx="2498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EC73929-C663-463C-A49E-047D39494A59}"/>
              </a:ext>
            </a:extLst>
          </p:cNvPr>
          <p:cNvGrpSpPr>
            <a:grpSpLocks/>
          </p:cNvGrpSpPr>
          <p:nvPr/>
        </p:nvGrpSpPr>
        <p:grpSpPr bwMode="auto">
          <a:xfrm>
            <a:off x="6904038" y="5524500"/>
            <a:ext cx="1644650" cy="830263"/>
            <a:chOff x="6782763" y="5491121"/>
            <a:chExt cx="1831603" cy="92606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E39ACE4-B2FB-4797-8B9F-73D5A0385C22}"/>
                </a:ext>
              </a:extLst>
            </p:cNvPr>
            <p:cNvSpPr/>
            <p:nvPr/>
          </p:nvSpPr>
          <p:spPr>
            <a:xfrm>
              <a:off x="6782763" y="5491121"/>
              <a:ext cx="1831603" cy="602028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02" name="Picture 23">
              <a:extLst>
                <a:ext uri="{FF2B5EF4-FFF2-40B4-BE49-F238E27FC236}">
                  <a16:creationId xmlns:a16="http://schemas.microsoft.com/office/drawing/2014/main" id="{FE9147D0-42F4-45A8-8200-04B3882EF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90977" y="5768467"/>
              <a:ext cx="1823389" cy="64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7ADCA2A-80E7-4E08-A487-142D9AEF8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152775"/>
            <a:ext cx="6905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EAC7468-EE72-4818-8337-1750511BF8B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157413"/>
            <a:ext cx="7785100" cy="814387"/>
            <a:chOff x="755650" y="2156950"/>
            <a:chExt cx="7785106" cy="81445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D3C298-2385-4CC9-A2E8-0EBC8B5AF9BE}"/>
                </a:ext>
              </a:extLst>
            </p:cNvPr>
            <p:cNvSpPr/>
            <p:nvPr/>
          </p:nvSpPr>
          <p:spPr>
            <a:xfrm>
              <a:off x="755650" y="2156950"/>
              <a:ext cx="3816353" cy="814450"/>
            </a:xfrm>
            <a:prstGeom prst="rect">
              <a:avLst/>
            </a:prstGeom>
            <a:solidFill>
              <a:srgbClr val="90C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8" name="Rectangle 25">
              <a:extLst>
                <a:ext uri="{FF2B5EF4-FFF2-40B4-BE49-F238E27FC236}">
                  <a16:creationId xmlns:a16="http://schemas.microsoft.com/office/drawing/2014/main" id="{585D3DAA-D4CD-4FE9-BD62-3414B8A75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6" y="2217752"/>
              <a:ext cx="7632700" cy="69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Next, collect lots of ideas about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that theme.</a:t>
              </a:r>
            </a:p>
          </p:txBody>
        </p:sp>
      </p:grpSp>
      <p:sp>
        <p:nvSpPr>
          <p:cNvPr id="13315" name="Title 20">
            <a:extLst>
              <a:ext uri="{FF2B5EF4-FFF2-40B4-BE49-F238E27FC236}">
                <a16:creationId xmlns:a16="http://schemas.microsoft.com/office/drawing/2014/main" id="{4730388B-5952-4723-972A-2D1458BB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75B0"/>
                </a:solidFill>
                <a:latin typeface="Twinkl" pitchFamily="2" charset="0"/>
              </a:rPr>
              <a:t>Writing an Acrostic Poem</a:t>
            </a:r>
            <a:endParaRPr lang="en-GB" altLang="en-US" sz="36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C41CD2-FB0F-4539-8C93-14F67D295A5E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395413"/>
            <a:ext cx="7785100" cy="660400"/>
            <a:chOff x="755650" y="1394950"/>
            <a:chExt cx="7785106" cy="6603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6B3F65E-DC52-4B65-B027-3E9757E1FCA0}"/>
                </a:ext>
              </a:extLst>
            </p:cNvPr>
            <p:cNvSpPr/>
            <p:nvPr/>
          </p:nvSpPr>
          <p:spPr>
            <a:xfrm>
              <a:off x="755650" y="1394950"/>
              <a:ext cx="3816353" cy="660395"/>
            </a:xfrm>
            <a:prstGeom prst="rect">
              <a:avLst/>
            </a:prstGeom>
            <a:solidFill>
              <a:srgbClr val="90C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6" name="Rectangle 4">
              <a:extLst>
                <a:ext uri="{FF2B5EF4-FFF2-40B4-BE49-F238E27FC236}">
                  <a16:creationId xmlns:a16="http://schemas.microsoft.com/office/drawing/2014/main" id="{9074E9A6-411F-4EA0-ACA1-EDF8F899F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6" y="1513946"/>
              <a:ext cx="7632700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First, think of a theme, e.g. sharks.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745704-F8C6-4BB8-AE85-2107C23F9701}"/>
              </a:ext>
            </a:extLst>
          </p:cNvPr>
          <p:cNvGrpSpPr>
            <a:grpSpLocks/>
          </p:cNvGrpSpPr>
          <p:nvPr/>
        </p:nvGrpSpPr>
        <p:grpSpPr bwMode="auto">
          <a:xfrm>
            <a:off x="4371975" y="1527175"/>
            <a:ext cx="2022475" cy="2314575"/>
            <a:chOff x="4372314" y="1527770"/>
            <a:chExt cx="2022780" cy="2314550"/>
          </a:xfrm>
        </p:grpSpPr>
        <p:pic>
          <p:nvPicPr>
            <p:cNvPr id="13333" name="Picture 6">
              <a:extLst>
                <a:ext uri="{FF2B5EF4-FFF2-40B4-BE49-F238E27FC236}">
                  <a16:creationId xmlns:a16="http://schemas.microsoft.com/office/drawing/2014/main" id="{9F7B1912-3697-422A-AF3E-E9C8E2FA9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314" y="1527770"/>
              <a:ext cx="2022780" cy="23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7">
              <a:extLst>
                <a:ext uri="{FF2B5EF4-FFF2-40B4-BE49-F238E27FC236}">
                  <a16:creationId xmlns:a16="http://schemas.microsoft.com/office/drawing/2014/main" id="{22CC805A-167A-4A74-B5BA-3E5FB7497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871" y="1887593"/>
              <a:ext cx="1327037" cy="86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8" name="Picture 16">
            <a:extLst>
              <a:ext uri="{FF2B5EF4-FFF2-40B4-BE49-F238E27FC236}">
                <a16:creationId xmlns:a16="http://schemas.microsoft.com/office/drawing/2014/main" id="{BD20D0EB-FF83-4AE3-BE78-485527C3D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917950"/>
            <a:ext cx="19780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46DCD5-1220-44EA-8CF6-8E8F6E1D8737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1349375"/>
            <a:ext cx="2514600" cy="2003425"/>
            <a:chOff x="6226263" y="1311996"/>
            <a:chExt cx="2514190" cy="2003439"/>
          </a:xfrm>
        </p:grpSpPr>
        <p:pic>
          <p:nvPicPr>
            <p:cNvPr id="13328" name="Picture 18">
              <a:extLst>
                <a:ext uri="{FF2B5EF4-FFF2-40B4-BE49-F238E27FC236}">
                  <a16:creationId xmlns:a16="http://schemas.microsoft.com/office/drawing/2014/main" id="{0EDD7B95-58F5-4A6E-B5BB-525FB1320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34544">
              <a:off x="6370753" y="1167506"/>
              <a:ext cx="2003439" cy="229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Box 19">
              <a:extLst>
                <a:ext uri="{FF2B5EF4-FFF2-40B4-BE49-F238E27FC236}">
                  <a16:creationId xmlns:a16="http://schemas.microsoft.com/office/drawing/2014/main" id="{87CD0C0B-4BD3-40F8-845A-C7303A57B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62347">
              <a:off x="7015311" y="1451143"/>
              <a:ext cx="1092200" cy="380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4A3582"/>
                  </a:solidFill>
                </a:rPr>
                <a:t>hunter</a:t>
              </a:r>
            </a:p>
          </p:txBody>
        </p:sp>
        <p:sp>
          <p:nvSpPr>
            <p:cNvPr id="13330" name="TextBox 21">
              <a:extLst>
                <a:ext uri="{FF2B5EF4-FFF2-40B4-BE49-F238E27FC236}">
                  <a16:creationId xmlns:a16="http://schemas.microsoft.com/office/drawing/2014/main" id="{E8EA6B73-2D63-43F1-B145-3819B494D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22473">
              <a:off x="7674405" y="2401806"/>
              <a:ext cx="5975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5821"/>
                  </a:solidFill>
                </a:rPr>
                <a:t>fin</a:t>
              </a:r>
            </a:p>
          </p:txBody>
        </p:sp>
        <p:sp>
          <p:nvSpPr>
            <p:cNvPr id="13331" name="TextBox 22">
              <a:extLst>
                <a:ext uri="{FF2B5EF4-FFF2-40B4-BE49-F238E27FC236}">
                  <a16:creationId xmlns:a16="http://schemas.microsoft.com/office/drawing/2014/main" id="{E037A154-4EE8-4658-8165-A2C7B47C5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46532">
              <a:off x="6873316" y="2086837"/>
              <a:ext cx="10660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175B1"/>
                  </a:solidFill>
                </a:rPr>
                <a:t>circling</a:t>
              </a:r>
            </a:p>
          </p:txBody>
        </p:sp>
        <p:sp>
          <p:nvSpPr>
            <p:cNvPr id="13332" name="TextBox 23">
              <a:extLst>
                <a:ext uri="{FF2B5EF4-FFF2-40B4-BE49-F238E27FC236}">
                  <a16:creationId xmlns:a16="http://schemas.microsoft.com/office/drawing/2014/main" id="{CBFAFB25-56CC-4197-9E0C-CBFE16EB2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3211">
              <a:off x="7674405" y="1816820"/>
              <a:ext cx="10660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C00000"/>
                  </a:solidFill>
                </a:rPr>
                <a:t>teeth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0C2FD7-CB16-495E-8773-43A77B1C293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062288"/>
            <a:ext cx="7785100" cy="1666875"/>
            <a:chOff x="755650" y="3062884"/>
            <a:chExt cx="7785106" cy="1665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B187AB-C865-464E-A0AE-00F0B82754C5}"/>
                </a:ext>
              </a:extLst>
            </p:cNvPr>
            <p:cNvSpPr/>
            <p:nvPr/>
          </p:nvSpPr>
          <p:spPr>
            <a:xfrm>
              <a:off x="755650" y="3062884"/>
              <a:ext cx="3816353" cy="1665706"/>
            </a:xfrm>
            <a:prstGeom prst="rect">
              <a:avLst/>
            </a:prstGeom>
            <a:solidFill>
              <a:srgbClr val="90C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7" name="Rectangle 27">
              <a:extLst>
                <a:ext uri="{FF2B5EF4-FFF2-40B4-BE49-F238E27FC236}">
                  <a16:creationId xmlns:a16="http://schemas.microsoft.com/office/drawing/2014/main" id="{998F8BFA-685D-4A83-B481-A0D302479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6" y="3095289"/>
              <a:ext cx="7632700" cy="97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Then, write the letters of your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theme word vertically down the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page in capital letters, like this: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79A941-8881-4AE6-A0C8-6695856C358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224338"/>
            <a:ext cx="4486275" cy="1871662"/>
            <a:chOff x="755650" y="4368801"/>
            <a:chExt cx="4485613" cy="1871133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31E3EC3-5E8A-4600-84E1-6F5538136224}"/>
                </a:ext>
              </a:extLst>
            </p:cNvPr>
            <p:cNvSpPr/>
            <p:nvPr/>
          </p:nvSpPr>
          <p:spPr>
            <a:xfrm>
              <a:off x="755650" y="4368801"/>
              <a:ext cx="3815787" cy="187113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3" name="Rectangle 28">
              <a:extLst>
                <a:ext uri="{FF2B5EF4-FFF2-40B4-BE49-F238E27FC236}">
                  <a16:creationId xmlns:a16="http://schemas.microsoft.com/office/drawing/2014/main" id="{26E18801-1E9F-48D9-95CD-0CEE61228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41" y="5083731"/>
              <a:ext cx="1091591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SHARK</a:t>
              </a:r>
            </a:p>
          </p:txBody>
        </p:sp>
        <p:sp>
          <p:nvSpPr>
            <p:cNvPr id="13324" name="Rectangle 29">
              <a:extLst>
                <a:ext uri="{FF2B5EF4-FFF2-40B4-BE49-F238E27FC236}">
                  <a16:creationId xmlns:a16="http://schemas.microsoft.com/office/drawing/2014/main" id="{838F93A0-209D-404C-B83E-0D2AF31B9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672" y="4529732"/>
              <a:ext cx="1091591" cy="153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H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K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2FC098-23AE-48A9-BF6B-4F53DDC91424}"/>
                </a:ext>
              </a:extLst>
            </p:cNvPr>
            <p:cNvCxnSpPr/>
            <p:nvPr/>
          </p:nvCxnSpPr>
          <p:spPr>
            <a:xfrm>
              <a:off x="1963560" y="5295639"/>
              <a:ext cx="19142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59DBB114-4B85-4C2C-8963-0BD0E769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75B0"/>
                </a:solidFill>
                <a:latin typeface="Twinkl" pitchFamily="2" charset="0"/>
              </a:rPr>
              <a:t>Writing an Acrostic Poem</a:t>
            </a:r>
            <a:endParaRPr lang="en-GB" altLang="en-US" sz="36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3787E4-8797-4555-9AA5-280DD18A111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395413"/>
            <a:ext cx="7669213" cy="1863725"/>
            <a:chOff x="755649" y="1394950"/>
            <a:chExt cx="7669213" cy="124022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901E72-7624-45D3-BD46-5955DC5315DC}"/>
                </a:ext>
              </a:extLst>
            </p:cNvPr>
            <p:cNvSpPr/>
            <p:nvPr/>
          </p:nvSpPr>
          <p:spPr>
            <a:xfrm>
              <a:off x="755649" y="1394950"/>
              <a:ext cx="7669213" cy="1240229"/>
            </a:xfrm>
            <a:prstGeom prst="rect">
              <a:avLst/>
            </a:prstGeom>
            <a:solidFill>
              <a:srgbClr val="90C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3" name="Rectangle 4">
              <a:extLst>
                <a:ext uri="{FF2B5EF4-FFF2-40B4-BE49-F238E27FC236}">
                  <a16:creationId xmlns:a16="http://schemas.microsoft.com/office/drawing/2014/main" id="{EE0038E0-0764-4410-B085-6DCB507BA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7" y="1508315"/>
              <a:ext cx="5568944" cy="9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Finally, use your ideas to write each line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of the poem. Don’t worry if you can’t think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of the lines in order. It is fine to go back and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add any missing lines afterwards as long as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your poem makes sense. 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EDC0536-EE27-4D72-8474-B32BA68C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3562350"/>
            <a:ext cx="683736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175B1"/>
                </a:solidFill>
              </a:rPr>
              <a:t>S</a:t>
            </a:r>
            <a:r>
              <a:rPr lang="en-AU" altLang="en-US" sz="2800">
                <a:solidFill>
                  <a:schemeClr val="tx1"/>
                </a:solidFill>
              </a:rPr>
              <a:t>tealthily glides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800" b="1">
                <a:solidFill>
                  <a:srgbClr val="0175B1"/>
                </a:solidFill>
              </a:rPr>
              <a:t>H</a:t>
            </a:r>
            <a:r>
              <a:rPr lang="en-AU" altLang="en-US" sz="2800">
                <a:solidFill>
                  <a:schemeClr val="tx1"/>
                </a:solidFill>
              </a:rPr>
              <a:t>unting for prey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800" b="1">
                <a:solidFill>
                  <a:srgbClr val="0175B1"/>
                </a:solidFill>
              </a:rPr>
              <a:t>A</a:t>
            </a:r>
            <a:r>
              <a:rPr lang="en-AU" altLang="en-US" sz="2800">
                <a:solidFill>
                  <a:schemeClr val="tx1"/>
                </a:solidFill>
              </a:rPr>
              <a:t>ngry and waiting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800" b="1">
                <a:solidFill>
                  <a:srgbClr val="0175B1"/>
                </a:solidFill>
              </a:rPr>
              <a:t>R</a:t>
            </a:r>
            <a:r>
              <a:rPr lang="en-AU" altLang="en-US" sz="2800">
                <a:solidFill>
                  <a:schemeClr val="tx1"/>
                </a:solidFill>
              </a:rPr>
              <a:t>apidly chasing his meal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800" b="1">
                <a:solidFill>
                  <a:srgbClr val="0175B1"/>
                </a:solidFill>
              </a:rPr>
              <a:t>K</a:t>
            </a:r>
            <a:r>
              <a:rPr lang="en-AU" altLang="en-US" sz="2800">
                <a:solidFill>
                  <a:schemeClr val="tx1"/>
                </a:solidFill>
              </a:rPr>
              <a:t>icking and swimming, the fish escapes</a:t>
            </a: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5CE26153-6F30-4F0B-A320-AC1C0D83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77975"/>
            <a:ext cx="2573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49371F607984793751296CE6A1BB2" ma:contentTypeVersion="12" ma:contentTypeDescription="Create a new document." ma:contentTypeScope="" ma:versionID="60ffd41bbfe3b9d55642ef7ce093967c">
  <xsd:schema xmlns:xsd="http://www.w3.org/2001/XMLSchema" xmlns:xs="http://www.w3.org/2001/XMLSchema" xmlns:p="http://schemas.microsoft.com/office/2006/metadata/properties" xmlns:ns2="d720d342-c352-461a-8626-905e50cb0e56" xmlns:ns3="64408cb3-9275-4165-b677-2786edb3c30e" targetNamespace="http://schemas.microsoft.com/office/2006/metadata/properties" ma:root="true" ma:fieldsID="029b44a1953802f0103af44ad0e0a0b2" ns2:_="" ns3:_="">
    <xsd:import namespace="d720d342-c352-461a-8626-905e50cb0e56"/>
    <xsd:import namespace="64408cb3-9275-4165-b677-2786edb3c3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0d342-c352-461a-8626-905e50cb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08cb3-9275-4165-b677-2786edb3c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14B0D-C2D4-47AA-BE17-13C2B09D8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0d342-c352-461a-8626-905e50cb0e56"/>
    <ds:schemaRef ds:uri="64408cb3-9275-4165-b677-2786edb3c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90DF63-B38A-46A2-A497-953AD02A56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490</TotalTime>
  <Words>397</Words>
  <Application>Microsoft Office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Twinkl</vt:lpstr>
      <vt:lpstr>Calibri</vt:lpstr>
      <vt:lpstr>Twinkl SemiBold</vt:lpstr>
      <vt:lpstr>Office Theme</vt:lpstr>
      <vt:lpstr>PowerPoint Presentation</vt:lpstr>
      <vt:lpstr>What Is an Acrostic Poem?</vt:lpstr>
      <vt:lpstr>What Is an Acrostic Poem?</vt:lpstr>
      <vt:lpstr>Spot the Subject</vt:lpstr>
      <vt:lpstr>Spot the Subject</vt:lpstr>
      <vt:lpstr>Writing an Acrostic Poem</vt:lpstr>
      <vt:lpstr>Writing an Acrostic Poem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Nicola Hope</cp:lastModifiedBy>
  <cp:revision>32</cp:revision>
  <dcterms:created xsi:type="dcterms:W3CDTF">2018-01-23T00:50:32Z</dcterms:created>
  <dcterms:modified xsi:type="dcterms:W3CDTF">2020-04-23T07:23:37Z</dcterms:modified>
</cp:coreProperties>
</file>