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6" r:id="rId5"/>
    <p:sldId id="274"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96" autoAdjust="0"/>
  </p:normalViewPr>
  <p:slideViewPr>
    <p:cSldViewPr>
      <p:cViewPr varScale="1">
        <p:scale>
          <a:sx n="80" d="100"/>
          <a:sy n="80" d="100"/>
        </p:scale>
        <p:origin x="152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956C22-38F0-4C9F-97D8-A2FE1DA40576}" type="datetimeFigureOut">
              <a:rPr lang="en-US" smtClean="0"/>
              <a:pPr/>
              <a:t>4/22/2020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71B471-9C26-417F-8721-46ECC1B52728}" type="slidenum">
              <a:rPr lang="en-GB" smtClean="0"/>
              <a:pPr/>
              <a:t>‹#›</a:t>
            </a:fld>
            <a:endParaRPr lang="en-GB"/>
          </a:p>
        </p:txBody>
      </p:sp>
    </p:spTree>
    <p:extLst>
      <p:ext uri="{BB962C8B-B14F-4D97-AF65-F5344CB8AC3E}">
        <p14:creationId xmlns:p14="http://schemas.microsoft.com/office/powerpoint/2010/main" val="1100862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271B471-9C26-417F-8721-46ECC1B52728}" type="slidenum">
              <a:rPr lang="en-GB" smtClean="0"/>
              <a:pPr/>
              <a:t>14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4951E19-84C4-47FB-9DC2-6628CAE80F9B}" type="datetimeFigureOut">
              <a:rPr lang="en-US" smtClean="0"/>
              <a:pPr/>
              <a:t>4/22/2020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168A65-3426-4612-B3C9-52A5305F82CE}" type="slidenum">
              <a:rPr lang="en-GB" smtClean="0"/>
              <a:pPr/>
              <a:t>‹#›</a:t>
            </a:fld>
            <a:endParaRPr lang="en-GB"/>
          </a:p>
        </p:txBody>
      </p:sp>
    </p:spTree>
  </p:cSld>
  <p:clrMapOvr>
    <a:masterClrMapping/>
  </p:clrMapOvr>
  <p:transition spd="med" advClick="0" advTm="18000">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951E19-84C4-47FB-9DC2-6628CAE80F9B}" type="datetimeFigureOut">
              <a:rPr lang="en-US" smtClean="0"/>
              <a:pPr/>
              <a:t>4/22/2020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168A65-3426-4612-B3C9-52A5305F82CE}" type="slidenum">
              <a:rPr lang="en-GB" smtClean="0"/>
              <a:pPr/>
              <a:t>‹#›</a:t>
            </a:fld>
            <a:endParaRPr lang="en-GB"/>
          </a:p>
        </p:txBody>
      </p:sp>
    </p:spTree>
  </p:cSld>
  <p:clrMapOvr>
    <a:masterClrMapping/>
  </p:clrMapOvr>
  <p:transition spd="med" advClick="0" advTm="18000">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951E19-84C4-47FB-9DC2-6628CAE80F9B}" type="datetimeFigureOut">
              <a:rPr lang="en-US" smtClean="0"/>
              <a:pPr/>
              <a:t>4/22/2020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168A65-3426-4612-B3C9-52A5305F82CE}" type="slidenum">
              <a:rPr lang="en-GB" smtClean="0"/>
              <a:pPr/>
              <a:t>‹#›</a:t>
            </a:fld>
            <a:endParaRPr lang="en-GB"/>
          </a:p>
        </p:txBody>
      </p:sp>
    </p:spTree>
  </p:cSld>
  <p:clrMapOvr>
    <a:masterClrMapping/>
  </p:clrMapOvr>
  <p:transition spd="med" advClick="0" advTm="1800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951E19-84C4-47FB-9DC2-6628CAE80F9B}" type="datetimeFigureOut">
              <a:rPr lang="en-US" smtClean="0"/>
              <a:pPr/>
              <a:t>4/22/2020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168A65-3426-4612-B3C9-52A5305F82CE}" type="slidenum">
              <a:rPr lang="en-GB" smtClean="0"/>
              <a:pPr/>
              <a:t>‹#›</a:t>
            </a:fld>
            <a:endParaRPr lang="en-GB"/>
          </a:p>
        </p:txBody>
      </p:sp>
    </p:spTree>
  </p:cSld>
  <p:clrMapOvr>
    <a:masterClrMapping/>
  </p:clrMapOvr>
  <p:transition spd="med" advClick="0" advTm="1800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951E19-84C4-47FB-9DC2-6628CAE80F9B}" type="datetimeFigureOut">
              <a:rPr lang="en-US" smtClean="0"/>
              <a:pPr/>
              <a:t>4/22/2020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168A65-3426-4612-B3C9-52A5305F82CE}" type="slidenum">
              <a:rPr lang="en-GB" smtClean="0"/>
              <a:pPr/>
              <a:t>‹#›</a:t>
            </a:fld>
            <a:endParaRPr lang="en-GB"/>
          </a:p>
        </p:txBody>
      </p:sp>
    </p:spTree>
  </p:cSld>
  <p:clrMapOvr>
    <a:masterClrMapping/>
  </p:clrMapOvr>
  <p:transition spd="med" advClick="0" advTm="1800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4951E19-84C4-47FB-9DC2-6628CAE80F9B}" type="datetimeFigureOut">
              <a:rPr lang="en-US" smtClean="0"/>
              <a:pPr/>
              <a:t>4/22/2020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168A65-3426-4612-B3C9-52A5305F82CE}" type="slidenum">
              <a:rPr lang="en-GB" smtClean="0"/>
              <a:pPr/>
              <a:t>‹#›</a:t>
            </a:fld>
            <a:endParaRPr lang="en-GB"/>
          </a:p>
        </p:txBody>
      </p:sp>
    </p:spTree>
  </p:cSld>
  <p:clrMapOvr>
    <a:masterClrMapping/>
  </p:clrMapOvr>
  <p:transition spd="med" advClick="0" advTm="1800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4951E19-84C4-47FB-9DC2-6628CAE80F9B}" type="datetimeFigureOut">
              <a:rPr lang="en-US" smtClean="0"/>
              <a:pPr/>
              <a:t>4/22/2020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168A65-3426-4612-B3C9-52A5305F82CE}" type="slidenum">
              <a:rPr lang="en-GB" smtClean="0"/>
              <a:pPr/>
              <a:t>‹#›</a:t>
            </a:fld>
            <a:endParaRPr lang="en-GB"/>
          </a:p>
        </p:txBody>
      </p:sp>
    </p:spTree>
  </p:cSld>
  <p:clrMapOvr>
    <a:masterClrMapping/>
  </p:clrMapOvr>
  <p:transition spd="med" advClick="0" advTm="18000">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4951E19-84C4-47FB-9DC2-6628CAE80F9B}" type="datetimeFigureOut">
              <a:rPr lang="en-US" smtClean="0"/>
              <a:pPr/>
              <a:t>4/22/2020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168A65-3426-4612-B3C9-52A5305F82CE}" type="slidenum">
              <a:rPr lang="en-GB" smtClean="0"/>
              <a:pPr/>
              <a:t>‹#›</a:t>
            </a:fld>
            <a:endParaRPr lang="en-GB"/>
          </a:p>
        </p:txBody>
      </p:sp>
    </p:spTree>
  </p:cSld>
  <p:clrMapOvr>
    <a:masterClrMapping/>
  </p:clrMapOvr>
  <p:transition spd="med" advClick="0" advTm="18000">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951E19-84C4-47FB-9DC2-6628CAE80F9B}" type="datetimeFigureOut">
              <a:rPr lang="en-US" smtClean="0"/>
              <a:pPr/>
              <a:t>4/22/2020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168A65-3426-4612-B3C9-52A5305F82CE}" type="slidenum">
              <a:rPr lang="en-GB" smtClean="0"/>
              <a:pPr/>
              <a:t>‹#›</a:t>
            </a:fld>
            <a:endParaRPr lang="en-GB"/>
          </a:p>
        </p:txBody>
      </p:sp>
    </p:spTree>
  </p:cSld>
  <p:clrMapOvr>
    <a:masterClrMapping/>
  </p:clrMapOvr>
  <p:transition spd="med" advClick="0" advTm="18000">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951E19-84C4-47FB-9DC2-6628CAE80F9B}" type="datetimeFigureOut">
              <a:rPr lang="en-US" smtClean="0"/>
              <a:pPr/>
              <a:t>4/22/2020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168A65-3426-4612-B3C9-52A5305F82CE}" type="slidenum">
              <a:rPr lang="en-GB" smtClean="0"/>
              <a:pPr/>
              <a:t>‹#›</a:t>
            </a:fld>
            <a:endParaRPr lang="en-GB"/>
          </a:p>
        </p:txBody>
      </p:sp>
    </p:spTree>
  </p:cSld>
  <p:clrMapOvr>
    <a:masterClrMapping/>
  </p:clrMapOvr>
  <p:transition spd="med" advClick="0" advTm="18000">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951E19-84C4-47FB-9DC2-6628CAE80F9B}" type="datetimeFigureOut">
              <a:rPr lang="en-US" smtClean="0"/>
              <a:pPr/>
              <a:t>4/22/2020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168A65-3426-4612-B3C9-52A5305F82CE}" type="slidenum">
              <a:rPr lang="en-GB" smtClean="0"/>
              <a:pPr/>
              <a:t>‹#›</a:t>
            </a:fld>
            <a:endParaRPr lang="en-GB"/>
          </a:p>
        </p:txBody>
      </p:sp>
    </p:spTree>
  </p:cSld>
  <p:clrMapOvr>
    <a:masterClrMapping/>
  </p:clrMapOvr>
  <p:transition spd="med" advClick="0" advTm="18000">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51E19-84C4-47FB-9DC2-6628CAE80F9B}" type="datetimeFigureOut">
              <a:rPr lang="en-US" smtClean="0"/>
              <a:pPr/>
              <a:t>4/22/2020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168A65-3426-4612-B3C9-52A5305F82C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Click="0" advTm="18000">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71546"/>
            <a:ext cx="7772400" cy="4214841"/>
          </a:xfrm>
        </p:spPr>
        <p:txBody>
          <a:bodyPr>
            <a:noAutofit/>
          </a:bodyPr>
          <a:lstStyle/>
          <a:p>
            <a:r>
              <a:rPr lang="en-GB" sz="8000" b="1" i="1" dirty="0">
                <a:solidFill>
                  <a:srgbClr val="FF0000"/>
                </a:solidFill>
              </a:rPr>
              <a:t>Massage in Schools</a:t>
            </a:r>
          </a:p>
        </p:txBody>
      </p:sp>
      <p:sp>
        <p:nvSpPr>
          <p:cNvPr id="3" name="Subtitle 2"/>
          <p:cNvSpPr>
            <a:spLocks noGrp="1"/>
          </p:cNvSpPr>
          <p:nvPr>
            <p:ph type="subTitle" idx="1"/>
          </p:nvPr>
        </p:nvSpPr>
        <p:spPr>
          <a:xfrm>
            <a:off x="1371600" y="5214950"/>
            <a:ext cx="6400800" cy="423850"/>
          </a:xfrm>
        </p:spPr>
        <p:txBody>
          <a:bodyPr>
            <a:normAutofit fontScale="85000" lnSpcReduction="20000"/>
          </a:bodyPr>
          <a:lstStyle/>
          <a:p>
            <a:endParaRPr lang="en-GB" dirty="0"/>
          </a:p>
        </p:txBody>
      </p:sp>
    </p:spTree>
  </p:cSld>
  <p:clrMapOvr>
    <a:masterClrMapping/>
  </p:clrMapOvr>
  <p:transition spd="med" advClick="0" advTm="18000">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00636_"/>
          <p:cNvPicPr/>
          <p:nvPr/>
        </p:nvPicPr>
        <p:blipFill>
          <a:blip r:embed="rId2" cstate="print"/>
          <a:srcRect l="46506" r="21295" b="51169"/>
          <a:stretch>
            <a:fillRect/>
          </a:stretch>
        </p:blipFill>
        <p:spPr bwMode="auto">
          <a:xfrm>
            <a:off x="142844" y="285729"/>
            <a:ext cx="8856475" cy="4223392"/>
          </a:xfrm>
          <a:prstGeom prst="rect">
            <a:avLst/>
          </a:prstGeom>
          <a:noFill/>
          <a:ln w="0" algn="in">
            <a:noFill/>
            <a:miter lim="800000"/>
            <a:headEnd/>
            <a:tailEnd/>
          </a:ln>
          <a:effectLst/>
        </p:spPr>
      </p:pic>
      <p:sp>
        <p:nvSpPr>
          <p:cNvPr id="3" name="TextBox 2"/>
          <p:cNvSpPr txBox="1"/>
          <p:nvPr/>
        </p:nvSpPr>
        <p:spPr>
          <a:xfrm>
            <a:off x="323528" y="4941168"/>
            <a:ext cx="8561062" cy="1754326"/>
          </a:xfrm>
          <a:prstGeom prst="rect">
            <a:avLst/>
          </a:prstGeom>
          <a:noFill/>
        </p:spPr>
        <p:txBody>
          <a:bodyPr wrap="none" rtlCol="0">
            <a:spAutoFit/>
          </a:bodyPr>
          <a:lstStyle/>
          <a:p>
            <a:pPr algn="ctr"/>
            <a:r>
              <a:rPr lang="en-GB" b="1" dirty="0"/>
              <a:t>7. Slide (working on the head and shoulders)</a:t>
            </a:r>
          </a:p>
          <a:p>
            <a:r>
              <a:rPr lang="en-GB" dirty="0"/>
              <a:t>Place your hands flat on top of your partner’s head.</a:t>
            </a:r>
          </a:p>
          <a:p>
            <a:r>
              <a:rPr lang="en-GB" dirty="0"/>
              <a:t>Stroke from the top of the head, down the sides of the head and neck and out across the </a:t>
            </a:r>
          </a:p>
          <a:p>
            <a:r>
              <a:rPr lang="en-GB" dirty="0"/>
              <a:t>shoulders. Finish on the shoulders with a gentle hug (hold).</a:t>
            </a:r>
          </a:p>
          <a:p>
            <a:r>
              <a:rPr lang="en-GB" dirty="0"/>
              <a:t>Both hand back to the top of the head – one at a time.</a:t>
            </a:r>
          </a:p>
          <a:p>
            <a:r>
              <a:rPr lang="en-GB" dirty="0"/>
              <a:t>Repeat 3 times.</a:t>
            </a:r>
          </a:p>
        </p:txBody>
      </p:sp>
    </p:spTree>
  </p:cSld>
  <p:clrMapOvr>
    <a:masterClrMapping/>
  </p:clrMapOvr>
  <p:transition spd="med" advClick="0" advTm="18000">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D07689_"/>
          <p:cNvPicPr/>
          <p:nvPr/>
        </p:nvPicPr>
        <p:blipFill>
          <a:blip r:embed="rId2" cstate="print"/>
          <a:srcRect/>
          <a:stretch>
            <a:fillRect/>
          </a:stretch>
        </p:blipFill>
        <p:spPr bwMode="auto">
          <a:xfrm>
            <a:off x="1646586" y="514023"/>
            <a:ext cx="6629839" cy="3851081"/>
          </a:xfrm>
          <a:prstGeom prst="rect">
            <a:avLst/>
          </a:prstGeom>
          <a:noFill/>
          <a:ln w="0" algn="in">
            <a:noFill/>
            <a:miter lim="800000"/>
            <a:headEnd/>
            <a:tailEnd/>
          </a:ln>
          <a:effectLst/>
        </p:spPr>
      </p:pic>
      <p:sp>
        <p:nvSpPr>
          <p:cNvPr id="3" name="TextBox 2"/>
          <p:cNvSpPr txBox="1"/>
          <p:nvPr/>
        </p:nvSpPr>
        <p:spPr>
          <a:xfrm>
            <a:off x="755576" y="4509120"/>
            <a:ext cx="8459047" cy="2308324"/>
          </a:xfrm>
          <a:prstGeom prst="rect">
            <a:avLst/>
          </a:prstGeom>
          <a:noFill/>
        </p:spPr>
        <p:txBody>
          <a:bodyPr wrap="none" rtlCol="0">
            <a:spAutoFit/>
          </a:bodyPr>
          <a:lstStyle/>
          <a:p>
            <a:pPr algn="ctr"/>
            <a:r>
              <a:rPr lang="en-GB" b="1" dirty="0"/>
              <a:t>8. Climbing down a rope (working on the arms)</a:t>
            </a:r>
          </a:p>
          <a:p>
            <a:r>
              <a:rPr lang="en-GB" dirty="0"/>
              <a:t>Kneel down beside you partner. Place one hand around the arm below the armpit.</a:t>
            </a:r>
          </a:p>
          <a:p>
            <a:r>
              <a:rPr lang="en-GB" dirty="0"/>
              <a:t>Making a C-shape using your palm and fingers and press gently.</a:t>
            </a:r>
          </a:p>
          <a:p>
            <a:r>
              <a:rPr lang="en-GB" dirty="0"/>
              <a:t>Place your other hand below your first hand and ‘climb down’, hand over hand until you </a:t>
            </a:r>
          </a:p>
          <a:p>
            <a:r>
              <a:rPr lang="en-GB" dirty="0"/>
              <a:t>reach the wrist.</a:t>
            </a:r>
          </a:p>
          <a:p>
            <a:r>
              <a:rPr lang="en-GB" dirty="0"/>
              <a:t>Climb back up the arm the same way. After climbing down the arm for the third time,</a:t>
            </a:r>
          </a:p>
          <a:p>
            <a:r>
              <a:rPr lang="en-GB" dirty="0"/>
              <a:t>Move on to the bunny hops before climbing back up the arm and changing sides.</a:t>
            </a:r>
          </a:p>
          <a:p>
            <a:r>
              <a:rPr lang="en-GB" dirty="0"/>
              <a:t>Repeat on other arm.</a:t>
            </a:r>
          </a:p>
        </p:txBody>
      </p:sp>
    </p:spTree>
  </p:cSld>
  <p:clrMapOvr>
    <a:masterClrMapping/>
  </p:clrMapOvr>
  <p:transition spd="med" advClick="0" advTm="18000">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02559_"/>
          <p:cNvPicPr/>
          <p:nvPr/>
        </p:nvPicPr>
        <p:blipFill>
          <a:blip r:embed="rId2" cstate="print"/>
          <a:srcRect/>
          <a:stretch>
            <a:fillRect/>
          </a:stretch>
        </p:blipFill>
        <p:spPr bwMode="auto">
          <a:xfrm>
            <a:off x="393064" y="0"/>
            <a:ext cx="8750936" cy="4581128"/>
          </a:xfrm>
          <a:prstGeom prst="rect">
            <a:avLst/>
          </a:prstGeom>
          <a:noFill/>
          <a:ln w="0" algn="in">
            <a:noFill/>
            <a:miter lim="800000"/>
            <a:headEnd/>
            <a:tailEnd/>
          </a:ln>
          <a:effectLst/>
        </p:spPr>
      </p:pic>
      <p:sp>
        <p:nvSpPr>
          <p:cNvPr id="3" name="TextBox 2"/>
          <p:cNvSpPr txBox="1"/>
          <p:nvPr/>
        </p:nvSpPr>
        <p:spPr>
          <a:xfrm>
            <a:off x="467544" y="5013176"/>
            <a:ext cx="8472704" cy="1477328"/>
          </a:xfrm>
          <a:prstGeom prst="rect">
            <a:avLst/>
          </a:prstGeom>
          <a:noFill/>
        </p:spPr>
        <p:txBody>
          <a:bodyPr wrap="none" rtlCol="0">
            <a:spAutoFit/>
          </a:bodyPr>
          <a:lstStyle/>
          <a:p>
            <a:pPr algn="ctr"/>
            <a:r>
              <a:rPr lang="en-GB" b="1" dirty="0"/>
              <a:t>9. Bunny Hops (working on the palm of the hand)</a:t>
            </a:r>
          </a:p>
          <a:p>
            <a:r>
              <a:rPr lang="en-GB" dirty="0"/>
              <a:t>After climbing down the rope (last move) for the third time, stop at the wrist, open your </a:t>
            </a:r>
          </a:p>
          <a:p>
            <a:r>
              <a:rPr lang="en-GB" dirty="0"/>
              <a:t>partner’s hand and press your thumbs gently into the palm.</a:t>
            </a:r>
          </a:p>
          <a:p>
            <a:r>
              <a:rPr lang="en-GB" dirty="0"/>
              <a:t>Ask your partner if they like fast or slow bunny hops.</a:t>
            </a:r>
          </a:p>
          <a:p>
            <a:r>
              <a:rPr lang="en-GB" dirty="0"/>
              <a:t>Spend around 5-10 seconds before climbing back up the rope.</a:t>
            </a:r>
          </a:p>
        </p:txBody>
      </p:sp>
    </p:spTree>
  </p:cSld>
  <p:clrMapOvr>
    <a:masterClrMapping/>
  </p:clrMapOvr>
  <p:transition spd="med" advClick="0" advTm="18000">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D01064_"/>
          <p:cNvPicPr/>
          <p:nvPr/>
        </p:nvPicPr>
        <p:blipFill>
          <a:blip r:embed="rId2" cstate="print"/>
          <a:srcRect l="23320" t="24760" r="23676" b="20003"/>
          <a:stretch>
            <a:fillRect/>
          </a:stretch>
        </p:blipFill>
        <p:spPr bwMode="auto">
          <a:xfrm>
            <a:off x="1259632" y="107133"/>
            <a:ext cx="6408712" cy="3969939"/>
          </a:xfrm>
          <a:prstGeom prst="rect">
            <a:avLst/>
          </a:prstGeom>
          <a:noFill/>
          <a:ln w="0" algn="in">
            <a:noFill/>
            <a:miter lim="800000"/>
            <a:headEnd/>
            <a:tailEnd/>
          </a:ln>
          <a:effectLst/>
        </p:spPr>
      </p:pic>
      <p:sp>
        <p:nvSpPr>
          <p:cNvPr id="3" name="TextBox 2"/>
          <p:cNvSpPr txBox="1"/>
          <p:nvPr/>
        </p:nvSpPr>
        <p:spPr>
          <a:xfrm>
            <a:off x="539552" y="4365104"/>
            <a:ext cx="8297849" cy="2308324"/>
          </a:xfrm>
          <a:prstGeom prst="rect">
            <a:avLst/>
          </a:prstGeom>
          <a:noFill/>
        </p:spPr>
        <p:txBody>
          <a:bodyPr wrap="none" rtlCol="0">
            <a:spAutoFit/>
          </a:bodyPr>
          <a:lstStyle/>
          <a:p>
            <a:pPr algn="ctr"/>
            <a:r>
              <a:rPr lang="en-GB" b="1" dirty="0"/>
              <a:t>10. Hearts (working on the back)</a:t>
            </a:r>
          </a:p>
          <a:p>
            <a:r>
              <a:rPr lang="en-GB" dirty="0"/>
              <a:t>Begin almost at the lower back, moving up with the hands placed on each side</a:t>
            </a:r>
          </a:p>
          <a:p>
            <a:r>
              <a:rPr lang="en-GB" dirty="0"/>
              <a:t>of the spine.</a:t>
            </a:r>
          </a:p>
          <a:p>
            <a:r>
              <a:rPr lang="en-GB" dirty="0"/>
              <a:t>Draw heart shapes out to the sides and back to the starting position.</a:t>
            </a:r>
          </a:p>
          <a:p>
            <a:r>
              <a:rPr lang="en-GB" dirty="0"/>
              <a:t>Draw 3 hearts – small, middle (half way up the back) and a large heart (draw up to the </a:t>
            </a:r>
          </a:p>
          <a:p>
            <a:r>
              <a:rPr lang="en-GB" dirty="0"/>
              <a:t>shoulders)</a:t>
            </a:r>
          </a:p>
          <a:p>
            <a:r>
              <a:rPr lang="en-GB" dirty="0"/>
              <a:t>3 sets of 3 hearts.</a:t>
            </a:r>
          </a:p>
          <a:p>
            <a:endParaRPr lang="en-GB" dirty="0"/>
          </a:p>
        </p:txBody>
      </p:sp>
    </p:spTree>
  </p:cSld>
  <p:clrMapOvr>
    <a:masterClrMapping/>
  </p:clrMapOvr>
  <p:transition spd="med" advClick="0" advTm="18000">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02554_"/>
          <p:cNvPicPr/>
          <p:nvPr/>
        </p:nvPicPr>
        <p:blipFill>
          <a:blip r:embed="rId3" cstate="print"/>
          <a:srcRect/>
          <a:stretch>
            <a:fillRect/>
          </a:stretch>
        </p:blipFill>
        <p:spPr bwMode="auto">
          <a:xfrm>
            <a:off x="611559" y="0"/>
            <a:ext cx="7848873" cy="4149080"/>
          </a:xfrm>
          <a:prstGeom prst="rect">
            <a:avLst/>
          </a:prstGeom>
          <a:noFill/>
          <a:ln w="0" algn="in">
            <a:noFill/>
            <a:miter lim="800000"/>
            <a:headEnd/>
            <a:tailEnd/>
          </a:ln>
          <a:effectLst/>
        </p:spPr>
      </p:pic>
      <p:sp>
        <p:nvSpPr>
          <p:cNvPr id="3" name="TextBox 2"/>
          <p:cNvSpPr txBox="1"/>
          <p:nvPr/>
        </p:nvSpPr>
        <p:spPr>
          <a:xfrm>
            <a:off x="467544" y="4437112"/>
            <a:ext cx="7514045" cy="2031325"/>
          </a:xfrm>
          <a:prstGeom prst="rect">
            <a:avLst/>
          </a:prstGeom>
          <a:noFill/>
        </p:spPr>
        <p:txBody>
          <a:bodyPr wrap="none" rtlCol="0">
            <a:spAutoFit/>
          </a:bodyPr>
          <a:lstStyle/>
          <a:p>
            <a:pPr algn="ctr"/>
            <a:r>
              <a:rPr lang="en-GB" b="1" dirty="0"/>
              <a:t>11. Butterfly (working on the back)</a:t>
            </a:r>
          </a:p>
          <a:p>
            <a:r>
              <a:rPr lang="en-GB" dirty="0"/>
              <a:t>Place hands on the middle of the back.</a:t>
            </a:r>
          </a:p>
          <a:p>
            <a:r>
              <a:rPr lang="en-GB" dirty="0"/>
              <a:t>With the right hand cross over the back diagonally to touch the left shoulder.</a:t>
            </a:r>
          </a:p>
          <a:p>
            <a:r>
              <a:rPr lang="en-GB" dirty="0"/>
              <a:t>Hug the shoulder gently and bring the hand back to the starting position.</a:t>
            </a:r>
          </a:p>
          <a:p>
            <a:r>
              <a:rPr lang="en-GB" dirty="0"/>
              <a:t>Repeat the stroke using the left hand.</a:t>
            </a:r>
          </a:p>
          <a:p>
            <a:r>
              <a:rPr lang="en-GB" dirty="0"/>
              <a:t>3 sets of 3. </a:t>
            </a:r>
          </a:p>
          <a:p>
            <a:endParaRPr lang="en-GB" dirty="0"/>
          </a:p>
        </p:txBody>
      </p:sp>
    </p:spTree>
  </p:cSld>
  <p:clrMapOvr>
    <a:masterClrMapping/>
  </p:clrMapOvr>
  <p:transition spd="med" advClick="0" advTm="18000">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03314_"/>
          <p:cNvPicPr/>
          <p:nvPr/>
        </p:nvPicPr>
        <p:blipFill>
          <a:blip r:embed="rId2" cstate="print"/>
          <a:srcRect/>
          <a:stretch>
            <a:fillRect/>
          </a:stretch>
        </p:blipFill>
        <p:spPr bwMode="auto">
          <a:xfrm>
            <a:off x="142844" y="142853"/>
            <a:ext cx="8809950" cy="4222252"/>
          </a:xfrm>
          <a:prstGeom prst="rect">
            <a:avLst/>
          </a:prstGeom>
          <a:noFill/>
          <a:ln w="0" algn="in">
            <a:noFill/>
            <a:miter lim="800000"/>
            <a:headEnd/>
            <a:tailEnd/>
          </a:ln>
          <a:effectLst/>
        </p:spPr>
      </p:pic>
      <p:sp>
        <p:nvSpPr>
          <p:cNvPr id="4" name="TextBox 3"/>
          <p:cNvSpPr txBox="1"/>
          <p:nvPr/>
        </p:nvSpPr>
        <p:spPr>
          <a:xfrm>
            <a:off x="395536" y="4509120"/>
            <a:ext cx="7136313" cy="1477328"/>
          </a:xfrm>
          <a:prstGeom prst="rect">
            <a:avLst/>
          </a:prstGeom>
          <a:noFill/>
        </p:spPr>
        <p:txBody>
          <a:bodyPr wrap="none" rtlCol="0">
            <a:spAutoFit/>
          </a:bodyPr>
          <a:lstStyle/>
          <a:p>
            <a:pPr algn="ctr"/>
            <a:r>
              <a:rPr lang="en-GB" b="1" dirty="0"/>
              <a:t>12. Bear-walk (working on the back)</a:t>
            </a:r>
          </a:p>
          <a:p>
            <a:r>
              <a:rPr lang="en-GB" dirty="0"/>
              <a:t>Place hands on either side of the spine, almost at the bottom of the spine.</a:t>
            </a:r>
          </a:p>
          <a:p>
            <a:r>
              <a:rPr lang="en-GB" dirty="0"/>
              <a:t>Press one hand after another ‘walking’ up the back.</a:t>
            </a:r>
          </a:p>
          <a:p>
            <a:r>
              <a:rPr lang="en-GB" dirty="0"/>
              <a:t>When you reach the top of the back, start walking back down.</a:t>
            </a:r>
          </a:p>
          <a:p>
            <a:r>
              <a:rPr lang="en-GB" dirty="0"/>
              <a:t>3 sets up and down.</a:t>
            </a:r>
          </a:p>
        </p:txBody>
      </p:sp>
    </p:spTree>
  </p:cSld>
  <p:clrMapOvr>
    <a:masterClrMapping/>
  </p:clrMapOvr>
  <p:transition spd="med" advClick="0" advTm="18000">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H01061_"/>
          <p:cNvPicPr/>
          <p:nvPr/>
        </p:nvPicPr>
        <p:blipFill>
          <a:blip r:embed="rId2" cstate="print"/>
          <a:srcRect/>
          <a:stretch>
            <a:fillRect/>
          </a:stretch>
        </p:blipFill>
        <p:spPr bwMode="auto">
          <a:xfrm>
            <a:off x="142844" y="357166"/>
            <a:ext cx="8913427" cy="4223962"/>
          </a:xfrm>
          <a:prstGeom prst="rect">
            <a:avLst/>
          </a:prstGeom>
          <a:noFill/>
          <a:ln w="0" algn="in">
            <a:noFill/>
            <a:miter lim="800000"/>
            <a:headEnd/>
            <a:tailEnd/>
          </a:ln>
          <a:effectLst/>
        </p:spPr>
      </p:pic>
      <p:sp>
        <p:nvSpPr>
          <p:cNvPr id="3" name="TextBox 2"/>
          <p:cNvSpPr txBox="1"/>
          <p:nvPr/>
        </p:nvSpPr>
        <p:spPr>
          <a:xfrm>
            <a:off x="323528" y="5013176"/>
            <a:ext cx="8016105" cy="1477328"/>
          </a:xfrm>
          <a:prstGeom prst="rect">
            <a:avLst/>
          </a:prstGeom>
          <a:noFill/>
        </p:spPr>
        <p:txBody>
          <a:bodyPr wrap="none" rtlCol="0">
            <a:spAutoFit/>
          </a:bodyPr>
          <a:lstStyle/>
          <a:p>
            <a:pPr algn="ctr"/>
            <a:r>
              <a:rPr lang="en-GB" b="1" dirty="0"/>
              <a:t>13. Ice-skating (working on the back)</a:t>
            </a:r>
          </a:p>
          <a:p>
            <a:r>
              <a:rPr lang="en-GB" dirty="0"/>
              <a:t>Place the sides of the hands on each side of the spine. </a:t>
            </a:r>
          </a:p>
          <a:p>
            <a:r>
              <a:rPr lang="en-GB" dirty="0"/>
              <a:t>Use the hands to do short, sharp slides all the way up the back.</a:t>
            </a:r>
          </a:p>
          <a:p>
            <a:r>
              <a:rPr lang="en-GB" dirty="0"/>
              <a:t>When you reach the top of the back, slide both hands down either side of the spine</a:t>
            </a:r>
          </a:p>
          <a:p>
            <a:r>
              <a:rPr lang="en-GB" dirty="0"/>
              <a:t>to the starting position. 3 sets up and back down.</a:t>
            </a:r>
          </a:p>
        </p:txBody>
      </p:sp>
    </p:spTree>
  </p:cSld>
  <p:clrMapOvr>
    <a:masterClrMapping/>
  </p:clrMapOvr>
  <p:transition spd="med" advClick="0" advTm="18000">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02479_"/>
          <p:cNvPicPr/>
          <p:nvPr/>
        </p:nvPicPr>
        <p:blipFill>
          <a:blip r:embed="rId2" cstate="print"/>
          <a:srcRect/>
          <a:stretch>
            <a:fillRect/>
          </a:stretch>
        </p:blipFill>
        <p:spPr bwMode="auto">
          <a:xfrm>
            <a:off x="142844" y="0"/>
            <a:ext cx="8790533" cy="4293096"/>
          </a:xfrm>
          <a:prstGeom prst="rect">
            <a:avLst/>
          </a:prstGeom>
          <a:noFill/>
          <a:ln w="0" algn="in">
            <a:noFill/>
            <a:miter lim="800000"/>
            <a:headEnd/>
            <a:tailEnd/>
          </a:ln>
          <a:effectLst/>
        </p:spPr>
      </p:pic>
      <p:sp>
        <p:nvSpPr>
          <p:cNvPr id="3" name="TextBox 2"/>
          <p:cNvSpPr txBox="1"/>
          <p:nvPr/>
        </p:nvSpPr>
        <p:spPr>
          <a:xfrm>
            <a:off x="251520" y="4581128"/>
            <a:ext cx="7507696" cy="1477328"/>
          </a:xfrm>
          <a:prstGeom prst="rect">
            <a:avLst/>
          </a:prstGeom>
          <a:noFill/>
        </p:spPr>
        <p:txBody>
          <a:bodyPr wrap="none" rtlCol="0">
            <a:spAutoFit/>
          </a:bodyPr>
          <a:lstStyle/>
          <a:p>
            <a:pPr algn="ctr"/>
            <a:r>
              <a:rPr lang="en-GB" b="1" dirty="0"/>
              <a:t>14. Brushing the horse</a:t>
            </a:r>
          </a:p>
          <a:p>
            <a:r>
              <a:rPr lang="en-GB" dirty="0"/>
              <a:t>Stroke with one hand at a time all the way down the back from top to bottom.</a:t>
            </a:r>
          </a:p>
          <a:p>
            <a:r>
              <a:rPr lang="en-GB" dirty="0"/>
              <a:t>Always stay in contact.</a:t>
            </a:r>
          </a:p>
          <a:p>
            <a:r>
              <a:rPr lang="en-GB" dirty="0"/>
              <a:t>Covering the back with long brush strokes.</a:t>
            </a:r>
          </a:p>
          <a:p>
            <a:r>
              <a:rPr lang="en-GB" dirty="0"/>
              <a:t>Continue for 5 – 10 seconds.</a:t>
            </a:r>
          </a:p>
        </p:txBody>
      </p:sp>
    </p:spTree>
  </p:cSld>
  <p:clrMapOvr>
    <a:masterClrMapping/>
  </p:clrMapOvr>
  <p:transition spd="med" advClick="0" advTm="18000">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HERO052.WMF"/>
          <p:cNvPicPr/>
          <p:nvPr/>
        </p:nvPicPr>
        <p:blipFill>
          <a:blip r:embed="rId2" cstate="print"/>
          <a:stretch>
            <a:fillRect/>
          </a:stretch>
        </p:blipFill>
        <p:spPr>
          <a:xfrm>
            <a:off x="1441261" y="49385"/>
            <a:ext cx="6261477" cy="4243711"/>
          </a:xfrm>
          <a:prstGeom prst="rect">
            <a:avLst/>
          </a:prstGeom>
        </p:spPr>
      </p:pic>
      <p:sp>
        <p:nvSpPr>
          <p:cNvPr id="3" name="TextBox 2"/>
          <p:cNvSpPr txBox="1"/>
          <p:nvPr/>
        </p:nvSpPr>
        <p:spPr>
          <a:xfrm>
            <a:off x="683568" y="4653136"/>
            <a:ext cx="8553945" cy="1754326"/>
          </a:xfrm>
          <a:prstGeom prst="rect">
            <a:avLst/>
          </a:prstGeom>
          <a:noFill/>
        </p:spPr>
        <p:txBody>
          <a:bodyPr wrap="none" rtlCol="0">
            <a:spAutoFit/>
          </a:bodyPr>
          <a:lstStyle/>
          <a:p>
            <a:pPr algn="ctr"/>
            <a:r>
              <a:rPr lang="en-GB" b="1" dirty="0"/>
              <a:t>15. Brushing off the snow</a:t>
            </a:r>
          </a:p>
          <a:p>
            <a:r>
              <a:rPr lang="en-GB" dirty="0"/>
              <a:t>Similar to the slide... Stroke quickly from the head down to and across the shoulders.</a:t>
            </a:r>
          </a:p>
          <a:p>
            <a:r>
              <a:rPr lang="en-GB" dirty="0"/>
              <a:t>Imagine snow is lying on the shoulders and brush quickly off – breaking contact.</a:t>
            </a:r>
          </a:p>
          <a:p>
            <a:r>
              <a:rPr lang="en-GB" dirty="0"/>
              <a:t>Then do the same all the way down the back – breaking contact as you reach the bottom </a:t>
            </a:r>
          </a:p>
          <a:p>
            <a:r>
              <a:rPr lang="en-GB" dirty="0"/>
              <a:t>of the back.</a:t>
            </a:r>
          </a:p>
          <a:p>
            <a:r>
              <a:rPr lang="en-GB" dirty="0"/>
              <a:t>3 times off the shoulders and 3 times down the back.</a:t>
            </a:r>
          </a:p>
        </p:txBody>
      </p:sp>
    </p:spTree>
  </p:cSld>
  <p:clrMapOvr>
    <a:masterClrMapping/>
  </p:clrMapOvr>
  <p:transition spd="med" advClick="0" advTm="18000">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0078742"/>
          <p:cNvPicPr/>
          <p:nvPr/>
        </p:nvPicPr>
        <p:blipFill>
          <a:blip r:embed="rId2" cstate="print"/>
          <a:srcRect/>
          <a:stretch>
            <a:fillRect/>
          </a:stretch>
        </p:blipFill>
        <p:spPr bwMode="auto">
          <a:xfrm>
            <a:off x="1285852" y="214290"/>
            <a:ext cx="6296464" cy="5230934"/>
          </a:xfrm>
          <a:prstGeom prst="rect">
            <a:avLst/>
          </a:prstGeom>
          <a:noFill/>
          <a:ln w="0" algn="in">
            <a:noFill/>
            <a:miter lim="800000"/>
            <a:headEnd/>
            <a:tailEnd/>
          </a:ln>
          <a:effectLst/>
        </p:spPr>
      </p:pic>
      <p:sp>
        <p:nvSpPr>
          <p:cNvPr id="3" name="TextBox 2"/>
          <p:cNvSpPr txBox="1"/>
          <p:nvPr/>
        </p:nvSpPr>
        <p:spPr>
          <a:xfrm>
            <a:off x="1043608" y="5733256"/>
            <a:ext cx="7477624" cy="923330"/>
          </a:xfrm>
          <a:prstGeom prst="rect">
            <a:avLst/>
          </a:prstGeom>
          <a:noFill/>
        </p:spPr>
        <p:txBody>
          <a:bodyPr wrap="none" rtlCol="0">
            <a:spAutoFit/>
          </a:bodyPr>
          <a:lstStyle/>
          <a:p>
            <a:pPr algn="ctr"/>
            <a:r>
              <a:rPr lang="en-GB" b="1" dirty="0"/>
              <a:t>Say Thank you</a:t>
            </a:r>
          </a:p>
          <a:p>
            <a:r>
              <a:rPr lang="en-GB" dirty="0"/>
              <a:t>Person delivering the massage to thank the person receiving as they allowed</a:t>
            </a:r>
          </a:p>
          <a:p>
            <a:r>
              <a:rPr lang="en-GB" dirty="0"/>
              <a:t>the massage to take place.</a:t>
            </a:r>
          </a:p>
        </p:txBody>
      </p:sp>
    </p:spTree>
  </p:cSld>
  <p:clrMapOvr>
    <a:masterClrMapping/>
  </p:clrMapOvr>
  <p:transition spd="med" advClick="0" advTm="18000">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GB" sz="4000" dirty="0"/>
              <a:t>Rules of Massage</a:t>
            </a:r>
          </a:p>
        </p:txBody>
      </p:sp>
      <p:sp>
        <p:nvSpPr>
          <p:cNvPr id="3" name="Content Placeholder 2"/>
          <p:cNvSpPr>
            <a:spLocks noGrp="1"/>
          </p:cNvSpPr>
          <p:nvPr>
            <p:ph idx="1"/>
          </p:nvPr>
        </p:nvSpPr>
        <p:spPr>
          <a:xfrm>
            <a:off x="457200" y="1268760"/>
            <a:ext cx="8229600" cy="5328592"/>
          </a:xfrm>
        </p:spPr>
        <p:txBody>
          <a:bodyPr>
            <a:normAutofit/>
          </a:bodyPr>
          <a:lstStyle/>
          <a:p>
            <a:pPr>
              <a:buNone/>
            </a:pPr>
            <a:r>
              <a:rPr lang="en-GB" sz="1800" u="sng" dirty="0"/>
              <a:t>It is important to remind the pupils about the rules of MISP before starting.</a:t>
            </a:r>
          </a:p>
          <a:p>
            <a:endParaRPr lang="en-GB" sz="1800" dirty="0"/>
          </a:p>
          <a:p>
            <a:pPr>
              <a:buFont typeface="+mj-lt"/>
              <a:buAutoNum type="arabicPeriod"/>
            </a:pPr>
            <a:r>
              <a:rPr lang="en-GB" sz="1400" b="1" dirty="0"/>
              <a:t>Person at the back always has to ask the person at the front for permission.</a:t>
            </a:r>
          </a:p>
          <a:p>
            <a:r>
              <a:rPr lang="en-GB" sz="1400" dirty="0"/>
              <a:t>If the partner at the front says </a:t>
            </a:r>
            <a:r>
              <a:rPr lang="en-GB" sz="1400" b="1" dirty="0"/>
              <a:t>‘yes’ </a:t>
            </a:r>
            <a:r>
              <a:rPr lang="en-GB" sz="1400" dirty="0"/>
              <a:t>to having a massage then the person at the back should place both hands on their partners shoulders ready to begin.</a:t>
            </a:r>
          </a:p>
          <a:p>
            <a:r>
              <a:rPr lang="en-GB" sz="1400" dirty="0"/>
              <a:t>If the person at the front says </a:t>
            </a:r>
            <a:r>
              <a:rPr lang="en-GB" sz="1400" b="1" dirty="0"/>
              <a:t>‘no’ </a:t>
            </a:r>
            <a:r>
              <a:rPr lang="en-GB" sz="1400" dirty="0"/>
              <a:t>then the person at the back should keep their hands to themselves.</a:t>
            </a:r>
          </a:p>
          <a:p>
            <a:pPr>
              <a:buAutoNum type="arabicPeriod" startAt="2"/>
            </a:pPr>
            <a:r>
              <a:rPr lang="en-GB" sz="1400" b="1" dirty="0"/>
              <a:t>Person giving the massage needs to take care of the person receiving and listen to what they say e.g.</a:t>
            </a:r>
          </a:p>
          <a:p>
            <a:r>
              <a:rPr lang="en-GB" sz="1400" dirty="0"/>
              <a:t>if the person at the front says </a:t>
            </a:r>
            <a:r>
              <a:rPr lang="en-GB" sz="1400" b="1" dirty="0"/>
              <a:t>‘please stop’ </a:t>
            </a:r>
            <a:r>
              <a:rPr lang="en-GB" sz="1400" dirty="0"/>
              <a:t>then the person giving the massage should stop doing that stroke and return their hands to the shoulders of their partner and wait for the next picture card.</a:t>
            </a:r>
          </a:p>
          <a:p>
            <a:pPr>
              <a:buAutoNum type="arabicPeriod" startAt="3"/>
            </a:pPr>
            <a:r>
              <a:rPr lang="en-GB" sz="1400" b="1" dirty="0"/>
              <a:t>Person giving the massage should always maintain contact with their partner during the routine.</a:t>
            </a:r>
          </a:p>
          <a:p>
            <a:r>
              <a:rPr lang="en-GB" sz="1400" dirty="0"/>
              <a:t>This is to make sure that the person in front knows that their partner is there at all times. We don’t want anyone to feel  as though they don’t know what is going on behind them.</a:t>
            </a:r>
          </a:p>
          <a:p>
            <a:r>
              <a:rPr lang="en-GB" sz="1400" dirty="0"/>
              <a:t>Easiest way to do this is for the person delivering the massage to always return their hands to the shoulders between each stroke.</a:t>
            </a:r>
          </a:p>
          <a:p>
            <a:pPr>
              <a:buAutoNum type="arabicPeriod" startAt="4"/>
            </a:pPr>
            <a:r>
              <a:rPr lang="en-GB" sz="1400" b="1" dirty="0"/>
              <a:t>Everyone should attempt to be as quiet as possible during the massage to create a calm, relaxing atmosphere.</a:t>
            </a:r>
          </a:p>
          <a:p>
            <a:r>
              <a:rPr lang="en-GB" sz="1400" dirty="0"/>
              <a:t>No one is allowed to discuss anything other than the massage. Sometimes communication is required when checking for pressure etc during the routine.</a:t>
            </a:r>
          </a:p>
          <a:p>
            <a:r>
              <a:rPr lang="en-GB" sz="1400" dirty="0"/>
              <a:t>Children are encouraged to whisper to each other. Appropriate music could be played during MISP.</a:t>
            </a:r>
          </a:p>
          <a:p>
            <a:pPr>
              <a:buNone/>
            </a:pPr>
            <a:r>
              <a:rPr lang="en-GB" sz="1400" b="1" dirty="0"/>
              <a:t>5.	Everyone is encouraged to have fun and enjoy the massage experience whether they take an active part or not. Some pupils may opt to work with a cuddly toy or do some of the strokes to themselves.</a:t>
            </a:r>
          </a:p>
        </p:txBody>
      </p:sp>
    </p:spTree>
  </p:cSld>
  <p:clrMapOvr>
    <a:masterClrMapping/>
  </p:clrMapOvr>
  <p:transition spd="med" advClick="0" advTm="18000">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0078742"/>
          <p:cNvPicPr/>
          <p:nvPr/>
        </p:nvPicPr>
        <p:blipFill>
          <a:blip r:embed="rId2" cstate="print"/>
          <a:srcRect/>
          <a:stretch>
            <a:fillRect/>
          </a:stretch>
        </p:blipFill>
        <p:spPr bwMode="auto">
          <a:xfrm>
            <a:off x="1643042" y="0"/>
            <a:ext cx="6296465" cy="4941168"/>
          </a:xfrm>
          <a:prstGeom prst="rect">
            <a:avLst/>
          </a:prstGeom>
          <a:noFill/>
          <a:ln w="0" algn="in">
            <a:noFill/>
            <a:miter lim="800000"/>
            <a:headEnd/>
            <a:tailEnd/>
          </a:ln>
          <a:effectLst/>
        </p:spPr>
      </p:pic>
      <p:sp>
        <p:nvSpPr>
          <p:cNvPr id="3" name="TextBox 2"/>
          <p:cNvSpPr txBox="1"/>
          <p:nvPr/>
        </p:nvSpPr>
        <p:spPr>
          <a:xfrm>
            <a:off x="1763688" y="5301208"/>
            <a:ext cx="6336704" cy="1200329"/>
          </a:xfrm>
          <a:prstGeom prst="rect">
            <a:avLst/>
          </a:prstGeom>
          <a:noFill/>
        </p:spPr>
        <p:txBody>
          <a:bodyPr wrap="square" rtlCol="0">
            <a:spAutoFit/>
          </a:bodyPr>
          <a:lstStyle/>
          <a:p>
            <a:pPr algn="ctr"/>
            <a:r>
              <a:rPr lang="en-GB" b="1" dirty="0"/>
              <a:t>ASK FOR PERMISSION</a:t>
            </a:r>
          </a:p>
          <a:p>
            <a:r>
              <a:rPr lang="en-GB" dirty="0"/>
              <a:t>Person delivering the massage should ask their partner if they would like a massage.</a:t>
            </a:r>
          </a:p>
          <a:p>
            <a:r>
              <a:rPr lang="en-GB" b="1" dirty="0"/>
              <a:t> </a:t>
            </a:r>
          </a:p>
        </p:txBody>
      </p:sp>
    </p:spTree>
  </p:cSld>
  <p:clrMapOvr>
    <a:masterClrMapping/>
  </p:clrMapOvr>
  <p:transition spd="med" advClick="0" advTm="18000">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H01639_"/>
          <p:cNvPicPr/>
          <p:nvPr/>
        </p:nvPicPr>
        <p:blipFill>
          <a:blip r:embed="rId2" cstate="print"/>
          <a:srcRect/>
          <a:stretch>
            <a:fillRect/>
          </a:stretch>
        </p:blipFill>
        <p:spPr bwMode="auto">
          <a:xfrm>
            <a:off x="0" y="1"/>
            <a:ext cx="8929718" cy="4365104"/>
          </a:xfrm>
          <a:prstGeom prst="rect">
            <a:avLst/>
          </a:prstGeom>
          <a:noFill/>
          <a:ln w="0" algn="in">
            <a:noFill/>
            <a:miter lim="800000"/>
            <a:headEnd/>
            <a:tailEnd/>
          </a:ln>
          <a:effectLst/>
        </p:spPr>
      </p:pic>
      <p:sp>
        <p:nvSpPr>
          <p:cNvPr id="6" name="TextBox 5"/>
          <p:cNvSpPr txBox="1"/>
          <p:nvPr/>
        </p:nvSpPr>
        <p:spPr>
          <a:xfrm>
            <a:off x="395536" y="4725145"/>
            <a:ext cx="8524641" cy="2031325"/>
          </a:xfrm>
          <a:prstGeom prst="rect">
            <a:avLst/>
          </a:prstGeom>
          <a:noFill/>
        </p:spPr>
        <p:txBody>
          <a:bodyPr wrap="square" rtlCol="0">
            <a:spAutoFit/>
          </a:bodyPr>
          <a:lstStyle/>
          <a:p>
            <a:pPr marL="342900" indent="-342900" algn="ctr">
              <a:buAutoNum type="arabicPeriod"/>
            </a:pPr>
            <a:r>
              <a:rPr lang="en-GB" b="1" dirty="0"/>
              <a:t>Eyeglasses (Drawing circles on the back)</a:t>
            </a:r>
          </a:p>
          <a:p>
            <a:pPr marL="342900" indent="-342900"/>
            <a:r>
              <a:rPr lang="en-GB" dirty="0"/>
              <a:t>Hands together in the middle of the back.</a:t>
            </a:r>
          </a:p>
          <a:p>
            <a:pPr marL="342900" indent="-342900"/>
            <a:r>
              <a:rPr lang="en-GB" dirty="0"/>
              <a:t>Stroke down the centre then out to the sides, up to shoulder blades and back to the start.</a:t>
            </a:r>
          </a:p>
          <a:p>
            <a:pPr marL="342900" indent="-342900"/>
            <a:r>
              <a:rPr lang="en-GB" dirty="0"/>
              <a:t>Draw 3 circles on the back. After the third circle stroke up to the shoulders and give a </a:t>
            </a:r>
          </a:p>
          <a:p>
            <a:pPr marL="342900" indent="-342900"/>
            <a:r>
              <a:rPr lang="en-GB" dirty="0"/>
              <a:t>Gentle hug (hold).</a:t>
            </a:r>
          </a:p>
          <a:p>
            <a:pPr marL="342900" indent="-342900"/>
            <a:r>
              <a:rPr lang="en-GB" dirty="0"/>
              <a:t>Back to the starting position and do 3 sets.</a:t>
            </a:r>
          </a:p>
          <a:p>
            <a:pPr marL="342900" indent="-342900"/>
            <a:endParaRPr lang="en-GB" dirty="0"/>
          </a:p>
        </p:txBody>
      </p:sp>
    </p:spTree>
  </p:cSld>
  <p:clrMapOvr>
    <a:masterClrMapping/>
  </p:clrMapOvr>
  <p:transition spd="med" advClick="0" advTm="18000">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04293_"/>
          <p:cNvPicPr/>
          <p:nvPr/>
        </p:nvPicPr>
        <p:blipFill>
          <a:blip r:embed="rId2" cstate="print"/>
          <a:srcRect/>
          <a:stretch>
            <a:fillRect/>
          </a:stretch>
        </p:blipFill>
        <p:spPr bwMode="auto">
          <a:xfrm>
            <a:off x="1500166" y="252425"/>
            <a:ext cx="6177085" cy="4112679"/>
          </a:xfrm>
          <a:prstGeom prst="rect">
            <a:avLst/>
          </a:prstGeom>
          <a:noFill/>
          <a:ln w="0" algn="in">
            <a:noFill/>
            <a:miter lim="800000"/>
            <a:headEnd/>
            <a:tailEnd/>
          </a:ln>
          <a:effectLst/>
        </p:spPr>
      </p:pic>
      <p:sp>
        <p:nvSpPr>
          <p:cNvPr id="3" name="TextBox 2"/>
          <p:cNvSpPr txBox="1"/>
          <p:nvPr/>
        </p:nvSpPr>
        <p:spPr>
          <a:xfrm>
            <a:off x="683568" y="4797152"/>
            <a:ext cx="8214749" cy="1754326"/>
          </a:xfrm>
          <a:prstGeom prst="rect">
            <a:avLst/>
          </a:prstGeom>
          <a:noFill/>
        </p:spPr>
        <p:txBody>
          <a:bodyPr wrap="none" rtlCol="0">
            <a:spAutoFit/>
          </a:bodyPr>
          <a:lstStyle/>
          <a:p>
            <a:pPr algn="ctr"/>
            <a:r>
              <a:rPr lang="en-GB" b="1" dirty="0"/>
              <a:t>2. Cat grip (working on the neck)</a:t>
            </a:r>
          </a:p>
          <a:p>
            <a:r>
              <a:rPr lang="en-GB" dirty="0"/>
              <a:t>Stand to the side of your partner. One hand gently on the forehead to keep it steady.</a:t>
            </a:r>
          </a:p>
          <a:p>
            <a:r>
              <a:rPr lang="en-GB" dirty="0"/>
              <a:t>Other hand on the back of the neck – feel for the skin.</a:t>
            </a:r>
          </a:p>
          <a:p>
            <a:r>
              <a:rPr lang="en-GB" dirty="0"/>
              <a:t>Take a cat grip around the neck and make gentle movements with your fingers on one</a:t>
            </a:r>
          </a:p>
          <a:p>
            <a:r>
              <a:rPr lang="en-GB" dirty="0"/>
              <a:t>Side and your thumb on the other side, using the whole surface of your hand.</a:t>
            </a:r>
          </a:p>
          <a:p>
            <a:r>
              <a:rPr lang="en-GB" dirty="0"/>
              <a:t>Repeat several times. Check for pressure.</a:t>
            </a:r>
          </a:p>
        </p:txBody>
      </p:sp>
    </p:spTree>
  </p:cSld>
  <p:clrMapOvr>
    <a:masterClrMapping/>
  </p:clrMapOvr>
  <p:transition spd="med" advClick="0" advTm="18000">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D01250_"/>
          <p:cNvPicPr/>
          <p:nvPr/>
        </p:nvPicPr>
        <p:blipFill>
          <a:blip r:embed="rId2" cstate="print"/>
          <a:srcRect/>
          <a:stretch>
            <a:fillRect/>
          </a:stretch>
        </p:blipFill>
        <p:spPr bwMode="auto">
          <a:xfrm>
            <a:off x="357158" y="357167"/>
            <a:ext cx="8573598" cy="3647898"/>
          </a:xfrm>
          <a:prstGeom prst="rect">
            <a:avLst/>
          </a:prstGeom>
          <a:noFill/>
          <a:ln w="0" algn="in">
            <a:noFill/>
            <a:miter lim="800000"/>
            <a:headEnd/>
            <a:tailEnd/>
          </a:ln>
          <a:effectLst/>
        </p:spPr>
      </p:pic>
      <p:sp>
        <p:nvSpPr>
          <p:cNvPr id="3" name="TextBox 2"/>
          <p:cNvSpPr txBox="1"/>
          <p:nvPr/>
        </p:nvSpPr>
        <p:spPr>
          <a:xfrm>
            <a:off x="395536" y="4509120"/>
            <a:ext cx="7200176" cy="1754326"/>
          </a:xfrm>
          <a:prstGeom prst="rect">
            <a:avLst/>
          </a:prstGeom>
          <a:noFill/>
        </p:spPr>
        <p:txBody>
          <a:bodyPr wrap="none" rtlCol="0">
            <a:spAutoFit/>
          </a:bodyPr>
          <a:lstStyle/>
          <a:p>
            <a:pPr algn="ctr"/>
            <a:r>
              <a:rPr lang="en-GB" b="1" dirty="0"/>
              <a:t>3. Baker (working on the shoulders)</a:t>
            </a:r>
          </a:p>
          <a:p>
            <a:r>
              <a:rPr lang="en-GB" dirty="0"/>
              <a:t>Place your hands on your partner’s shoulders.</a:t>
            </a:r>
          </a:p>
          <a:p>
            <a:r>
              <a:rPr lang="en-GB" dirty="0"/>
              <a:t>Make gentle movements with your palm and fingers (like kneading dough).</a:t>
            </a:r>
          </a:p>
          <a:p>
            <a:r>
              <a:rPr lang="en-GB" dirty="0"/>
              <a:t>Repeat several times.</a:t>
            </a:r>
          </a:p>
          <a:p>
            <a:r>
              <a:rPr lang="en-GB" dirty="0"/>
              <a:t>Remember to check for pressure. </a:t>
            </a:r>
          </a:p>
          <a:p>
            <a:r>
              <a:rPr lang="en-GB" dirty="0"/>
              <a:t>Ask your partner – does this feel ok?</a:t>
            </a:r>
          </a:p>
        </p:txBody>
      </p:sp>
    </p:spTree>
  </p:cSld>
  <p:clrMapOvr>
    <a:masterClrMapping/>
  </p:clrMapOvr>
  <p:transition spd="med" advClick="0" advTm="18000">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D00540_"/>
          <p:cNvPicPr/>
          <p:nvPr/>
        </p:nvPicPr>
        <p:blipFill>
          <a:blip r:embed="rId2" cstate="print"/>
          <a:srcRect/>
          <a:stretch>
            <a:fillRect/>
          </a:stretch>
        </p:blipFill>
        <p:spPr bwMode="auto">
          <a:xfrm>
            <a:off x="388668" y="428605"/>
            <a:ext cx="7351684" cy="3432443"/>
          </a:xfrm>
          <a:prstGeom prst="rect">
            <a:avLst/>
          </a:prstGeom>
          <a:noFill/>
          <a:ln w="0" algn="in">
            <a:noFill/>
            <a:miter lim="800000"/>
            <a:headEnd/>
            <a:tailEnd/>
          </a:ln>
          <a:effectLst/>
        </p:spPr>
      </p:pic>
      <p:sp>
        <p:nvSpPr>
          <p:cNvPr id="3" name="TextBox 2"/>
          <p:cNvSpPr txBox="1"/>
          <p:nvPr/>
        </p:nvSpPr>
        <p:spPr>
          <a:xfrm>
            <a:off x="467544" y="4005064"/>
            <a:ext cx="8654229" cy="2862322"/>
          </a:xfrm>
          <a:prstGeom prst="rect">
            <a:avLst/>
          </a:prstGeom>
          <a:noFill/>
        </p:spPr>
        <p:txBody>
          <a:bodyPr wrap="square" rtlCol="0">
            <a:spAutoFit/>
          </a:bodyPr>
          <a:lstStyle/>
          <a:p>
            <a:pPr algn="ctr"/>
            <a:r>
              <a:rPr lang="en-GB" b="1" dirty="0"/>
              <a:t>4. Ice Cream Scoop (working on the shoulders)</a:t>
            </a:r>
          </a:p>
          <a:p>
            <a:r>
              <a:rPr lang="en-GB" dirty="0"/>
              <a:t>Stand behind left side of partner’s back. Place left hand on upper left arm for support.</a:t>
            </a:r>
          </a:p>
          <a:p>
            <a:r>
              <a:rPr lang="en-GB" dirty="0"/>
              <a:t>Place your lower right arm on the left shoulder and make one long swooping stroke from</a:t>
            </a:r>
          </a:p>
          <a:p>
            <a:r>
              <a:rPr lang="en-GB" dirty="0"/>
              <a:t>The neck down and across the shoulder muscle, using the fleshy part of your arm.</a:t>
            </a:r>
          </a:p>
          <a:p>
            <a:r>
              <a:rPr lang="en-GB" dirty="0"/>
              <a:t>Toward the end of the swooping , gently rotate the arm upward like scooping of ice cream </a:t>
            </a:r>
          </a:p>
          <a:p>
            <a:r>
              <a:rPr lang="en-GB" dirty="0"/>
              <a:t>out of a tub.</a:t>
            </a:r>
          </a:p>
          <a:p>
            <a:r>
              <a:rPr lang="en-GB" dirty="0"/>
              <a:t>3 scoops then change sides. Try to maintain contact with your partner as you cross over.</a:t>
            </a:r>
          </a:p>
          <a:p>
            <a:r>
              <a:rPr lang="en-GB" dirty="0"/>
              <a:t>Change arms positions (reverse of first side) and repeat.</a:t>
            </a:r>
          </a:p>
          <a:p>
            <a:r>
              <a:rPr lang="en-GB" dirty="0"/>
              <a:t>3 scoops then move back in behind your partner with hands on shoulders.</a:t>
            </a:r>
          </a:p>
          <a:p>
            <a:endParaRPr lang="en-GB" dirty="0"/>
          </a:p>
        </p:txBody>
      </p:sp>
    </p:spTree>
  </p:cSld>
  <p:clrMapOvr>
    <a:masterClrMapping/>
  </p:clrMapOvr>
  <p:transition spd="med" advClick="0" advTm="18000">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D20150_"/>
          <p:cNvPicPr/>
          <p:nvPr/>
        </p:nvPicPr>
        <p:blipFill>
          <a:blip r:embed="rId2" cstate="print"/>
          <a:srcRect l="15672" t="2222" r="25493" b="58888"/>
          <a:stretch>
            <a:fillRect/>
          </a:stretch>
        </p:blipFill>
        <p:spPr bwMode="auto">
          <a:xfrm>
            <a:off x="0" y="142852"/>
            <a:ext cx="9144000" cy="4438276"/>
          </a:xfrm>
          <a:prstGeom prst="rect">
            <a:avLst/>
          </a:prstGeom>
          <a:noFill/>
          <a:ln w="0" algn="in">
            <a:noFill/>
            <a:miter lim="800000"/>
            <a:headEnd/>
            <a:tailEnd/>
          </a:ln>
          <a:effectLst/>
        </p:spPr>
      </p:pic>
      <p:sp>
        <p:nvSpPr>
          <p:cNvPr id="3" name="TextBox 2"/>
          <p:cNvSpPr txBox="1"/>
          <p:nvPr/>
        </p:nvSpPr>
        <p:spPr>
          <a:xfrm>
            <a:off x="251520" y="4797152"/>
            <a:ext cx="8775287" cy="2308324"/>
          </a:xfrm>
          <a:prstGeom prst="rect">
            <a:avLst/>
          </a:prstGeom>
          <a:noFill/>
        </p:spPr>
        <p:txBody>
          <a:bodyPr wrap="none" rtlCol="0">
            <a:spAutoFit/>
          </a:bodyPr>
          <a:lstStyle/>
          <a:p>
            <a:pPr algn="ctr"/>
            <a:r>
              <a:rPr lang="en-GB" b="1" dirty="0"/>
              <a:t>5. Forehead Stroke (working on the front and side of the head)</a:t>
            </a:r>
          </a:p>
          <a:p>
            <a:r>
              <a:rPr lang="en-GB" dirty="0"/>
              <a:t>Stand behind partner. Place fingers of your hands on your partner’s forehead one hand at a </a:t>
            </a:r>
          </a:p>
          <a:p>
            <a:r>
              <a:rPr lang="en-GB" dirty="0"/>
              <a:t>time.</a:t>
            </a:r>
          </a:p>
          <a:p>
            <a:r>
              <a:rPr lang="en-GB" dirty="0"/>
              <a:t>Stroke/run your hands back to the sides of the head (just above the ears) and hold at the </a:t>
            </a:r>
          </a:p>
          <a:p>
            <a:r>
              <a:rPr lang="en-GB" dirty="0"/>
              <a:t>temples for a couple of seconds.</a:t>
            </a:r>
          </a:p>
          <a:p>
            <a:r>
              <a:rPr lang="en-GB" dirty="0"/>
              <a:t>One hand at a time back to the front of the forehead.</a:t>
            </a:r>
          </a:p>
          <a:p>
            <a:r>
              <a:rPr lang="en-GB" dirty="0"/>
              <a:t>Repeat 3 times.</a:t>
            </a:r>
          </a:p>
          <a:p>
            <a:endParaRPr lang="en-GB" dirty="0"/>
          </a:p>
        </p:txBody>
      </p:sp>
    </p:spTree>
  </p:cSld>
  <p:clrMapOvr>
    <a:masterClrMapping/>
  </p:clrMapOvr>
  <p:transition spd="med" advClick="0" advTm="18000">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N01085_"/>
          <p:cNvPicPr/>
          <p:nvPr/>
        </p:nvPicPr>
        <p:blipFill>
          <a:blip r:embed="rId2" cstate="print"/>
          <a:srcRect l="4999" r="28000" b="50908"/>
          <a:stretch>
            <a:fillRect/>
          </a:stretch>
        </p:blipFill>
        <p:spPr bwMode="auto">
          <a:xfrm>
            <a:off x="1643042" y="285728"/>
            <a:ext cx="6020044" cy="4583431"/>
          </a:xfrm>
          <a:prstGeom prst="rect">
            <a:avLst/>
          </a:prstGeom>
          <a:noFill/>
          <a:ln w="0" algn="in">
            <a:noFill/>
            <a:miter lim="800000"/>
            <a:headEnd/>
            <a:tailEnd/>
          </a:ln>
          <a:effectLst/>
        </p:spPr>
      </p:pic>
      <p:sp>
        <p:nvSpPr>
          <p:cNvPr id="3" name="TextBox 2"/>
          <p:cNvSpPr txBox="1"/>
          <p:nvPr/>
        </p:nvSpPr>
        <p:spPr>
          <a:xfrm>
            <a:off x="611560" y="5085184"/>
            <a:ext cx="6696744" cy="923330"/>
          </a:xfrm>
          <a:prstGeom prst="rect">
            <a:avLst/>
          </a:prstGeom>
          <a:noFill/>
        </p:spPr>
        <p:txBody>
          <a:bodyPr wrap="square" rtlCol="0">
            <a:spAutoFit/>
          </a:bodyPr>
          <a:lstStyle/>
          <a:p>
            <a:pPr algn="ctr"/>
            <a:r>
              <a:rPr lang="en-GB" b="1" dirty="0"/>
              <a:t>6. Hairdresser (working on top of the head)</a:t>
            </a:r>
          </a:p>
          <a:p>
            <a:r>
              <a:rPr lang="en-GB" dirty="0"/>
              <a:t>Place your 10 finger tips on your partner’s scalp.</a:t>
            </a:r>
          </a:p>
          <a:p>
            <a:r>
              <a:rPr lang="en-GB" dirty="0"/>
              <a:t>Make small circles over the entire head.</a:t>
            </a:r>
          </a:p>
        </p:txBody>
      </p:sp>
    </p:spTree>
  </p:cSld>
  <p:clrMapOvr>
    <a:masterClrMapping/>
  </p:clrMapOvr>
  <p:transition spd="med" advClick="0" advTm="18000">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5D49371F607984793751296CE6A1BB2" ma:contentTypeVersion="12" ma:contentTypeDescription="Create a new document." ma:contentTypeScope="" ma:versionID="60ffd41bbfe3b9d55642ef7ce093967c">
  <xsd:schema xmlns:xsd="http://www.w3.org/2001/XMLSchema" xmlns:xs="http://www.w3.org/2001/XMLSchema" xmlns:p="http://schemas.microsoft.com/office/2006/metadata/properties" xmlns:ns2="d720d342-c352-461a-8626-905e50cb0e56" xmlns:ns3="64408cb3-9275-4165-b677-2786edb3c30e" targetNamespace="http://schemas.microsoft.com/office/2006/metadata/properties" ma:root="true" ma:fieldsID="029b44a1953802f0103af44ad0e0a0b2" ns2:_="" ns3:_="">
    <xsd:import namespace="d720d342-c352-461a-8626-905e50cb0e56"/>
    <xsd:import namespace="64408cb3-9275-4165-b677-2786edb3c30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20d342-c352-461a-8626-905e50cb0e5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4408cb3-9275-4165-b677-2786edb3c30e"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FAC97E-E15D-4181-B365-ACA12DE0082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6F4588D-A2B4-4F71-98C0-0CD9564A5C41}">
  <ds:schemaRefs>
    <ds:schemaRef ds:uri="http://schemas.microsoft.com/sharepoint/v3/contenttype/forms"/>
  </ds:schemaRefs>
</ds:datastoreItem>
</file>

<file path=customXml/itemProps3.xml><?xml version="1.0" encoding="utf-8"?>
<ds:datastoreItem xmlns:ds="http://schemas.openxmlformats.org/officeDocument/2006/customXml" ds:itemID="{579441F8-52D9-49B3-AA58-2B2D241B52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20d342-c352-461a-8626-905e50cb0e56"/>
    <ds:schemaRef ds:uri="64408cb3-9275-4165-b677-2786edb3c3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378</TotalTime>
  <Words>1436</Words>
  <Application>Microsoft Office PowerPoint</Application>
  <PresentationFormat>On-screen Show (4:3)</PresentationFormat>
  <Paragraphs>113</Paragraphs>
  <Slides>19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Massage in Schools</vt:lpstr>
      <vt:lpstr>Rules of Massage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Massage in Schools</dc:title>
  <dc:creator>Mirfin, Dougie</dc:creator>
  <cp:lastModifiedBy>Nicola Hope</cp:lastModifiedBy>
  <cp:revision>27</cp:revision>
  <dcterms:created xsi:type="dcterms:W3CDTF">2013-07-23T14:19:00Z</dcterms:created>
  <dcterms:modified xsi:type="dcterms:W3CDTF">2020-04-22T07:18:40Z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0x01010065D49371F607984793751296CE6A1BB2</vt:lpwstr>
  </property>
</Properties>
</file>