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C6C"/>
    <a:srgbClr val="D8D2A4"/>
    <a:srgbClr val="F2EBEB"/>
    <a:srgbClr val="A5B9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5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78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1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96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05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4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94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6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7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1EAF-00B6-4EB2-845E-28E480249604}" type="datetimeFigureOut">
              <a:rPr lang="en-GB" smtClean="0"/>
              <a:t>08/05/2024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E555-BF96-46ED-85E5-D168AE9E5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9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nessy.com/account/logi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B202E6F-1E55-838C-6C24-87A866E288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9" r="7065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5C1328-5B11-C227-8908-E254D5489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965626"/>
              </p:ext>
            </p:extLst>
          </p:nvPr>
        </p:nvGraphicFramePr>
        <p:xfrm>
          <a:off x="116730" y="102465"/>
          <a:ext cx="9693476" cy="6651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9612">
                  <a:extLst>
                    <a:ext uri="{9D8B030D-6E8A-4147-A177-3AD203B41FA5}">
                      <a16:colId xmlns:a16="http://schemas.microsoft.com/office/drawing/2014/main" val="3001269622"/>
                    </a:ext>
                  </a:extLst>
                </a:gridCol>
                <a:gridCol w="3442705">
                  <a:extLst>
                    <a:ext uri="{9D8B030D-6E8A-4147-A177-3AD203B41FA5}">
                      <a16:colId xmlns:a16="http://schemas.microsoft.com/office/drawing/2014/main" val="3318747467"/>
                    </a:ext>
                  </a:extLst>
                </a:gridCol>
                <a:gridCol w="3231159">
                  <a:extLst>
                    <a:ext uri="{9D8B030D-6E8A-4147-A177-3AD203B41FA5}">
                      <a16:colId xmlns:a16="http://schemas.microsoft.com/office/drawing/2014/main" val="3017352552"/>
                    </a:ext>
                  </a:extLst>
                </a:gridCol>
              </a:tblGrid>
              <a:tr h="2708565">
                <a:tc rowSpan="3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sng" dirty="0">
                          <a:solidFill>
                            <a:srgbClr val="FF0000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Reading</a:t>
                      </a:r>
                      <a:endParaRPr lang="en-GB" sz="1400" b="1" u="none" dirty="0">
                        <a:solidFill>
                          <a:srgbClr val="FF0000"/>
                        </a:solidFill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Spend at least 10 minutes every day reading your library book or a book on </a:t>
                      </a:r>
                      <a:r>
                        <a:rPr lang="en-GB" sz="1200" dirty="0" err="1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MyON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.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Remember to complete a quiz when you have finished your book. 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 You can change your book during quiet reading time in the school library.</a:t>
                      </a:r>
                      <a:endParaRPr lang="en-GB" sz="120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u="sng" dirty="0">
                        <a:latin typeface="AGCanYouNot" panose="02000603000000000000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solidFill>
                            <a:schemeClr val="accent1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Tricky Words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0" u="none" dirty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Practise the spelling of your tricky words using the spelling activities in your jotter.  Remember to ask me when you want to be assessed.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sz="1400" b="0" u="none" dirty="0"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sz="1400" b="0" u="none" dirty="0"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en-GB" sz="1400" b="1" i="1" dirty="0" err="1">
                          <a:solidFill>
                            <a:prstClr val="black"/>
                          </a:solidFill>
                          <a:latin typeface="Comic Sans MS"/>
                          <a:cs typeface="Arial"/>
                        </a:rPr>
                        <a:t>Nessy</a:t>
                      </a:r>
                      <a:r>
                        <a:rPr lang="en-GB" sz="1400" b="1" i="1" dirty="0">
                          <a:solidFill>
                            <a:prstClr val="black"/>
                          </a:solidFill>
                          <a:latin typeface="Comic Sans MS"/>
                          <a:cs typeface="Arial"/>
                        </a:rPr>
                        <a:t> </a:t>
                      </a:r>
                      <a:endParaRPr lang="en-GB" sz="1400" dirty="0"/>
                    </a:p>
                    <a:p>
                      <a:pPr algn="ctr">
                        <a:defRPr/>
                      </a:pPr>
                      <a:r>
                        <a:rPr lang="en-GB" sz="1400" dirty="0">
                          <a:solidFill>
                            <a:prstClr val="black"/>
                          </a:solidFill>
                          <a:latin typeface="Comic Sans MS"/>
                          <a:cs typeface="Arial"/>
                        </a:rPr>
                        <a:t>Follow the link and login to play</a:t>
                      </a:r>
                      <a:endParaRPr lang="en-GB" sz="1400" dirty="0">
                        <a:solidFill>
                          <a:prstClr val="black"/>
                        </a:solidFill>
                      </a:endParaRPr>
                    </a:p>
                    <a:p>
                      <a:pPr algn="ctr">
                        <a:defRPr/>
                      </a:pPr>
                      <a:r>
                        <a:rPr lang="en-GB" sz="1400" b="1" i="1" dirty="0">
                          <a:solidFill>
                            <a:prstClr val="black"/>
                          </a:solidFill>
                          <a:latin typeface="Comic Sans MS"/>
                          <a:cs typeface="Arial"/>
                          <a:hlinkClick r:id="rId3"/>
                        </a:rPr>
                        <a:t>https://learn.nessy.com/account/login#/accountLogin</a:t>
                      </a:r>
                      <a:endParaRPr lang="en-GB" sz="1400" dirty="0"/>
                    </a:p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sng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World of Work Week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none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GCanYouNot" panose="02000603000000000000" pitchFamily="2" charset="0"/>
                        </a:rPr>
                        <a:t>Find out about the jobs your family members do.  Talk to them about the skills they need for their jobs and what qualities they have that makes it a good job for them.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none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GCanYouNot" panose="02000603000000000000" pitchFamily="2" charset="0"/>
                        </a:rPr>
                        <a:t>What career would you like when you are older? Why do you think you would be suited to that career?</a:t>
                      </a:r>
                      <a:endParaRPr lang="en-GB" sz="1200" b="0" u="none" baseline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sz="1200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u="sng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Maths</a:t>
                      </a:r>
                      <a:endParaRPr lang="en-GB" sz="1400" b="1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Log onto </a:t>
                      </a:r>
                      <a:r>
                        <a:rPr lang="en-GB" sz="1400" b="1" dirty="0" err="1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sumdog</a:t>
                      </a: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. I have set a class competition.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You will be practicing times tables</a:t>
                      </a:r>
                      <a:r>
                        <a:rPr lang="en-GB" sz="1400" b="1" baseline="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 to help with our work on fractions.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400" b="1" baseline="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ea typeface="AGCanYouNot" panose="02000603000000000000" pitchFamily="2" charset="0"/>
                        </a:rPr>
                        <a:t>Good Luck!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489751"/>
                  </a:ext>
                </a:extLst>
              </a:tr>
              <a:tr h="123260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WB: 07/05/24</a:t>
                      </a: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39815"/>
                  </a:ext>
                </a:extLst>
              </a:tr>
              <a:tr h="270986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sng" dirty="0">
                          <a:solidFill>
                            <a:srgbClr val="7030A0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Measuring – continued</a:t>
                      </a:r>
                    </a:p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b="1" u="none" dirty="0">
                          <a:solidFill>
                            <a:srgbClr val="7030A0"/>
                          </a:solidFill>
                          <a:latin typeface="AGCanYouNot" panose="02000603000000000000" pitchFamily="2" charset="0"/>
                          <a:ea typeface="AGCanYouNot" panose="02000603000000000000" pitchFamily="2" charset="0"/>
                        </a:rPr>
                        <a:t>This week we have been measuring parts of our body such as our handspan.  Measure the handspan of your family members in cm and convert to mm (x10) and m (divide by 100).  Make a chart and list your measurements.</a:t>
                      </a:r>
                      <a:endParaRPr lang="en-GB" b="1" u="none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  <a:p>
                      <a:pPr algn="ctr">
                        <a:spcAft>
                          <a:spcPts val="1200"/>
                        </a:spcAft>
                      </a:pPr>
                      <a:endParaRPr lang="en-GB" b="1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endParaRPr lang="en-GB" dirty="0">
                        <a:latin typeface="KG Neatly Printed Spaced" panose="02000506000000020003" pitchFamily="2" charset="0"/>
                        <a:ea typeface="AGCanYouNot" panose="02000603000000000000" pitchFamily="2" charset="0"/>
                      </a:endParaRPr>
                    </a:p>
                  </a:txBody>
                  <a:tcPr>
                    <a:solidFill>
                      <a:srgbClr val="FFFFFF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55808"/>
                  </a:ext>
                </a:extLst>
              </a:tr>
            </a:tbl>
          </a:graphicData>
        </a:graphic>
      </p:graphicFrame>
      <p:pic>
        <p:nvPicPr>
          <p:cNvPr id="23" name="Picture 22">
            <a:extLst>
              <a:ext uri="{FF2B5EF4-FFF2-40B4-BE49-F238E27FC236}">
                <a16:creationId xmlns:a16="http://schemas.microsoft.com/office/drawing/2014/main" id="{2B6B3FBC-9346-9B4F-2958-970C1D098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283" b="95812" l="0" r="94677">
                        <a14:foregroundMark x1="39544" y1="37696" x2="36882" y2="71728"/>
                        <a14:foregroundMark x1="36882" y1="71728" x2="36882" y2="71728"/>
                        <a14:foregroundMark x1="15970" y1="69634" x2="6464" y2="53927"/>
                        <a14:foregroundMark x1="8365" y1="92670" x2="760" y2="89005"/>
                        <a14:foregroundMark x1="95057" y1="61780" x2="88593" y2="83770"/>
                        <a14:foregroundMark x1="53232" y1="50785" x2="22814" y2="44503"/>
                        <a14:foregroundMark x1="27757" y1="49738" x2="46768" y2="71728"/>
                        <a14:foregroundMark x1="46768" y1="71728" x2="54373" y2="50262"/>
                        <a14:foregroundMark x1="53612" y1="48168" x2="26996" y2="48691"/>
                        <a14:foregroundMark x1="26996" y1="48691" x2="25095" y2="65445"/>
                        <a14:foregroundMark x1="42205" y1="42408" x2="66160" y2="46073"/>
                        <a14:foregroundMark x1="62357" y1="17801" x2="39544" y2="7330"/>
                        <a14:foregroundMark x1="39544" y1="7330" x2="38023" y2="7330"/>
                        <a14:foregroundMark x1="56654" y1="63874" x2="68061" y2="89005"/>
                        <a14:foregroundMark x1="68061" y1="89005" x2="68061" y2="89005"/>
                        <a14:foregroundMark x1="16730" y1="6806" x2="16730" y2="6806"/>
                        <a14:foregroundMark x1="72624" y1="95812" x2="72624" y2="958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21578" y="2490203"/>
            <a:ext cx="1156501" cy="83989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046A242-A02D-66D7-D9AD-95264D1DDA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20686" y="157973"/>
            <a:ext cx="825574" cy="3694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6C240E-8E7F-CC9F-BA83-031358A2D4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52992" y="3175887"/>
            <a:ext cx="1482775" cy="77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86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236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AGCanYouNot</vt:lpstr>
      <vt:lpstr>Arial</vt:lpstr>
      <vt:lpstr>Calibri</vt:lpstr>
      <vt:lpstr>Calibri Light</vt:lpstr>
      <vt:lpstr>Comic Sans MS</vt:lpstr>
      <vt:lpstr>KG Neatly Printed Spaced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GILL</dc:creator>
  <cp:lastModifiedBy>Jennifer Elstone</cp:lastModifiedBy>
  <cp:revision>16</cp:revision>
  <dcterms:created xsi:type="dcterms:W3CDTF">2023-09-25T15:17:23Z</dcterms:created>
  <dcterms:modified xsi:type="dcterms:W3CDTF">2024-05-08T06:49:12Z</dcterms:modified>
</cp:coreProperties>
</file>