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C6C"/>
    <a:srgbClr val="D8D2A4"/>
    <a:srgbClr val="F2EBEB"/>
    <a:srgbClr val="A5B9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928D10-C7A3-42FB-8D36-8C2BF08A7378}" v="3" dt="2023-10-08T13:13:44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5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1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0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4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4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6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1EAF-00B6-4EB2-845E-28E48024960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9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B202E6F-1E55-838C-6C24-87A866E288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r="7065"/>
          <a:stretch/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5C1328-5B11-C227-8908-E254D5489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94946"/>
              </p:ext>
            </p:extLst>
          </p:nvPr>
        </p:nvGraphicFramePr>
        <p:xfrm>
          <a:off x="62276" y="167951"/>
          <a:ext cx="9637941" cy="6776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3352">
                  <a:extLst>
                    <a:ext uri="{9D8B030D-6E8A-4147-A177-3AD203B41FA5}">
                      <a16:colId xmlns:a16="http://schemas.microsoft.com/office/drawing/2014/main" val="3001269622"/>
                    </a:ext>
                  </a:extLst>
                </a:gridCol>
                <a:gridCol w="3437921">
                  <a:extLst>
                    <a:ext uri="{9D8B030D-6E8A-4147-A177-3AD203B41FA5}">
                      <a16:colId xmlns:a16="http://schemas.microsoft.com/office/drawing/2014/main" val="3318747467"/>
                    </a:ext>
                  </a:extLst>
                </a:gridCol>
                <a:gridCol w="3226668">
                  <a:extLst>
                    <a:ext uri="{9D8B030D-6E8A-4147-A177-3AD203B41FA5}">
                      <a16:colId xmlns:a16="http://schemas.microsoft.com/office/drawing/2014/main" val="3017352552"/>
                    </a:ext>
                  </a:extLst>
                </a:gridCol>
              </a:tblGrid>
              <a:tr h="2481943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Reading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Spend at least 10 minutes every day reading your library book or a book on </a:t>
                      </a:r>
                      <a:r>
                        <a:rPr lang="en-GB" dirty="0" err="1">
                          <a:latin typeface="KG Neatly Printed Spaced"/>
                          <a:ea typeface="AGCanYouNot" panose="02000603000000000000" pitchFamily="2" charset="0"/>
                        </a:rPr>
                        <a:t>MyON</a:t>
                      </a: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. </a:t>
                      </a:r>
                      <a:endParaRPr lang="en-GB" dirty="0">
                        <a:highlight>
                          <a:srgbClr val="FFFF00"/>
                        </a:highlight>
                        <a:latin typeface="KG Neatly Printed Spaced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Topic – Middle Ages (Continued)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Continue your research on Robert the Bruce.  Find out about the battles he fought.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400" dirty="0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Use Google to research Robert the Bruce.  Record your research in any way you choose, for example, Power point, information poster or list.</a:t>
                      </a:r>
                      <a:r>
                        <a:rPr lang="en-GB" sz="1400" b="1" dirty="0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 </a:t>
                      </a:r>
                      <a:endParaRPr lang="en-GB" sz="1400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Maths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dirty="0">
                        <a:latin typeface="KG Neatly Printed Spaced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Log onto </a:t>
                      </a:r>
                      <a:r>
                        <a:rPr lang="en-GB" dirty="0" err="1">
                          <a:latin typeface="KG Neatly Printed Spaced"/>
                          <a:ea typeface="AGCanYouNot" panose="02000603000000000000" pitchFamily="2" charset="0"/>
                        </a:rPr>
                        <a:t>sumdog</a:t>
                      </a: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. I have set another challenge for you. 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dirty="0">
                          <a:latin typeface="KG Neatly Printed Spaced"/>
                          <a:ea typeface="AGCanYouNot" panose="02000603000000000000" pitchFamily="2" charset="0"/>
                        </a:rPr>
                        <a:t>You will be practicing place value skills and rounding.</a:t>
                      </a: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489751"/>
                  </a:ext>
                </a:extLst>
              </a:tr>
              <a:tr h="867747">
                <a:tc row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Literacy</a:t>
                      </a:r>
                      <a:endParaRPr lang="en-GB" b="1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Choose 5 of the ‘b’ words and write a sentence for each word.  Remember capital letter and full stop for each sentence.  </a:t>
                      </a: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Monday 9</a:t>
                      </a:r>
                      <a:r>
                        <a:rPr lang="en-US" sz="2000" baseline="30000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th</a:t>
                      </a:r>
                      <a:r>
                        <a:rPr lang="en-US" sz="2000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 October 2023</a:t>
                      </a:r>
                      <a:endParaRPr lang="en-GB" sz="2000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39815"/>
                  </a:ext>
                </a:extLst>
              </a:tr>
              <a:tr h="342717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Rounding </a:t>
                      </a:r>
                      <a:endParaRPr lang="en-GB" sz="1800" b="1" u="sng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400" dirty="0"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Choose which set of calculations to complete.  Record in your jotter.  Talk to an adult about the rule for rounding. You will have 3 answers for each number.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5580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E2EB673-DF13-48DF-0DE4-73F3AB454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9400"/>
              </p:ext>
            </p:extLst>
          </p:nvPr>
        </p:nvGraphicFramePr>
        <p:xfrm>
          <a:off x="130630" y="3086606"/>
          <a:ext cx="2860140" cy="1592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3101">
                  <a:extLst>
                    <a:ext uri="{9D8B030D-6E8A-4147-A177-3AD203B41FA5}">
                      <a16:colId xmlns:a16="http://schemas.microsoft.com/office/drawing/2014/main" val="2194441258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1544827969"/>
                    </a:ext>
                  </a:extLst>
                </a:gridCol>
                <a:gridCol w="693045">
                  <a:extLst>
                    <a:ext uri="{9D8B030D-6E8A-4147-A177-3AD203B41FA5}">
                      <a16:colId xmlns:a16="http://schemas.microsoft.com/office/drawing/2014/main" val="2225691989"/>
                    </a:ext>
                  </a:extLst>
                </a:gridCol>
                <a:gridCol w="702190">
                  <a:extLst>
                    <a:ext uri="{9D8B030D-6E8A-4147-A177-3AD203B41FA5}">
                      <a16:colId xmlns:a16="http://schemas.microsoft.com/office/drawing/2014/main" val="3692788931"/>
                    </a:ext>
                  </a:extLst>
                </a:gridCol>
              </a:tblGrid>
              <a:tr h="3812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AGTacoTuesday" panose="02000603000000000000" pitchFamily="2" charset="0"/>
                        </a:rPr>
                        <a:t>b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AGTacoTuesday" panose="02000603000000000000" pitchFamily="2" charset="0"/>
                        </a:rPr>
                        <a:t>bb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 dirty="0" err="1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AGTacoTuesday" panose="02000603000000000000" pitchFamily="2" charset="0"/>
                        </a:rPr>
                        <a:t>bu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AGTacoTuesday" panose="02000603000000000000" pitchFamily="2" charset="0"/>
                      </a:endParaRPr>
                    </a:p>
                  </a:txBody>
                  <a:tcPr marL="71268" marR="71268" marT="35634" marB="35634" anchor="ctr"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AGTacoTuesday" panose="02000603000000000000" pitchFamily="2" charset="0"/>
                        </a:rPr>
                        <a:t>pb</a:t>
                      </a:r>
                    </a:p>
                  </a:txBody>
                  <a:tcPr marL="71268" marR="71268" marT="35634" marB="3563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24255"/>
                  </a:ext>
                </a:extLst>
              </a:tr>
              <a:tr h="1078534"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busy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buy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build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business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Bedroom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wardrobe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babble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rabble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scribble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dabble</a:t>
                      </a:r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build</a:t>
                      </a:r>
                    </a:p>
                    <a:p>
                      <a:r>
                        <a:rPr lang="en-GB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builder</a:t>
                      </a:r>
                    </a:p>
                    <a:p>
                      <a:r>
                        <a:rPr lang="en-GB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building</a:t>
                      </a:r>
                    </a:p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  <a:p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ysClr val="windowText" lastClr="000000"/>
                          </a:solidFill>
                          <a:latin typeface="KG Miss Kindy Chunky" panose="02000000000000000000" pitchFamily="2" charset="0"/>
                          <a:ea typeface="+mn-ea"/>
                          <a:cs typeface="+mn-cs"/>
                        </a:rPr>
                        <a:t>cupboard</a:t>
                      </a:r>
                      <a:endParaRPr lang="en-GB" sz="1050" kern="1200" dirty="0">
                        <a:solidFill>
                          <a:sysClr val="windowText" lastClr="000000"/>
                        </a:solidFill>
                        <a:latin typeface="KG Miss Kindy Chunky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752708"/>
                  </a:ext>
                </a:extLst>
              </a:tr>
            </a:tbl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3836C2F-6E02-F038-F1E5-643AE4A309A0}"/>
              </a:ext>
            </a:extLst>
          </p:cNvPr>
          <p:cNvSpPr/>
          <p:nvPr/>
        </p:nvSpPr>
        <p:spPr>
          <a:xfrm>
            <a:off x="3164879" y="4546342"/>
            <a:ext cx="1958740" cy="2239347"/>
          </a:xfrm>
          <a:prstGeom prst="roundRect">
            <a:avLst/>
          </a:prstGeom>
          <a:solidFill>
            <a:srgbClr val="A5B9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>
                <a:solidFill>
                  <a:sysClr val="windowText" lastClr="000000"/>
                </a:solidFill>
              </a:rPr>
              <a:t>Round to nearest 10, 100 and 1000</a:t>
            </a:r>
          </a:p>
          <a:p>
            <a:endParaRPr lang="en-US" sz="1400" b="1" u="sng" dirty="0">
              <a:solidFill>
                <a:sysClr val="windowText" lastClr="00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4563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7894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3549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8932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6721</a:t>
            </a:r>
          </a:p>
          <a:p>
            <a:endParaRPr lang="en-US" sz="1400" dirty="0">
              <a:solidFill>
                <a:sysClr val="windowText" lastClr="000000"/>
              </a:solidFill>
            </a:endParaRPr>
          </a:p>
          <a:p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159932E-56D3-FC72-BBFF-9ADDFF42EB84}"/>
              </a:ext>
            </a:extLst>
          </p:cNvPr>
          <p:cNvSpPr/>
          <p:nvPr/>
        </p:nvSpPr>
        <p:spPr>
          <a:xfrm>
            <a:off x="5297728" y="4546341"/>
            <a:ext cx="2147557" cy="22393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>
                <a:solidFill>
                  <a:sysClr val="windowText" lastClr="000000"/>
                </a:solidFill>
              </a:rPr>
              <a:t>Round to the nearest 1000, 10 000 and </a:t>
            </a:r>
          </a:p>
          <a:p>
            <a:r>
              <a:rPr lang="en-US" sz="1400" b="1" u="sng" dirty="0">
                <a:solidFill>
                  <a:sysClr val="windowText" lastClr="000000"/>
                </a:solidFill>
              </a:rPr>
              <a:t>100 000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78,432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98,342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56,020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78,403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ysClr val="windowText" lastClr="000000"/>
                </a:solidFill>
              </a:rPr>
              <a:t>57,453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71C7705-4080-2F8C-C802-80B02148D338}"/>
              </a:ext>
            </a:extLst>
          </p:cNvPr>
          <p:cNvSpPr/>
          <p:nvPr/>
        </p:nvSpPr>
        <p:spPr>
          <a:xfrm>
            <a:off x="7509175" y="4546340"/>
            <a:ext cx="2176489" cy="2239349"/>
          </a:xfrm>
          <a:prstGeom prst="roundRect">
            <a:avLst/>
          </a:prstGeom>
          <a:solidFill>
            <a:srgbClr val="F86C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u="sng" dirty="0">
                <a:solidFill>
                  <a:sysClr val="windowText" lastClr="000000"/>
                </a:solidFill>
              </a:rPr>
              <a:t>Round to the nearest 1000, 10 000 and 100 000 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ysClr val="windowText" lastClr="000000"/>
                </a:solidFill>
              </a:rPr>
              <a:t>176,895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ysClr val="windowText" lastClr="000000"/>
                </a:solidFill>
              </a:rPr>
              <a:t>390,786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ysClr val="windowText" lastClr="000000"/>
                </a:solidFill>
              </a:rPr>
              <a:t>786,123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ysClr val="windowText" lastClr="000000"/>
                </a:solidFill>
              </a:rPr>
              <a:t>890,003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ysClr val="windowText" lastClr="000000"/>
                </a:solidFill>
              </a:rPr>
              <a:t>675,883	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C20218F-A5FE-2814-FA57-7D6A4D21C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97" b="96552" l="4217" r="89157">
                        <a14:foregroundMark x1="49398" y1="6897" x2="49398" y2="6897"/>
                        <a14:foregroundMark x1="74096" y1="42118" x2="71687" y2="62562"/>
                        <a14:foregroundMark x1="71687" y1="62562" x2="71084" y2="63793"/>
                        <a14:foregroundMark x1="59036" y1="44828" x2="71084" y2="56404"/>
                        <a14:foregroundMark x1="79518" y1="53448" x2="22892" y2="52217"/>
                        <a14:foregroundMark x1="50602" y1="49507" x2="26506" y2="51232"/>
                        <a14:foregroundMark x1="57229" y1="50985" x2="42169" y2="50985"/>
                        <a14:foregroundMark x1="66867" y1="80049" x2="49398" y2="96552"/>
                        <a14:foregroundMark x1="49398" y1="96552" x2="48795" y2="96552"/>
                        <a14:foregroundMark x1="32530" y1="87438" x2="16867" y2="96552"/>
                        <a14:foregroundMark x1="15663" y1="81773" x2="4217" y2="90394"/>
                        <a14:foregroundMark x1="84940" y1="51232" x2="89157" y2="5098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18700" y="5921593"/>
            <a:ext cx="262694" cy="64249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ECEF813-71FA-73BC-4247-9FD497CE9A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143" b="95853" l="9091" r="92095">
                        <a14:foregroundMark x1="47826" y1="25115" x2="43478" y2="12212"/>
                        <a14:foregroundMark x1="71542" y1="22350" x2="78582" y2="30559"/>
                        <a14:foregroundMark x1="72356" y1="44849" x2="67194" y2="47926"/>
                        <a14:foregroundMark x1="85667" y1="41336" x2="92095" y2="38940"/>
                        <a14:foregroundMark x1="67984" y1="47926" x2="75559" y2="45103"/>
                        <a14:foregroundMark x1="81277" y1="28673" x2="75099" y2="22811"/>
                        <a14:foregroundMark x1="86928" y1="34036" x2="85274" y2="32467"/>
                        <a14:foregroundMark x1="92095" y1="38940" x2="87302" y2="34391"/>
                        <a14:foregroundMark x1="75099" y1="22811" x2="76285" y2="22811"/>
                        <a14:foregroundMark x1="76285" y1="19816" x2="50988" y2="15438"/>
                        <a14:foregroundMark x1="49802" y1="24424" x2="42292" y2="7373"/>
                        <a14:foregroundMark x1="46739" y1="92396" x2="42292" y2="95853"/>
                        <a14:foregroundMark x1="55336" y1="85714" x2="53462" y2="87171"/>
                        <a14:foregroundMark x1="28063" y1="87788" x2="15415" y2="86175"/>
                        <a14:foregroundMark x1="33597" y1="87788" x2="19763" y2="92396"/>
                        <a14:foregroundMark x1="23320" y1="91935" x2="23320" y2="91935"/>
                        <a14:foregroundMark x1="23320" y1="91935" x2="23320" y2="91935"/>
                        <a14:foregroundMark x1="23320" y1="94009" x2="23320" y2="94009"/>
                        <a14:foregroundMark x1="26087" y1="52765" x2="26087" y2="52765"/>
                        <a14:foregroundMark x1="44269" y1="39862" x2="44269" y2="39862"/>
                        <a14:backgroundMark x1="74308" y1="35714" x2="74308" y2="35714"/>
                        <a14:backgroundMark x1="79842" y1="37788" x2="79842" y2="37788"/>
                        <a14:backgroundMark x1="73518" y1="62212" x2="73518" y2="62212"/>
                        <a14:backgroundMark x1="65217" y1="80184" x2="74308" y2="59908"/>
                        <a14:backgroundMark x1="74308" y1="59908" x2="83399" y2="52765"/>
                        <a14:backgroundMark x1="83399" y1="52074" x2="60870" y2="66590"/>
                        <a14:backgroundMark x1="60870" y1="66590" x2="59684" y2="76498"/>
                        <a14:backgroundMark x1="79842" y1="39401" x2="79051" y2="36636"/>
                        <a14:backgroundMark x1="79051" y1="33410" x2="76285" y2="45161"/>
                        <a14:backgroundMark x1="80632" y1="34101" x2="75494" y2="31336"/>
                        <a14:backgroundMark x1="77470" y1="31336" x2="84585" y2="32949"/>
                        <a14:backgroundMark x1="45059" y1="81797" x2="45059" y2="92396"/>
                        <a14:backgroundMark x1="10672" y1="76728" x2="23320" y2="55760"/>
                        <a14:backgroundMark x1="18577" y1="62673" x2="25296" y2="33410"/>
                        <a14:backgroundMark x1="25296" y1="27189" x2="25296" y2="2488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90867" y="5921593"/>
            <a:ext cx="374541" cy="64249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A7EE23A-7939-062B-1AEE-CDDC4B6AC2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769" b="96482" l="9470" r="90152">
                        <a14:foregroundMark x1="13636" y1="41206" x2="12879" y2="42462"/>
                        <a14:foregroundMark x1="11364" y1="39196" x2="11364" y2="39196"/>
                        <a14:foregroundMark x1="19318" y1="39447" x2="19318" y2="39447"/>
                        <a14:foregroundMark x1="19697" y1="33417" x2="19697" y2="33417"/>
                        <a14:foregroundMark x1="18182" y1="37186" x2="17424" y2="43970"/>
                        <a14:foregroundMark x1="23106" y1="44975" x2="26136" y2="46734"/>
                        <a14:foregroundMark x1="87879" y1="69598" x2="90909" y2="64322"/>
                        <a14:foregroundMark x1="88258" y1="69347" x2="86742" y2="75126"/>
                        <a14:foregroundMark x1="56439" y1="4271" x2="56439" y2="4271"/>
                        <a14:foregroundMark x1="67424" y1="92965" x2="67424" y2="92965"/>
                        <a14:foregroundMark x1="57197" y1="95477" x2="57197" y2="95477"/>
                        <a14:foregroundMark x1="50758" y1="90452" x2="50758" y2="90452"/>
                        <a14:foregroundMark x1="37879" y1="96482" x2="37879" y2="96482"/>
                        <a14:foregroundMark x1="66288" y1="90955" x2="66288" y2="909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29416" y="5991492"/>
            <a:ext cx="379811" cy="57259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B6B3FBC-9346-9B4F-2958-970C1D098E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283" b="95812" l="0" r="94677">
                        <a14:foregroundMark x1="39544" y1="37696" x2="36882" y2="71728"/>
                        <a14:foregroundMark x1="36882" y1="71728" x2="36882" y2="71728"/>
                        <a14:foregroundMark x1="15970" y1="69634" x2="6464" y2="53927"/>
                        <a14:foregroundMark x1="8365" y1="92670" x2="760" y2="89005"/>
                        <a14:foregroundMark x1="95057" y1="61780" x2="88593" y2="83770"/>
                        <a14:foregroundMark x1="53232" y1="50785" x2="22814" y2="44503"/>
                        <a14:foregroundMark x1="27757" y1="49738" x2="46768" y2="71728"/>
                        <a14:foregroundMark x1="46768" y1="71728" x2="54373" y2="50262"/>
                        <a14:foregroundMark x1="53612" y1="48168" x2="26996" y2="48691"/>
                        <a14:foregroundMark x1="26996" y1="48691" x2="25095" y2="65445"/>
                        <a14:foregroundMark x1="42205" y1="42408" x2="66160" y2="46073"/>
                        <a14:foregroundMark x1="62357" y1="17801" x2="39544" y2="7330"/>
                        <a14:foregroundMark x1="39544" y1="7330" x2="38023" y2="7330"/>
                        <a14:foregroundMark x1="56654" y1="63874" x2="68061" y2="89005"/>
                        <a14:foregroundMark x1="68061" y1="89005" x2="68061" y2="89005"/>
                        <a14:foregroundMark x1="16730" y1="6806" x2="16730" y2="6806"/>
                        <a14:foregroundMark x1="72624" y1="95812" x2="72624" y2="958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74424" y="202560"/>
            <a:ext cx="889645" cy="6460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046A242-A02D-66D7-D9AD-95264D1DDA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5257" y="1708334"/>
            <a:ext cx="1379340" cy="6172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6C240E-8E7F-CC9F-BA83-031358A2D45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19420" y="2744212"/>
            <a:ext cx="1878000" cy="68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8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220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AGCanYouNot</vt:lpstr>
      <vt:lpstr>Arial</vt:lpstr>
      <vt:lpstr>Calibri</vt:lpstr>
      <vt:lpstr>Calibri Light</vt:lpstr>
      <vt:lpstr>KG Miss Kindy Chunky</vt:lpstr>
      <vt:lpstr>KG Neatly Printed Spaced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GILL</dc:creator>
  <cp:lastModifiedBy>Jennifer Elstone</cp:lastModifiedBy>
  <cp:revision>9</cp:revision>
  <dcterms:created xsi:type="dcterms:W3CDTF">2023-09-25T15:17:23Z</dcterms:created>
  <dcterms:modified xsi:type="dcterms:W3CDTF">2023-10-08T13:28:57Z</dcterms:modified>
</cp:coreProperties>
</file>