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6C6C"/>
    <a:srgbClr val="D8D2A4"/>
    <a:srgbClr val="F2EBEB"/>
    <a:srgbClr val="A5B99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82" d="100"/>
          <a:sy n="82" d="100"/>
        </p:scale>
        <p:origin x="13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Elstone" userId="7cf6b5f7c3c0d151" providerId="LiveId" clId="{93928D10-C7A3-42FB-8D36-8C2BF08A7378}"/>
    <pc:docChg chg="custSel modSld">
      <pc:chgData name="Jennifer Elstone" userId="7cf6b5f7c3c0d151" providerId="LiveId" clId="{93928D10-C7A3-42FB-8D36-8C2BF08A7378}" dt="2023-09-29T18:58:32.836" v="99" actId="20577"/>
      <pc:docMkLst>
        <pc:docMk/>
      </pc:docMkLst>
      <pc:sldChg chg="addSp delSp modSp mod">
        <pc:chgData name="Jennifer Elstone" userId="7cf6b5f7c3c0d151" providerId="LiveId" clId="{93928D10-C7A3-42FB-8D36-8C2BF08A7378}" dt="2023-09-29T18:58:32.836" v="99" actId="20577"/>
        <pc:sldMkLst>
          <pc:docMk/>
          <pc:sldMk cId="3033686659" sldId="256"/>
        </pc:sldMkLst>
        <pc:graphicFrameChg chg="modGraphic">
          <ac:chgData name="Jennifer Elstone" userId="7cf6b5f7c3c0d151" providerId="LiveId" clId="{93928D10-C7A3-42FB-8D36-8C2BF08A7378}" dt="2023-09-29T18:58:32.836" v="99" actId="20577"/>
          <ac:graphicFrameMkLst>
            <pc:docMk/>
            <pc:sldMk cId="3033686659" sldId="256"/>
            <ac:graphicFrameMk id="4" creationId="{115C1328-5B11-C227-8908-E254D548937D}"/>
          </ac:graphicFrameMkLst>
        </pc:graphicFrameChg>
        <pc:picChg chg="add mod">
          <ac:chgData name="Jennifer Elstone" userId="7cf6b5f7c3c0d151" providerId="LiveId" clId="{93928D10-C7A3-42FB-8D36-8C2BF08A7378}" dt="2023-09-29T18:57:44.134" v="80" actId="1076"/>
          <ac:picMkLst>
            <pc:docMk/>
            <pc:sldMk cId="3033686659" sldId="256"/>
            <ac:picMk id="3" creationId="{7D6C240E-8E7F-CC9F-BA83-031358A2D450}"/>
          </ac:picMkLst>
        </pc:picChg>
        <pc:picChg chg="del">
          <ac:chgData name="Jennifer Elstone" userId="7cf6b5f7c3c0d151" providerId="LiveId" clId="{93928D10-C7A3-42FB-8D36-8C2BF08A7378}" dt="2023-09-29T18:52:58.282" v="76" actId="478"/>
          <ac:picMkLst>
            <pc:docMk/>
            <pc:sldMk cId="3033686659" sldId="256"/>
            <ac:picMk id="6" creationId="{B4A05BEE-2882-A4B7-4E3E-003DF518E7F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1EAF-00B6-4EB2-845E-28E480249604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E555-BF96-46ED-85E5-D168AE9E5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15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1EAF-00B6-4EB2-845E-28E480249604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E555-BF96-46ED-85E5-D168AE9E5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78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1EAF-00B6-4EB2-845E-28E480249604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E555-BF96-46ED-85E5-D168AE9E5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112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1EAF-00B6-4EB2-845E-28E480249604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E555-BF96-46ED-85E5-D168AE9E5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96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1EAF-00B6-4EB2-845E-28E480249604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E555-BF96-46ED-85E5-D168AE9E5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057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1EAF-00B6-4EB2-845E-28E480249604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E555-BF96-46ED-85E5-D168AE9E5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240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1EAF-00B6-4EB2-845E-28E480249604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E555-BF96-46ED-85E5-D168AE9E5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1EAF-00B6-4EB2-845E-28E480249604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E555-BF96-46ED-85E5-D168AE9E5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949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1EAF-00B6-4EB2-845E-28E480249604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E555-BF96-46ED-85E5-D168AE9E5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96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1EAF-00B6-4EB2-845E-28E480249604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E555-BF96-46ED-85E5-D168AE9E5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194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1EAF-00B6-4EB2-845E-28E480249604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E555-BF96-46ED-85E5-D168AE9E5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577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71EAF-00B6-4EB2-845E-28E480249604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FE555-BF96-46ED-85E5-D168AE9E5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91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BB202E6F-1E55-838C-6C24-87A866E2889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89" r="7065"/>
          <a:stretch/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15C1328-5B11-C227-8908-E254D54893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837902"/>
              </p:ext>
            </p:extLst>
          </p:nvPr>
        </p:nvGraphicFramePr>
        <p:xfrm>
          <a:off x="116730" y="102463"/>
          <a:ext cx="9640110" cy="67886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02988">
                  <a:extLst>
                    <a:ext uri="{9D8B030D-6E8A-4147-A177-3AD203B41FA5}">
                      <a16:colId xmlns:a16="http://schemas.microsoft.com/office/drawing/2014/main" val="3001269622"/>
                    </a:ext>
                  </a:extLst>
                </a:gridCol>
                <a:gridCol w="3423752">
                  <a:extLst>
                    <a:ext uri="{9D8B030D-6E8A-4147-A177-3AD203B41FA5}">
                      <a16:colId xmlns:a16="http://schemas.microsoft.com/office/drawing/2014/main" val="3318747467"/>
                    </a:ext>
                  </a:extLst>
                </a:gridCol>
                <a:gridCol w="3213370">
                  <a:extLst>
                    <a:ext uri="{9D8B030D-6E8A-4147-A177-3AD203B41FA5}">
                      <a16:colId xmlns:a16="http://schemas.microsoft.com/office/drawing/2014/main" val="3017352552"/>
                    </a:ext>
                  </a:extLst>
                </a:gridCol>
              </a:tblGrid>
              <a:tr h="2248344"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GB" b="1" u="sng" dirty="0">
                          <a:latin typeface="AGCanYouNot" panose="02000603000000000000" pitchFamily="2" charset="0"/>
                          <a:ea typeface="AGCanYouNot" panose="02000603000000000000" pitchFamily="2" charset="0"/>
                        </a:rPr>
                        <a:t>Reading</a:t>
                      </a:r>
                      <a:endParaRPr lang="en-GB" b="1" dirty="0">
                        <a:latin typeface="AGCanYouNot" panose="02000603000000000000" pitchFamily="2" charset="0"/>
                        <a:ea typeface="AGCanYouNot" panose="02000603000000000000" pitchFamily="2" charset="0"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GB" dirty="0">
                          <a:latin typeface="KG Neatly Printed Spaced"/>
                          <a:ea typeface="AGCanYouNot" panose="02000603000000000000" pitchFamily="2" charset="0"/>
                        </a:rPr>
                        <a:t>Spend at least 10 minutes every day reading your library book or a book on </a:t>
                      </a:r>
                      <a:r>
                        <a:rPr lang="en-GB" dirty="0" err="1">
                          <a:latin typeface="KG Neatly Printed Spaced"/>
                          <a:ea typeface="AGCanYouNot" panose="02000603000000000000" pitchFamily="2" charset="0"/>
                        </a:rPr>
                        <a:t>MyON</a:t>
                      </a:r>
                      <a:r>
                        <a:rPr lang="en-GB" dirty="0">
                          <a:latin typeface="KG Neatly Printed Spaced"/>
                          <a:ea typeface="AGCanYouNot" panose="02000603000000000000" pitchFamily="2" charset="0"/>
                        </a:rPr>
                        <a:t>. </a:t>
                      </a:r>
                      <a:endParaRPr lang="en-GB" dirty="0">
                        <a:highlight>
                          <a:srgbClr val="FFFF00"/>
                        </a:highlight>
                        <a:latin typeface="KG Neatly Printed Spaced"/>
                        <a:ea typeface="AGCanYouNot" panose="02000603000000000000" pitchFamily="2" charset="0"/>
                      </a:endParaRPr>
                    </a:p>
                  </a:txBody>
                  <a:tcPr>
                    <a:solidFill>
                      <a:srgbClr val="FFFFFF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GB" b="1" u="sng" dirty="0">
                          <a:latin typeface="AGCanYouNot" panose="02000603000000000000" pitchFamily="2" charset="0"/>
                          <a:ea typeface="AGCanYouNot" panose="02000603000000000000" pitchFamily="2" charset="0"/>
                        </a:rPr>
                        <a:t>Topic – Middle Ages</a:t>
                      </a:r>
                      <a:endParaRPr lang="en-GB" b="1" dirty="0">
                        <a:latin typeface="AGCanYouNot" panose="02000603000000000000" pitchFamily="2" charset="0"/>
                        <a:ea typeface="AGCanYouNot" panose="02000603000000000000" pitchFamily="2" charset="0"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GB" dirty="0">
                          <a:latin typeface="KG Neatly Printed Spaced" panose="02000506000000020003" pitchFamily="2" charset="0"/>
                          <a:ea typeface="AGCanYouNot" panose="02000603000000000000" pitchFamily="2" charset="0"/>
                        </a:rPr>
                        <a:t>Use Google to research Robert the Bruce.  Record your research in any way you choose, for example, Power point, information poster or list</a:t>
                      </a:r>
                      <a:r>
                        <a:rPr lang="en-GB">
                          <a:latin typeface="KG Neatly Printed Spaced" panose="02000506000000020003" pitchFamily="2" charset="0"/>
                          <a:ea typeface="AGCanYouNot" panose="02000603000000000000" pitchFamily="2" charset="0"/>
                        </a:rPr>
                        <a:t>.</a:t>
                      </a:r>
                      <a:r>
                        <a:rPr lang="en-GB" b="1">
                          <a:latin typeface="KG Neatly Printed Spaced" panose="02000506000000020003" pitchFamily="2" charset="0"/>
                          <a:ea typeface="AGCanYouNot" panose="02000603000000000000" pitchFamily="2" charset="0"/>
                        </a:rPr>
                        <a:t> </a:t>
                      </a:r>
                      <a:endParaRPr lang="en-GB" dirty="0"/>
                    </a:p>
                  </a:txBody>
                  <a:tcPr>
                    <a:solidFill>
                      <a:srgbClr val="FFFFFF">
                        <a:alpha val="69804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GB" b="1" u="sng" dirty="0">
                          <a:latin typeface="AGCanYouNot" panose="02000603000000000000" pitchFamily="2" charset="0"/>
                          <a:ea typeface="AGCanYouNot" panose="02000603000000000000" pitchFamily="2" charset="0"/>
                        </a:rPr>
                        <a:t>Maths</a:t>
                      </a:r>
                      <a:endParaRPr lang="en-GB" b="1" dirty="0">
                        <a:latin typeface="AGCanYouNot" panose="02000603000000000000" pitchFamily="2" charset="0"/>
                        <a:ea typeface="AGCanYouNot" panose="02000603000000000000" pitchFamily="2" charset="0"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GB" dirty="0">
                          <a:latin typeface="KG Neatly Printed Spaced"/>
                          <a:ea typeface="AGCanYouNot" panose="02000603000000000000" pitchFamily="2" charset="0"/>
                        </a:rPr>
                        <a:t>Log onto </a:t>
                      </a:r>
                      <a:r>
                        <a:rPr lang="en-GB" dirty="0" err="1">
                          <a:latin typeface="KG Neatly Printed Spaced"/>
                          <a:ea typeface="AGCanYouNot" panose="02000603000000000000" pitchFamily="2" charset="0"/>
                        </a:rPr>
                        <a:t>sumdog</a:t>
                      </a:r>
                      <a:r>
                        <a:rPr lang="en-GB" dirty="0">
                          <a:latin typeface="KG Neatly Printed Spaced"/>
                          <a:ea typeface="AGCanYouNot" panose="02000603000000000000" pitchFamily="2" charset="0"/>
                        </a:rPr>
                        <a:t>. I have set some challenges for you. </a:t>
                      </a: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GB" dirty="0">
                          <a:latin typeface="KG Neatly Printed Spaced"/>
                          <a:ea typeface="AGCanYouNot" panose="02000603000000000000" pitchFamily="2" charset="0"/>
                        </a:rPr>
                        <a:t>You will be practicing times tables and place value skills.</a:t>
                      </a:r>
                    </a:p>
                  </a:txBody>
                  <a:tcPr>
                    <a:solidFill>
                      <a:srgbClr val="FFFFFF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489751"/>
                  </a:ext>
                </a:extLst>
              </a:tr>
              <a:tr h="1766615">
                <a:tc rowSpan="2"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GB" b="1" u="sng" dirty="0">
                          <a:latin typeface="AGCanYouNot" panose="02000603000000000000" pitchFamily="2" charset="0"/>
                          <a:ea typeface="AGCanYouNot" panose="02000603000000000000" pitchFamily="2" charset="0"/>
                        </a:rPr>
                        <a:t>Literacy</a:t>
                      </a:r>
                      <a:endParaRPr lang="en-GB" b="1" dirty="0">
                        <a:latin typeface="AGCanYouNot" panose="02000603000000000000" pitchFamily="2" charset="0"/>
                        <a:ea typeface="AGCanYouNot" panose="02000603000000000000" pitchFamily="2" charset="0"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GB" dirty="0">
                          <a:latin typeface="KG Neatly Printed Spaced" panose="02000506000000020003" pitchFamily="2" charset="0"/>
                          <a:ea typeface="AGCanYouNot" panose="02000603000000000000" pitchFamily="2" charset="0"/>
                        </a:rPr>
                        <a:t>This week's phoneme is /b/. It can be </a:t>
                      </a:r>
                      <a:r>
                        <a:rPr lang="en-GB">
                          <a:latin typeface="KG Neatly Printed Spaced" panose="02000506000000020003" pitchFamily="2" charset="0"/>
                          <a:ea typeface="AGCanYouNot" panose="02000603000000000000" pitchFamily="2" charset="0"/>
                        </a:rPr>
                        <a:t>represented in different </a:t>
                      </a:r>
                      <a:r>
                        <a:rPr lang="en-GB" dirty="0">
                          <a:latin typeface="KG Neatly Printed Spaced" panose="02000506000000020003" pitchFamily="2" charset="0"/>
                          <a:ea typeface="AGCanYouNot" panose="02000603000000000000" pitchFamily="2" charset="0"/>
                        </a:rPr>
                        <a:t>ways. Look around your house and see if you can find something with representations shown below. Make a list of the items you find.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rgbClr val="FFFFFF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latin typeface="AGCanYouNot" panose="02000603000000000000" pitchFamily="2" charset="0"/>
                          <a:ea typeface="AGCanYouNot" panose="02000603000000000000" pitchFamily="2" charset="0"/>
                        </a:rPr>
                        <a:t>WB: 2nd October 2023</a:t>
                      </a:r>
                    </a:p>
                  </a:txBody>
                  <a:tcPr>
                    <a:solidFill>
                      <a:srgbClr val="FFFFFF">
                        <a:alpha val="69804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solidFill>
                      <a:srgbClr val="FFFFFF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739815"/>
                  </a:ext>
                </a:extLst>
              </a:tr>
              <a:tr h="255231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FFFFFF">
                        <a:alpha val="69804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GB" b="1" u="sng" dirty="0">
                          <a:latin typeface="AGCanYouNot" panose="02000603000000000000" pitchFamily="2" charset="0"/>
                          <a:ea typeface="AGCanYouNot" panose="02000603000000000000" pitchFamily="2" charset="0"/>
                        </a:rPr>
                        <a:t>Number Talks</a:t>
                      </a:r>
                      <a:endParaRPr lang="en-GB" b="1" dirty="0">
                        <a:latin typeface="AGCanYouNot" panose="02000603000000000000" pitchFamily="2" charset="0"/>
                        <a:ea typeface="AGCanYouNot" panose="02000603000000000000" pitchFamily="2" charset="0"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en-GB" dirty="0">
                          <a:latin typeface="KG Neatly Printed Spaced" panose="02000506000000020003" pitchFamily="2" charset="0"/>
                          <a:ea typeface="AGCanYouNot" panose="02000603000000000000" pitchFamily="2" charset="0"/>
                        </a:rPr>
                        <a:t>Choose which set of calculations to complete.  You choose the strategy, e.g. partitioning.</a:t>
                      </a:r>
                    </a:p>
                    <a:p>
                      <a:pPr algn="ctr">
                        <a:spcAft>
                          <a:spcPts val="1200"/>
                        </a:spcAft>
                      </a:pPr>
                      <a:endParaRPr lang="en-GB" b="1" dirty="0">
                        <a:latin typeface="KG Neatly Printed Spaced" panose="02000506000000020003" pitchFamily="2" charset="0"/>
                        <a:ea typeface="AGCanYouNot" panose="02000603000000000000" pitchFamily="2" charset="0"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endParaRPr lang="en-GB" b="1" dirty="0">
                        <a:latin typeface="KG Neatly Printed Spaced" panose="02000506000000020003" pitchFamily="2" charset="0"/>
                        <a:ea typeface="AGCanYouNot" panose="02000603000000000000" pitchFamily="2" charset="0"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endParaRPr lang="en-GB" b="1" dirty="0">
                        <a:latin typeface="KG Neatly Printed Spaced" panose="02000506000000020003" pitchFamily="2" charset="0"/>
                        <a:ea typeface="AGCanYouNot" panose="02000603000000000000" pitchFamily="2" charset="0"/>
                      </a:endParaRPr>
                    </a:p>
                    <a:p>
                      <a:pPr algn="ctr">
                        <a:spcAft>
                          <a:spcPts val="1200"/>
                        </a:spcAft>
                      </a:pPr>
                      <a:endParaRPr lang="en-GB" b="1" dirty="0">
                        <a:latin typeface="KG Neatly Printed Spaced" panose="02000506000000020003" pitchFamily="2" charset="0"/>
                        <a:ea typeface="AGCanYouNot" panose="02000603000000000000" pitchFamily="2" charset="0"/>
                      </a:endParaRPr>
                    </a:p>
                  </a:txBody>
                  <a:tcPr>
                    <a:solidFill>
                      <a:srgbClr val="FFFFFF">
                        <a:alpha val="6980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endParaRPr lang="en-GB" dirty="0">
                        <a:latin typeface="KG Neatly Printed Spaced" panose="02000506000000020003" pitchFamily="2" charset="0"/>
                        <a:ea typeface="AGCanYouNot" panose="02000603000000000000" pitchFamily="2" charset="0"/>
                      </a:endParaRPr>
                    </a:p>
                  </a:txBody>
                  <a:tcPr>
                    <a:solidFill>
                      <a:srgbClr val="FFFFFF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555808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E2EB673-DF13-48DF-0DE4-73F3AB454C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908428"/>
              </p:ext>
            </p:extLst>
          </p:nvPr>
        </p:nvGraphicFramePr>
        <p:xfrm>
          <a:off x="409135" y="5082808"/>
          <a:ext cx="2320617" cy="14198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9733">
                  <a:extLst>
                    <a:ext uri="{9D8B030D-6E8A-4147-A177-3AD203B41FA5}">
                      <a16:colId xmlns:a16="http://schemas.microsoft.com/office/drawing/2014/main" val="2194441258"/>
                    </a:ext>
                  </a:extLst>
                </a:gridCol>
                <a:gridCol w="569732">
                  <a:extLst>
                    <a:ext uri="{9D8B030D-6E8A-4147-A177-3AD203B41FA5}">
                      <a16:colId xmlns:a16="http://schemas.microsoft.com/office/drawing/2014/main" val="1544827969"/>
                    </a:ext>
                  </a:extLst>
                </a:gridCol>
                <a:gridCol w="611420">
                  <a:extLst>
                    <a:ext uri="{9D8B030D-6E8A-4147-A177-3AD203B41FA5}">
                      <a16:colId xmlns:a16="http://schemas.microsoft.com/office/drawing/2014/main" val="2225691989"/>
                    </a:ext>
                  </a:extLst>
                </a:gridCol>
                <a:gridCol w="569732">
                  <a:extLst>
                    <a:ext uri="{9D8B030D-6E8A-4147-A177-3AD203B41FA5}">
                      <a16:colId xmlns:a16="http://schemas.microsoft.com/office/drawing/2014/main" val="3692788931"/>
                    </a:ext>
                  </a:extLst>
                </a:gridCol>
              </a:tblGrid>
              <a:tr h="308987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solidFill>
                            <a:sysClr val="windowText" lastClr="000000"/>
                          </a:solidFill>
                          <a:latin typeface="KG Miss Kindy Chunky" panose="02000000000000000000" pitchFamily="2" charset="0"/>
                          <a:ea typeface="AGTacoTuesday" panose="02000603000000000000" pitchFamily="2" charset="0"/>
                        </a:rPr>
                        <a:t>b</a:t>
                      </a:r>
                    </a:p>
                  </a:txBody>
                  <a:tcPr marL="71268" marR="71268" marT="35634" marB="35634" anchor="ctr"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/>
                      <a:r>
                        <a:rPr lang="en-GB" sz="1600" b="0" dirty="0">
                          <a:solidFill>
                            <a:sysClr val="windowText" lastClr="000000"/>
                          </a:solidFill>
                          <a:latin typeface="KG Miss Kindy Chunky" panose="02000000000000000000" pitchFamily="2" charset="0"/>
                          <a:ea typeface="AGTacoTuesday" panose="02000603000000000000" pitchFamily="2" charset="0"/>
                        </a:rPr>
                        <a:t>bb</a:t>
                      </a:r>
                    </a:p>
                  </a:txBody>
                  <a:tcPr marL="71268" marR="71268" marT="35634" marB="35634" anchor="ctr"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/>
                      <a:r>
                        <a:rPr lang="en-GB" sz="1600" b="0" dirty="0" err="1">
                          <a:solidFill>
                            <a:sysClr val="windowText" lastClr="000000"/>
                          </a:solidFill>
                          <a:latin typeface="KG Miss Kindy Chunky" panose="02000000000000000000" pitchFamily="2" charset="0"/>
                          <a:ea typeface="AGTacoTuesday" panose="02000603000000000000" pitchFamily="2" charset="0"/>
                        </a:rPr>
                        <a:t>bu</a:t>
                      </a:r>
                      <a:endParaRPr lang="en-GB" sz="1600" b="0" dirty="0">
                        <a:solidFill>
                          <a:sysClr val="windowText" lastClr="000000"/>
                        </a:solidFill>
                        <a:latin typeface="KG Miss Kindy Chunky" panose="02000000000000000000" pitchFamily="2" charset="0"/>
                        <a:ea typeface="AGTacoTuesday" panose="02000603000000000000" pitchFamily="2" charset="0"/>
                      </a:endParaRPr>
                    </a:p>
                  </a:txBody>
                  <a:tcPr marL="71268" marR="71268" marT="35634" marB="35634" anchor="ctr"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</a:defRPr>
                      </a:lvl9pPr>
                    </a:lstStyle>
                    <a:p>
                      <a:pPr algn="ctr"/>
                      <a:r>
                        <a:rPr lang="en-GB" sz="1600" b="0" dirty="0">
                          <a:solidFill>
                            <a:sysClr val="windowText" lastClr="000000"/>
                          </a:solidFill>
                          <a:latin typeface="KG Miss Kindy Chunky" panose="02000000000000000000" pitchFamily="2" charset="0"/>
                          <a:ea typeface="AGTacoTuesday" panose="02000603000000000000" pitchFamily="2" charset="0"/>
                        </a:rPr>
                        <a:t>pb</a:t>
                      </a:r>
                    </a:p>
                  </a:txBody>
                  <a:tcPr marL="71268" marR="71268" marT="35634" marB="35634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24255"/>
                  </a:ext>
                </a:extLst>
              </a:tr>
              <a:tr h="1104699">
                <a:tc>
                  <a:txBody>
                    <a:bodyPr/>
                    <a:lstStyle/>
                    <a:p>
                      <a:pPr algn="ctr"/>
                      <a:endParaRPr lang="en-GB" sz="1050" kern="1200" dirty="0">
                        <a:solidFill>
                          <a:sysClr val="windowText" lastClr="000000"/>
                        </a:solidFill>
                        <a:latin typeface="KG Miss Kindy Chunky" panose="020000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kern="1200" dirty="0">
                        <a:solidFill>
                          <a:sysClr val="windowText" lastClr="000000"/>
                        </a:solidFill>
                        <a:latin typeface="KG Miss Kindy Chunky" panose="020000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50" kern="1200" dirty="0">
                        <a:solidFill>
                          <a:sysClr val="windowText" lastClr="000000"/>
                        </a:solidFill>
                        <a:latin typeface="KG Miss Kindy Chunky" panose="02000000000000000000" pitchFamily="2" charset="0"/>
                        <a:ea typeface="+mn-ea"/>
                        <a:cs typeface="+mn-cs"/>
                      </a:endParaRPr>
                    </a:p>
                    <a:p>
                      <a:endParaRPr lang="en-GB" sz="1050" kern="1200" dirty="0">
                        <a:solidFill>
                          <a:sysClr val="windowText" lastClr="000000"/>
                        </a:solidFill>
                        <a:latin typeface="KG Miss Kindy Chunky" panose="02000000000000000000" pitchFamily="2" charset="0"/>
                        <a:ea typeface="+mn-ea"/>
                        <a:cs typeface="+mn-cs"/>
                      </a:endParaRPr>
                    </a:p>
                    <a:p>
                      <a:endParaRPr lang="en-GB" sz="1050" kern="1200" dirty="0">
                        <a:solidFill>
                          <a:sysClr val="windowText" lastClr="000000"/>
                        </a:solidFill>
                        <a:latin typeface="KG Miss Kindy Chunky" panose="02000000000000000000" pitchFamily="2" charset="0"/>
                        <a:ea typeface="+mn-ea"/>
                        <a:cs typeface="+mn-cs"/>
                      </a:endParaRPr>
                    </a:p>
                    <a:p>
                      <a:endParaRPr lang="en-GB" sz="1050" kern="1200" dirty="0">
                        <a:solidFill>
                          <a:sysClr val="windowText" lastClr="000000"/>
                        </a:solidFill>
                        <a:latin typeface="KG Miss Kindy Chunky" panose="02000000000000000000" pitchFamily="2" charset="0"/>
                        <a:ea typeface="+mn-ea"/>
                        <a:cs typeface="+mn-cs"/>
                      </a:endParaRPr>
                    </a:p>
                    <a:p>
                      <a:endParaRPr lang="en-GB" sz="1050" kern="1200" dirty="0">
                        <a:solidFill>
                          <a:sysClr val="windowText" lastClr="000000"/>
                        </a:solidFill>
                        <a:latin typeface="KG Miss Kindy Chunky" panose="020000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kern="1200" dirty="0">
                        <a:solidFill>
                          <a:sysClr val="windowText" lastClr="000000"/>
                        </a:solidFill>
                        <a:latin typeface="KG Miss Kindy Chunky" panose="020000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4752708"/>
                  </a:ext>
                </a:extLst>
              </a:tr>
            </a:tbl>
          </a:graphicData>
        </a:graphic>
      </p:graphicFrame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3836C2F-6E02-F038-F1E5-643AE4A309A0}"/>
              </a:ext>
            </a:extLst>
          </p:cNvPr>
          <p:cNvSpPr/>
          <p:nvPr/>
        </p:nvSpPr>
        <p:spPr>
          <a:xfrm>
            <a:off x="3223670" y="5281133"/>
            <a:ext cx="1958740" cy="1419807"/>
          </a:xfrm>
          <a:prstGeom prst="roundRect">
            <a:avLst/>
          </a:prstGeom>
          <a:solidFill>
            <a:srgbClr val="A5B99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ysClr val="windowText" lastClr="000000"/>
                </a:solidFill>
              </a:rPr>
              <a:t>233 + 163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ysClr val="windowText" lastClr="000000"/>
                </a:solidFill>
              </a:rPr>
              <a:t>379 + 210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ysClr val="windowText" lastClr="000000"/>
                </a:solidFill>
              </a:rPr>
              <a:t>174 + 424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ysClr val="windowText" lastClr="000000"/>
                </a:solidFill>
              </a:rPr>
              <a:t>258 + 323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5159932E-56D3-FC72-BBFF-9ADDFF42EB84}"/>
              </a:ext>
            </a:extLst>
          </p:cNvPr>
          <p:cNvSpPr/>
          <p:nvPr/>
        </p:nvSpPr>
        <p:spPr>
          <a:xfrm>
            <a:off x="5331570" y="5281132"/>
            <a:ext cx="2101173" cy="141980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ysClr val="windowText" lastClr="000000"/>
                </a:solidFill>
              </a:rPr>
              <a:t>647 + 343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ysClr val="windowText" lastClr="000000"/>
                </a:solidFill>
              </a:rPr>
              <a:t>593 + 309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ysClr val="windowText" lastClr="000000"/>
                </a:solidFill>
              </a:rPr>
              <a:t>658 + 335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ysClr val="windowText" lastClr="000000"/>
                </a:solidFill>
              </a:rPr>
              <a:t>750 + 853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71C7705-4080-2F8C-C802-80B02148D338}"/>
              </a:ext>
            </a:extLst>
          </p:cNvPr>
          <p:cNvSpPr/>
          <p:nvPr/>
        </p:nvSpPr>
        <p:spPr>
          <a:xfrm>
            <a:off x="7528004" y="5281131"/>
            <a:ext cx="2101173" cy="1419807"/>
          </a:xfrm>
          <a:prstGeom prst="roundRect">
            <a:avLst/>
          </a:prstGeom>
          <a:solidFill>
            <a:srgbClr val="F86C6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ysClr val="windowText" lastClr="000000"/>
                </a:solidFill>
              </a:rPr>
              <a:t>7147 + 735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ysClr val="windowText" lastClr="000000"/>
                </a:solidFill>
              </a:rPr>
              <a:t>2233 + 769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ysClr val="windowText" lastClr="000000"/>
                </a:solidFill>
              </a:rPr>
              <a:t>6356 + 695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>
                <a:solidFill>
                  <a:sysClr val="windowText" lastClr="000000"/>
                </a:solidFill>
              </a:rPr>
              <a:t>2740 + 853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8C20218F-A5FE-2814-FA57-7D6A4D21C9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897" b="96552" l="4217" r="89157">
                        <a14:foregroundMark x1="49398" y1="6897" x2="49398" y2="6897"/>
                        <a14:foregroundMark x1="74096" y1="42118" x2="71687" y2="62562"/>
                        <a14:foregroundMark x1="71687" y1="62562" x2="71084" y2="63793"/>
                        <a14:foregroundMark x1="59036" y1="44828" x2="71084" y2="56404"/>
                        <a14:foregroundMark x1="79518" y1="53448" x2="22892" y2="52217"/>
                        <a14:foregroundMark x1="50602" y1="49507" x2="26506" y2="51232"/>
                        <a14:foregroundMark x1="57229" y1="50985" x2="42169" y2="50985"/>
                        <a14:foregroundMark x1="66867" y1="80049" x2="49398" y2="96552"/>
                        <a14:foregroundMark x1="49398" y1="96552" x2="48795" y2="96552"/>
                        <a14:foregroundMark x1="32530" y1="87438" x2="16867" y2="96552"/>
                        <a14:foregroundMark x1="15663" y1="81773" x2="4217" y2="90394"/>
                        <a14:foregroundMark x1="84940" y1="51232" x2="89157" y2="5098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29394" y="5042124"/>
            <a:ext cx="489565" cy="119737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ECEF813-71FA-73BC-4247-9FD497CE9A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7143" b="95853" l="9091" r="92095">
                        <a14:foregroundMark x1="47826" y1="25115" x2="43478" y2="12212"/>
                        <a14:foregroundMark x1="71542" y1="22350" x2="78582" y2="30559"/>
                        <a14:foregroundMark x1="72356" y1="44849" x2="67194" y2="47926"/>
                        <a14:foregroundMark x1="85667" y1="41336" x2="92095" y2="38940"/>
                        <a14:foregroundMark x1="67984" y1="47926" x2="75559" y2="45103"/>
                        <a14:foregroundMark x1="81277" y1="28673" x2="75099" y2="22811"/>
                        <a14:foregroundMark x1="86928" y1="34036" x2="85274" y2="32467"/>
                        <a14:foregroundMark x1="92095" y1="38940" x2="87302" y2="34391"/>
                        <a14:foregroundMark x1="75099" y1="22811" x2="76285" y2="22811"/>
                        <a14:foregroundMark x1="76285" y1="19816" x2="50988" y2="15438"/>
                        <a14:foregroundMark x1="49802" y1="24424" x2="42292" y2="7373"/>
                        <a14:foregroundMark x1="46739" y1="92396" x2="42292" y2="95853"/>
                        <a14:foregroundMark x1="55336" y1="85714" x2="53462" y2="87171"/>
                        <a14:foregroundMark x1="28063" y1="87788" x2="15415" y2="86175"/>
                        <a14:foregroundMark x1="33597" y1="87788" x2="19763" y2="92396"/>
                        <a14:foregroundMark x1="23320" y1="91935" x2="23320" y2="91935"/>
                        <a14:foregroundMark x1="23320" y1="91935" x2="23320" y2="91935"/>
                        <a14:foregroundMark x1="23320" y1="94009" x2="23320" y2="94009"/>
                        <a14:foregroundMark x1="26087" y1="52765" x2="26087" y2="52765"/>
                        <a14:foregroundMark x1="44269" y1="39862" x2="44269" y2="39862"/>
                        <a14:backgroundMark x1="74308" y1="35714" x2="74308" y2="35714"/>
                        <a14:backgroundMark x1="79842" y1="37788" x2="79842" y2="37788"/>
                        <a14:backgroundMark x1="73518" y1="62212" x2="73518" y2="62212"/>
                        <a14:backgroundMark x1="65217" y1="80184" x2="74308" y2="59908"/>
                        <a14:backgroundMark x1="74308" y1="59908" x2="83399" y2="52765"/>
                        <a14:backgroundMark x1="83399" y1="52074" x2="60870" y2="66590"/>
                        <a14:backgroundMark x1="60870" y1="66590" x2="59684" y2="76498"/>
                        <a14:backgroundMark x1="79842" y1="39401" x2="79051" y2="36636"/>
                        <a14:backgroundMark x1="79051" y1="33410" x2="76285" y2="45161"/>
                        <a14:backgroundMark x1="80632" y1="34101" x2="75494" y2="31336"/>
                        <a14:backgroundMark x1="77470" y1="31336" x2="84585" y2="32949"/>
                        <a14:backgroundMark x1="45059" y1="81797" x2="45059" y2="92396"/>
                        <a14:backgroundMark x1="10672" y1="76728" x2="23320" y2="55760"/>
                        <a14:backgroundMark x1="18577" y1="62673" x2="25296" y2="33410"/>
                        <a14:backgroundMark x1="25296" y1="27189" x2="25296" y2="2488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083598" y="5082808"/>
            <a:ext cx="768503" cy="131830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A7EE23A-7939-062B-1AEE-CDDC4B6AC26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3769" b="96482" l="9470" r="90152">
                        <a14:foregroundMark x1="13636" y1="41206" x2="12879" y2="42462"/>
                        <a14:foregroundMark x1="11364" y1="39196" x2="11364" y2="39196"/>
                        <a14:foregroundMark x1="19318" y1="39447" x2="19318" y2="39447"/>
                        <a14:foregroundMark x1="19697" y1="33417" x2="19697" y2="33417"/>
                        <a14:foregroundMark x1="18182" y1="37186" x2="17424" y2="43970"/>
                        <a14:foregroundMark x1="23106" y1="44975" x2="26136" y2="46734"/>
                        <a14:foregroundMark x1="87879" y1="69598" x2="90909" y2="64322"/>
                        <a14:foregroundMark x1="88258" y1="69347" x2="86742" y2="75126"/>
                        <a14:foregroundMark x1="56439" y1="4271" x2="56439" y2="4271"/>
                        <a14:foregroundMark x1="67424" y1="92965" x2="67424" y2="92965"/>
                        <a14:foregroundMark x1="57197" y1="95477" x2="57197" y2="95477"/>
                        <a14:foregroundMark x1="50758" y1="90452" x2="50758" y2="90452"/>
                        <a14:foregroundMark x1="37879" y1="96482" x2="37879" y2="96482"/>
                        <a14:foregroundMark x1="66288" y1="90955" x2="66288" y2="9095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40872" y="5188575"/>
            <a:ext cx="691939" cy="1043151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B6B3FBC-9346-9B4F-2958-970C1D098ED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6283" b="95812" l="0" r="94677">
                        <a14:foregroundMark x1="39544" y1="37696" x2="36882" y2="71728"/>
                        <a14:foregroundMark x1="36882" y1="71728" x2="36882" y2="71728"/>
                        <a14:foregroundMark x1="15970" y1="69634" x2="6464" y2="53927"/>
                        <a14:foregroundMark x1="8365" y1="92670" x2="760" y2="89005"/>
                        <a14:foregroundMark x1="95057" y1="61780" x2="88593" y2="83770"/>
                        <a14:foregroundMark x1="53232" y1="50785" x2="22814" y2="44503"/>
                        <a14:foregroundMark x1="27757" y1="49738" x2="46768" y2="71728"/>
                        <a14:foregroundMark x1="46768" y1="71728" x2="54373" y2="50262"/>
                        <a14:foregroundMark x1="53612" y1="48168" x2="26996" y2="48691"/>
                        <a14:foregroundMark x1="26996" y1="48691" x2="25095" y2="65445"/>
                        <a14:foregroundMark x1="42205" y1="42408" x2="66160" y2="46073"/>
                        <a14:foregroundMark x1="62357" y1="17801" x2="39544" y2="7330"/>
                        <a14:foregroundMark x1="39544" y1="7330" x2="38023" y2="7330"/>
                        <a14:foregroundMark x1="56654" y1="63874" x2="68061" y2="89005"/>
                        <a14:foregroundMark x1="68061" y1="89005" x2="68061" y2="89005"/>
                        <a14:foregroundMark x1="16730" y1="6806" x2="16730" y2="6806"/>
                        <a14:foregroundMark x1="72624" y1="95812" x2="72624" y2="9581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62002" y="2441953"/>
            <a:ext cx="1710590" cy="124229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046A242-A02D-66D7-D9AD-95264D1DDA7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74588" y="1560588"/>
            <a:ext cx="1379340" cy="61727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D6C240E-8E7F-CC9F-BA83-031358A2D45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29609" y="2774826"/>
            <a:ext cx="2494038" cy="1308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686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72</TotalTime>
  <Words>181</Words>
  <Application>Microsoft Office PowerPoint</Application>
  <PresentationFormat>A4 Paper (210x297 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AGCanYouNot</vt:lpstr>
      <vt:lpstr>Arial</vt:lpstr>
      <vt:lpstr>Calibri</vt:lpstr>
      <vt:lpstr>Calibri Light</vt:lpstr>
      <vt:lpstr>KG Miss Kindy Chunky</vt:lpstr>
      <vt:lpstr>KG Neatly Printed Spaced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GILL</dc:creator>
  <cp:lastModifiedBy>Jennifer Elstone</cp:lastModifiedBy>
  <cp:revision>8</cp:revision>
  <dcterms:created xsi:type="dcterms:W3CDTF">2023-09-25T15:17:23Z</dcterms:created>
  <dcterms:modified xsi:type="dcterms:W3CDTF">2023-09-29T18:58:42Z</dcterms:modified>
</cp:coreProperties>
</file>