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63" r:id="rId3"/>
    <p:sldId id="554" r:id="rId4"/>
    <p:sldId id="541" r:id="rId5"/>
    <p:sldId id="353" r:id="rId6"/>
    <p:sldId id="309" r:id="rId7"/>
    <p:sldId id="545" r:id="rId8"/>
    <p:sldId id="305" r:id="rId9"/>
    <p:sldId id="548" r:id="rId10"/>
    <p:sldId id="312" r:id="rId11"/>
    <p:sldId id="552" r:id="rId12"/>
    <p:sldId id="514" r:id="rId13"/>
    <p:sldId id="5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56FF6-0052-C0E2-FF51-37ECE300D50E}" v="141" dt="2023-08-22T09:13:44.467"/>
    <p1510:client id="{742253E0-4E44-13A8-620D-0682C83352E2}" v="86" dt="2023-08-07T17:27:57.177"/>
    <p1510:client id="{86882136-6275-E891-5989-5CC5201C4138}" v="1663" dt="2023-09-15T19:12:30.043"/>
    <p1510:client id="{ACC0403A-C8F8-1A6D-2E0D-BD097A16E345}" v="19" dt="2023-06-16T10:32:21.802"/>
    <p1510:client id="{AFFBAD1E-89A8-B81C-5ABB-3728BB55AC7E}" v="1788" dt="2023-08-08T12:11:31.449"/>
    <p1510:client id="{C839C1D4-CE7C-ADCA-452F-BDD96A966706}" v="5" dt="2023-08-03T17:44:49.904"/>
    <p1510:client id="{DE4782E7-6A1E-DBBE-AF8A-E81F490CC172}" v="288" dt="2023-09-15T11:01:09.562"/>
    <p1510:client id="{F140991B-93C6-2418-BEAF-6861C6800E8A}" v="331" dt="2023-08-14T11:31:00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6F77-027E-8B7E-4D7E-E40DD1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1F462-B76E-4DFB-73D2-164C6892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E465-EFA5-21E5-D33C-FF3C5CE1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6E58-6E87-1EE8-0B91-65CB9572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0739-7B12-2193-B848-A1C62993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45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58C1-688D-C2FA-2120-53E93BD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E856-3230-C39F-2A2F-BEA33F792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A66AE-CDB8-E7E5-6A63-303CAD5C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9C5CE-3B88-2F2B-9DEA-948B3275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55363-D87C-BC02-961E-FD966EA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1059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3CADF-BB53-E44F-83FE-F57ABEDFC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64588-A047-B02F-A76A-4F737F0F3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F237A-F4D3-123D-45BA-E8D98ED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EB6F0-128A-B240-830D-55DB197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AF83-7421-5C14-2BA6-3712C9E0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6525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6F77-027E-8B7E-4D7E-E40DD1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1F462-B76E-4DFB-73D2-164C6892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E465-EFA5-21E5-D33C-FF3C5CE1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6E58-6E87-1EE8-0B91-65CB9572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0739-7B12-2193-B848-A1C62993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DA13-4824-8A48-2F7D-3DA805AC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BF09-A581-368C-5B89-21B7FF2E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36F36-A0C0-3708-388F-250C2E70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1918-A3BC-E20E-5F5F-F4DAE3A3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AF7C-3C9E-1DC5-5A04-79DA2672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387B-3CD1-D287-5A24-9A9542E9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50DC-89C1-33CD-9A1D-1858BDB43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BA75-CB4A-23A7-BC51-76780860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95AF4-7B9D-7DF9-2D3B-6984D40A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47A7-B3C8-A3B5-CAFB-A4A1746F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528E-3F4F-5D9E-D8B2-C5488843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93567-D339-16FB-A0D6-9E16B47A1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2D825-DEDF-0361-EBFB-1B596F87B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BC496-783E-6B78-EC9C-79CDE6CE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26532-9987-6159-E9EB-86D9AF6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AB4B3-0600-6B0A-ED6E-B8B58E4C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E71C-E587-295D-878E-1F3D5E25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EEA7-BCC9-5F34-5798-26FF71D60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109CB-230D-9A79-ABAE-42829787C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19BEC-1D24-619B-DC37-15CFE09A1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5876F-A445-77B0-DB4B-9E07BF5D0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345EC-ACC2-C490-3CE2-3AE60BFF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4F504-C0F2-ED43-3CE4-DD155590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2FBEA-1AA3-A136-1ED9-299A33E3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0B98-A195-4456-77D3-AA1C525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AED1A-5ADD-19CA-4FF3-EEB282D5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10B9E-BAFF-7C93-49DC-6691C51D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20C53-E351-A2B3-D2D7-13351795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4930B-F878-14A7-98D5-CF15EF6E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36741-12BC-7560-BD20-E4141A29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15B8-50F8-0B53-9EBC-E943029C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8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6CD4-14EC-301E-76ED-CF6240D7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76D5-72F8-2E61-91A8-2868108C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17BE6-EEA7-534E-7D45-C72C50729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7186D-AE10-12D7-56F5-A5AECD29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3C6F7-E314-BA36-6B08-9F28FD46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00440-2F0B-08DA-BAE5-8FC84DA8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DA13-4824-8A48-2F7D-3DA805AC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BF09-A581-368C-5B89-21B7FF2E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36F36-A0C0-3708-388F-250C2E70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1918-A3BC-E20E-5F5F-F4DAE3A3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AF7C-3C9E-1DC5-5A04-79DA2672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5789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9EF3-64D9-CE65-DA46-26729E9B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D8CF1-5328-4265-1A1A-82750C641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35A4B-8AA4-3419-9B56-7211D1565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23CCA-ECD8-8B1D-43D6-2BA91CD6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36DA6-CB1E-F237-2E2D-7BD93AD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4978F-3F4A-DF96-9D21-F63FBADC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58C1-688D-C2FA-2120-53E93BD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E856-3230-C39F-2A2F-BEA33F792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A66AE-CDB8-E7E5-6A63-303CAD5C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9C5CE-3B88-2F2B-9DEA-948B3275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55363-D87C-BC02-961E-FD966EA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1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3CADF-BB53-E44F-83FE-F57ABEDFC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64588-A047-B02F-A76A-4F737F0F3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F237A-F4D3-123D-45BA-E8D98ED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EB6F0-128A-B240-830D-55DB197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AF83-7421-5C14-2BA6-3712C9E0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387B-3CD1-D287-5A24-9A9542E9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50DC-89C1-33CD-9A1D-1858BDB43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BA75-CB4A-23A7-BC51-76780860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95AF4-7B9D-7DF9-2D3B-6984D40A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47A7-B3C8-A3B5-CAFB-A4A1746F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6020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528E-3F4F-5D9E-D8B2-C5488843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93567-D339-16FB-A0D6-9E16B47A1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2D825-DEDF-0361-EBFB-1B596F87B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BC496-783E-6B78-EC9C-79CDE6CE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26532-9987-6159-E9EB-86D9AF6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AB4B3-0600-6B0A-ED6E-B8B58E4C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0002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E71C-E587-295D-878E-1F3D5E25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EEA7-BCC9-5F34-5798-26FF71D60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109CB-230D-9A79-ABAE-42829787C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19BEC-1D24-619B-DC37-15CFE09A1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5876F-A445-77B0-DB4B-9E07BF5D0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345EC-ACC2-C490-3CE2-3AE60BFF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4F504-C0F2-ED43-3CE4-DD155590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2FBEA-1AA3-A136-1ED9-299A33E3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472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0B98-A195-4456-77D3-AA1C525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AED1A-5ADD-19CA-4FF3-EEB282D5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10B9E-BAFF-7C93-49DC-6691C51D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20C53-E351-A2B3-D2D7-13351795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24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4930B-F878-14A7-98D5-CF15EF6E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36741-12BC-7560-BD20-E4141A29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15B8-50F8-0B53-9EBC-E943029C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8977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6CD4-14EC-301E-76ED-CF6240D7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76D5-72F8-2E61-91A8-2868108C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17BE6-EEA7-534E-7D45-C72C50729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7186D-AE10-12D7-56F5-A5AECD29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3C6F7-E314-BA36-6B08-9F28FD46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00440-2F0B-08DA-BAE5-8FC84DA8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3712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9EF3-64D9-CE65-DA46-26729E9B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D8CF1-5328-4265-1A1A-82750C641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35A4B-8AA4-3419-9B56-7211D1565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23CCA-ECD8-8B1D-43D6-2BA91CD6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36DA6-CB1E-F237-2E2D-7BD93AD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4978F-3F4A-DF96-9D21-F63FBADC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2217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E3CE1-CA7A-696E-6192-DA6F3A3C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C2EA5-B4E8-738E-FFA0-840366188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C563-0AD8-72E2-7949-A84CD4A8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C1E1-DE7D-7DE3-53C4-DCFD7852A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00ED-9324-871B-F1DA-EE254344C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E3CE1-CA7A-696E-6192-DA6F3A3C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C2EA5-B4E8-738E-FFA0-840366188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C563-0AD8-72E2-7949-A84CD4A8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BFCE-1218-E544-B2D1-CBE707013A9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C1E1-DE7D-7DE3-53C4-DCFD7852A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00ED-9324-871B-F1DA-EE254344C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50098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5C455B-3456-A8A1-E7C1-543A0A246240}"/>
              </a:ext>
            </a:extLst>
          </p:cNvPr>
          <p:cNvSpPr/>
          <p:nvPr/>
        </p:nvSpPr>
        <p:spPr>
          <a:xfrm>
            <a:off x="3288631" y="8702"/>
            <a:ext cx="5578415" cy="12220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Trade Gothic Inline"/>
              <a:cs typeface="Calibri"/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39ACFE7-4152-76AE-8240-95E0D9F1D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7" t="21629" r="8383" b="29213"/>
          <a:stretch/>
        </p:blipFill>
        <p:spPr>
          <a:xfrm>
            <a:off x="4286161" y="9345"/>
            <a:ext cx="3014227" cy="1852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A1F27-7EEB-A76E-6D11-DEAC68DA20EE}"/>
              </a:ext>
            </a:extLst>
          </p:cNvPr>
          <p:cNvSpPr txBox="1"/>
          <p:nvPr/>
        </p:nvSpPr>
        <p:spPr>
          <a:xfrm>
            <a:off x="653211" y="2347200"/>
            <a:ext cx="1070825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Dreaming Outloud Pro"/>
                <a:cs typeface="Dreaming Outloud Pro"/>
              </a:rPr>
              <a:t>We are learning about the key features of a Word document and enhancing our online research skills.</a:t>
            </a:r>
          </a:p>
        </p:txBody>
      </p:sp>
      <p:pic>
        <p:nvPicPr>
          <p:cNvPr id="8" name="Picture 7" descr="A cloud of words&#10;&#10;Description automatically generated">
            <a:extLst>
              <a:ext uri="{FF2B5EF4-FFF2-40B4-BE49-F238E27FC236}">
                <a16:creationId xmlns:a16="http://schemas.microsoft.com/office/drawing/2014/main" id="{EA0D42F1-BD56-AAA1-1DB6-81EF5D95C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286" y="3669642"/>
            <a:ext cx="3890333" cy="2911774"/>
          </a:xfrm>
          <a:prstGeom prst="rect">
            <a:avLst/>
          </a:prstGeom>
        </p:spPr>
      </p:pic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D601B5FE-E698-B473-E187-65031E187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078" y="3593892"/>
            <a:ext cx="2905124" cy="29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7760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40EEE-6CB0-6E42-985C-9AB39371D44C}"/>
              </a:ext>
            </a:extLst>
          </p:cNvPr>
          <p:cNvSpPr txBox="1"/>
          <p:nvPr/>
        </p:nvSpPr>
        <p:spPr>
          <a:xfrm>
            <a:off x="1111316" y="947042"/>
            <a:ext cx="9754398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latin typeface="Dreaming Outloud Script Pro"/>
                <a:ea typeface="KAHIGHWAY" panose="02000603000000000000" pitchFamily="2" charset="0"/>
                <a:cs typeface="Dreaming Outloud Script Pro"/>
              </a:rPr>
              <a:t> 'All Star Awards'</a:t>
            </a:r>
          </a:p>
          <a:p>
            <a:pPr algn="ctr"/>
            <a:endParaRPr lang="en-GB" sz="1200">
              <a:latin typeface="Dreaming Outloud Script Pro"/>
              <a:cs typeface="Dreaming Outloud Script Pro"/>
            </a:endParaRPr>
          </a:p>
          <a:p>
            <a:pPr algn="ctr"/>
            <a:r>
              <a:rPr lang="en-GB" sz="2800" dirty="0">
                <a:latin typeface="Dreaming Outloud Pro"/>
                <a:cs typeface="Dreaming Outloud Pro"/>
              </a:rPr>
              <a:t>We have weekly awards in our class which are </a:t>
            </a:r>
            <a:r>
              <a:rPr lang="en-GB" sz="4000" dirty="0"/>
              <a:t>…</a:t>
            </a:r>
            <a:endParaRPr lang="en-GB" sz="40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A09B-9850-205A-4670-ADD45CD79F7B}"/>
              </a:ext>
            </a:extLst>
          </p:cNvPr>
          <p:cNvSpPr txBox="1"/>
          <p:nvPr/>
        </p:nvSpPr>
        <p:spPr>
          <a:xfrm flipH="1">
            <a:off x="1316756" y="2486482"/>
            <a:ext cx="274111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Dreaming Outloud Pro"/>
                <a:cs typeface="Dreaming Outloud Pro"/>
              </a:rPr>
              <a:t>  Group of the Week</a:t>
            </a:r>
          </a:p>
          <a:p>
            <a:pPr algn="ctr"/>
            <a:r>
              <a:rPr lang="en-GB" dirty="0">
                <a:latin typeface="Dreaming Outloud Pro"/>
                <a:cs typeface="Dreaming Outloud Pro"/>
              </a:rPr>
              <a:t>Is for the group that have worked extremely hard and holding the school values.</a:t>
            </a:r>
            <a:endParaRPr lang="en-GB" dirty="0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89863-9191-BE72-7CFA-F44D92E1BDB0}"/>
              </a:ext>
            </a:extLst>
          </p:cNvPr>
          <p:cNvSpPr txBox="1"/>
          <p:nvPr/>
        </p:nvSpPr>
        <p:spPr>
          <a:xfrm flipH="1">
            <a:off x="4340366" y="2480715"/>
            <a:ext cx="295624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>
                <a:latin typeface="Dreaming Outloud Pro"/>
                <a:cs typeface="Dreaming Outloud Pro"/>
              </a:rPr>
              <a:t>  AMAZING AUTHOR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GB" dirty="0">
                <a:latin typeface="Dreaming Outloud Pro"/>
                <a:cs typeface="Dreaming Outloud Pro"/>
              </a:rPr>
              <a:t>for creative ideas, correct punctuation, use of figurative language in writing lessons.</a:t>
            </a:r>
            <a:endParaRPr lang="en-US" dirty="0">
              <a:latin typeface="Calibri" panose="020F0502020204030204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419B2-747C-2465-4E0F-A938E1DC8312}"/>
              </a:ext>
            </a:extLst>
          </p:cNvPr>
          <p:cNvSpPr txBox="1"/>
          <p:nvPr/>
        </p:nvSpPr>
        <p:spPr>
          <a:xfrm flipH="1">
            <a:off x="3001269" y="4283651"/>
            <a:ext cx="245219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Dreaming Outloud Pro"/>
                <a:cs typeface="Dreaming Outloud Pro"/>
              </a:rPr>
              <a:t>  </a:t>
            </a:r>
            <a:r>
              <a:rPr lang="en-GB" b="1" dirty="0">
                <a:latin typeface="Dreaming Outloud Pro"/>
                <a:cs typeface="Dreaming Outloud Pro"/>
              </a:rPr>
              <a:t>MATHS MAGICIAN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GB" dirty="0">
                <a:latin typeface="Dreaming Outloud Pro"/>
                <a:cs typeface="Dreaming Outloud Pro"/>
              </a:rPr>
              <a:t>for effort, skill or understanding in a numeracy tasks.</a:t>
            </a:r>
          </a:p>
          <a:p>
            <a:pPr algn="ctr"/>
            <a:endParaRPr lang="en-GB" dirty="0">
              <a:latin typeface="Dreaming Outloud Pro"/>
              <a:cs typeface="Dreaming Outloud Pr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7E7DC8-0930-B9EB-E122-02B9A66B21C7}"/>
              </a:ext>
            </a:extLst>
          </p:cNvPr>
          <p:cNvSpPr txBox="1"/>
          <p:nvPr/>
        </p:nvSpPr>
        <p:spPr>
          <a:xfrm flipH="1">
            <a:off x="7694596" y="2477285"/>
            <a:ext cx="301375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Dreaming Outloud Pro"/>
                <a:cs typeface="Dreaming Outloud Pro"/>
              </a:rPr>
              <a:t>  </a:t>
            </a:r>
            <a:r>
              <a:rPr lang="en-GB" b="1" dirty="0">
                <a:latin typeface="Dreaming Outloud Pro"/>
                <a:cs typeface="Dreaming Outloud Pro"/>
              </a:rPr>
              <a:t>AWESOME ATTITUDE</a:t>
            </a:r>
            <a:endParaRPr lang="en-US"/>
          </a:p>
          <a:p>
            <a:pPr algn="ctr"/>
            <a:r>
              <a:rPr lang="en-GB" dirty="0">
                <a:latin typeface="Dreaming Outloud Pro"/>
                <a:cs typeface="Dreaming Outloud Pro"/>
              </a:rPr>
              <a:t>For initiative during lessons, kindness, responsibility and overall effort. </a:t>
            </a:r>
          </a:p>
          <a:p>
            <a:pPr algn="ctr"/>
            <a:endParaRPr lang="en-GB" dirty="0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149A5-92F4-32CA-8796-93B40415C593}"/>
              </a:ext>
            </a:extLst>
          </p:cNvPr>
          <p:cNvSpPr txBox="1"/>
          <p:nvPr/>
        </p:nvSpPr>
        <p:spPr>
          <a:xfrm flipH="1">
            <a:off x="5827192" y="4277886"/>
            <a:ext cx="243866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>
                <a:latin typeface="Dreaming Outloud Pro"/>
                <a:cs typeface="Dreaming Outloud Pro"/>
              </a:rPr>
              <a:t>  HANDWRITING HERO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GB" dirty="0">
                <a:latin typeface="Dreaming Outloud Pro"/>
                <a:cs typeface="Dreaming Outloud Pro"/>
              </a:rPr>
              <a:t>for writing on the line, forming letters carefully and neat layout. </a:t>
            </a:r>
            <a:endParaRPr lang="en-GB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8DF523FC-4838-8077-124C-9B155252F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37447" y="952330"/>
            <a:ext cx="2553179" cy="756250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D88AE912-E745-107F-BCF0-4D07B6835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5" y="952279"/>
            <a:ext cx="2503473" cy="761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26D64-E82C-F465-E75A-BEEF51D9A284}"/>
              </a:ext>
            </a:extLst>
          </p:cNvPr>
          <p:cNvSpPr txBox="1"/>
          <p:nvPr/>
        </p:nvSpPr>
        <p:spPr>
          <a:xfrm flipH="1">
            <a:off x="8536551" y="4283651"/>
            <a:ext cx="2452191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Dreaming Outloud Pro"/>
                <a:cs typeface="Dreaming Outloud Pro"/>
              </a:rPr>
              <a:t>  </a:t>
            </a:r>
            <a:r>
              <a:rPr lang="en-GB" sz="2000" b="1" dirty="0">
                <a:latin typeface="Dreaming Outloud Pro"/>
                <a:ea typeface="+mn-lt"/>
                <a:cs typeface="+mn-lt"/>
              </a:rPr>
              <a:t>SPORTS CHAMP</a:t>
            </a:r>
            <a:endParaRPr lang="en-US" sz="2000">
              <a:latin typeface="Dreaming Outloud Pro"/>
              <a:ea typeface="+mn-lt"/>
              <a:cs typeface="+mn-lt"/>
            </a:endParaRPr>
          </a:p>
          <a:p>
            <a:pPr algn="ctr"/>
            <a:r>
              <a:rPr lang="en-GB" dirty="0">
                <a:latin typeface="Dreaming Outloud Pro"/>
                <a:ea typeface="+mn-lt"/>
                <a:cs typeface="+mn-lt"/>
              </a:rPr>
              <a:t>For skill, agility or sportsmanship in PE lessons. </a:t>
            </a:r>
            <a:endParaRPr lang="en-US" dirty="0">
              <a:latin typeface="Dreaming Outloud Pro"/>
              <a:ea typeface="+mn-lt"/>
              <a:cs typeface="+mn-lt"/>
            </a:endParaRPr>
          </a:p>
          <a:p>
            <a:pPr algn="ctr"/>
            <a:endParaRPr lang="en-GB" dirty="0">
              <a:latin typeface="Dreaming Outloud Pro"/>
              <a:cs typeface="Dreaming Outloud Pro"/>
            </a:endParaRPr>
          </a:p>
        </p:txBody>
      </p:sp>
    </p:spTree>
    <p:extLst>
      <p:ext uri="{BB962C8B-B14F-4D97-AF65-F5344CB8AC3E}">
        <p14:creationId xmlns:p14="http://schemas.microsoft.com/office/powerpoint/2010/main" val="34482044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88319B-2A9E-88DD-6BEA-EE67A8B16C5A}"/>
              </a:ext>
            </a:extLst>
          </p:cNvPr>
          <p:cNvSpPr/>
          <p:nvPr/>
        </p:nvSpPr>
        <p:spPr>
          <a:xfrm>
            <a:off x="1264595" y="4354504"/>
            <a:ext cx="2199735" cy="15096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4020E-5579-8F69-E713-F714DA6F4350}"/>
              </a:ext>
            </a:extLst>
          </p:cNvPr>
          <p:cNvSpPr txBox="1"/>
          <p:nvPr/>
        </p:nvSpPr>
        <p:spPr>
          <a:xfrm>
            <a:off x="1111316" y="947042"/>
            <a:ext cx="992692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dirty="0">
                <a:latin typeface="Dreaming Outloud Script Pro"/>
                <a:ea typeface="KAHIGHWAY" panose="02000603000000000000" pitchFamily="2" charset="0"/>
                <a:cs typeface="Dreaming Outloud Script Pro"/>
              </a:rPr>
              <a:t>Reward systems within our class</a:t>
            </a:r>
            <a:endParaRPr lang="en-US" sz="3600" dirty="0"/>
          </a:p>
          <a:p>
            <a:pPr algn="ctr"/>
            <a:endParaRPr lang="en-GB" sz="2800" dirty="0">
              <a:latin typeface="Dreaming Outloud Pro"/>
              <a:cs typeface="Dreaming Outloud Pro"/>
            </a:endParaRPr>
          </a:p>
          <a:p>
            <a:pPr algn="ctr"/>
            <a:r>
              <a:rPr lang="en-GB" sz="2400" dirty="0">
                <a:latin typeface="Dreaming Outloud Pro"/>
                <a:cs typeface="Dreaming Outloud Pro"/>
              </a:rPr>
              <a:t>We have daily class rewards which are our group points and individual 'Star Points' .</a:t>
            </a:r>
          </a:p>
          <a:p>
            <a:pPr algn="ctr"/>
            <a:endParaRPr lang="en-GB" sz="2400" dirty="0">
              <a:latin typeface="Dreaming Outloud Pro"/>
              <a:cs typeface="Dreaming Outloud Pro"/>
            </a:endParaRPr>
          </a:p>
          <a:p>
            <a:pPr algn="ctr"/>
            <a:r>
              <a:rPr lang="en-GB" sz="2400" dirty="0">
                <a:latin typeface="Dreaming Outloud Pro"/>
                <a:cs typeface="Dreaming Outloud Pro"/>
              </a:rPr>
              <a:t>The group with the most counters at the end of the week wins and gets to choose the reward on Friday afternoon.</a:t>
            </a:r>
          </a:p>
          <a:p>
            <a:pPr algn="ctr"/>
            <a:endParaRPr lang="en-GB" sz="2400" dirty="0">
              <a:latin typeface="Dreaming Outloud Pro"/>
              <a:cs typeface="Dreaming Outloud Pro"/>
            </a:endParaRPr>
          </a:p>
          <a:p>
            <a:pPr algn="ctr"/>
            <a:r>
              <a:rPr lang="en-GB" sz="2400" dirty="0">
                <a:latin typeface="Dreaming Outloud Pro"/>
                <a:cs typeface="Dreaming Outloud Pro"/>
              </a:rPr>
              <a:t>Star points are earned by pupils upholding the school values and producing phenomenal work. Points gained can be exchanged for rewards such like sitting beside a friend for the day.</a:t>
            </a:r>
          </a:p>
        </p:txBody>
      </p:sp>
    </p:spTree>
    <p:extLst>
      <p:ext uri="{BB962C8B-B14F-4D97-AF65-F5344CB8AC3E}">
        <p14:creationId xmlns:p14="http://schemas.microsoft.com/office/powerpoint/2010/main" val="1005606797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ACD79E-9948-A61F-6B89-88DCB90A73E0}"/>
              </a:ext>
            </a:extLst>
          </p:cNvPr>
          <p:cNvSpPr txBox="1"/>
          <p:nvPr/>
        </p:nvSpPr>
        <p:spPr>
          <a:xfrm>
            <a:off x="2475062" y="-71887"/>
            <a:ext cx="770470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dirty="0">
                <a:latin typeface="Dreaming Outloud Script Pro"/>
                <a:cs typeface="Dreaming Outloud Script Pro"/>
              </a:rPr>
              <a:t>Our Class Timetable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A0581-3C6D-E51A-6B89-660C9ED00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10305"/>
              </p:ext>
            </p:extLst>
          </p:nvPr>
        </p:nvGraphicFramePr>
        <p:xfrm>
          <a:off x="1538643" y="1148858"/>
          <a:ext cx="9108675" cy="455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018">
                  <a:extLst>
                    <a:ext uri="{9D8B030D-6E8A-4147-A177-3AD203B41FA5}">
                      <a16:colId xmlns:a16="http://schemas.microsoft.com/office/drawing/2014/main" val="803514965"/>
                    </a:ext>
                  </a:extLst>
                </a:gridCol>
                <a:gridCol w="1211585">
                  <a:extLst>
                    <a:ext uri="{9D8B030D-6E8A-4147-A177-3AD203B41FA5}">
                      <a16:colId xmlns:a16="http://schemas.microsoft.com/office/drawing/2014/main" val="1233882785"/>
                    </a:ext>
                  </a:extLst>
                </a:gridCol>
                <a:gridCol w="1211585">
                  <a:extLst>
                    <a:ext uri="{9D8B030D-6E8A-4147-A177-3AD203B41FA5}">
                      <a16:colId xmlns:a16="http://schemas.microsoft.com/office/drawing/2014/main" val="2176250810"/>
                    </a:ext>
                  </a:extLst>
                </a:gridCol>
                <a:gridCol w="305073">
                  <a:extLst>
                    <a:ext uri="{9D8B030D-6E8A-4147-A177-3AD203B41FA5}">
                      <a16:colId xmlns:a16="http://schemas.microsoft.com/office/drawing/2014/main" val="1215651270"/>
                    </a:ext>
                  </a:extLst>
                </a:gridCol>
                <a:gridCol w="1229018">
                  <a:extLst>
                    <a:ext uri="{9D8B030D-6E8A-4147-A177-3AD203B41FA5}">
                      <a16:colId xmlns:a16="http://schemas.microsoft.com/office/drawing/2014/main" val="3416877038"/>
                    </a:ext>
                  </a:extLst>
                </a:gridCol>
                <a:gridCol w="1229018">
                  <a:extLst>
                    <a:ext uri="{9D8B030D-6E8A-4147-A177-3AD203B41FA5}">
                      <a16:colId xmlns:a16="http://schemas.microsoft.com/office/drawing/2014/main" val="843798184"/>
                    </a:ext>
                  </a:extLst>
                </a:gridCol>
                <a:gridCol w="270208">
                  <a:extLst>
                    <a:ext uri="{9D8B030D-6E8A-4147-A177-3AD203B41FA5}">
                      <a16:colId xmlns:a16="http://schemas.microsoft.com/office/drawing/2014/main" val="2291955852"/>
                    </a:ext>
                  </a:extLst>
                </a:gridCol>
                <a:gridCol w="1211585">
                  <a:extLst>
                    <a:ext uri="{9D8B030D-6E8A-4147-A177-3AD203B41FA5}">
                      <a16:colId xmlns:a16="http://schemas.microsoft.com/office/drawing/2014/main" val="3156536720"/>
                    </a:ext>
                  </a:extLst>
                </a:gridCol>
                <a:gridCol w="1211585">
                  <a:extLst>
                    <a:ext uri="{9D8B030D-6E8A-4147-A177-3AD203B41FA5}">
                      <a16:colId xmlns:a16="http://schemas.microsoft.com/office/drawing/2014/main" val="2438204257"/>
                    </a:ext>
                  </a:extLst>
                </a:gridCol>
              </a:tblGrid>
              <a:tr h="463948"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rtl="0" fontAlgn="base"/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9.10 – 10.00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10.00 – 10.40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solidFill>
                            <a:srgbClr val="A6A6A6"/>
                          </a:solidFill>
                          <a:effectLst/>
                          <a:latin typeface="Calibri"/>
                        </a:rPr>
                        <a:t>        </a:t>
                      </a:r>
                      <a:r>
                        <a:rPr lang="en-US" sz="1000" dirty="0">
                          <a:solidFill>
                            <a:srgbClr val="A6A6A6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B R E A K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10.55 – 11.45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11.45 – 12.35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LUNCH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1.20 – 2.10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2.10 – 2.55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35790"/>
                  </a:ext>
                </a:extLst>
              </a:tr>
              <a:tr h="705555"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rtl="0" fontAlgn="base"/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Monday</a:t>
                      </a: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ASSEMBLY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HWB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Check-ins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rtl="0" fontAlgn="base"/>
                      <a:endParaRPr lang="en-US" sz="100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ALP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rtl="0" fontAlgn="base"/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98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READING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9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NUMERACY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6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518137"/>
                  </a:ext>
                </a:extLst>
              </a:tr>
              <a:tr h="705555"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rtl="0" fontAlgn="base"/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Tuesday</a:t>
                      </a:r>
                      <a:r>
                        <a:rPr lang="en-US" sz="10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rtl="0" fontAlgn="base"/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NCCT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READING INTO WRITING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98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NUMERACY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6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PE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70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NUMERACY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6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HWB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6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FRENCH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70176"/>
                  </a:ext>
                </a:extLst>
              </a:tr>
              <a:tr h="873313"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rtl="0" fontAlgn="base"/>
                      <a:r>
                        <a:rPr lang="en-US" sz="1000" b="1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Wednesday </a:t>
                      </a:r>
                      <a:r>
                        <a:rPr lang="en-US" sz="1000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NUMERACY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66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PE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7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ALP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98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READING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9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IT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0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416615"/>
                  </a:ext>
                </a:extLst>
              </a:tr>
              <a:tr h="491238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dirty="0">
                        <a:effectLst/>
                      </a:endParaRPr>
                    </a:p>
                    <a:p>
                      <a:pPr lvl="0" rtl="0">
                        <a:buNone/>
                      </a:pPr>
                      <a:r>
                        <a:rPr lang="en-US" sz="1000" b="1" dirty="0">
                          <a:solidFill>
                            <a:srgbClr val="FF85BE"/>
                          </a:solidFill>
                          <a:effectLst/>
                          <a:latin typeface="Calibri"/>
                        </a:rPr>
                        <a:t>Thursday</a:t>
                      </a:r>
                      <a:r>
                        <a:rPr lang="en-US" sz="1000" dirty="0">
                          <a:solidFill>
                            <a:srgbClr val="FF85BE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dirty="0">
                        <a:effectLst/>
                      </a:endParaRPr>
                    </a:p>
                    <a:p>
                      <a:pPr lvl="0" algn="ctr" rtl="0">
                        <a:buNone/>
                      </a:pPr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lvl="0" algn="ctr" rtl="0">
                        <a:buNone/>
                      </a:pPr>
                      <a:r>
                        <a:rPr lang="en-US" sz="1000" b="1" dirty="0">
                          <a:effectLst/>
                          <a:latin typeface="Calibri"/>
                        </a:rPr>
                        <a:t>ALP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  <a:endParaRPr lang="en-US" dirty="0"/>
                    </a:p>
                  </a:txBody>
                  <a:tcPr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F59984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dirty="0">
                        <a:effectLst/>
                      </a:endParaRPr>
                    </a:p>
                    <a:p>
                      <a:pPr lvl="0" algn="ctr" rtl="0">
                        <a:buNone/>
                      </a:pPr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lvl="0" algn="ctr" rtl="0">
                        <a:buNone/>
                      </a:pPr>
                      <a:r>
                        <a:rPr lang="en-US" sz="1000" b="1" dirty="0">
                          <a:effectLst/>
                          <a:latin typeface="Calibri"/>
                        </a:rPr>
                        <a:t>READING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F599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dirty="0">
                        <a:effectLst/>
                      </a:endParaRPr>
                    </a:p>
                    <a:p>
                      <a:pPr lvl="0" algn="ctr" rtl="0">
                        <a:buNone/>
                      </a:pPr>
                      <a:r>
                        <a:rPr lang="en-US" sz="1000" b="1" dirty="0">
                          <a:effectLst/>
                          <a:latin typeface="Calibri"/>
                        </a:rPr>
                        <a:t>STEAM AREA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1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IDL : Vikings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44515"/>
                  </a:ext>
                </a:extLst>
              </a:tr>
              <a:tr h="550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ART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C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IT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0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5902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rtl="0" fontAlgn="base"/>
                      <a:r>
                        <a:rPr lang="en-US" sz="1000" b="1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Friday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rtl="0" fontAlgn="base"/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ASSEMBLY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rtl="0" fontAlgn="base"/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LITERACY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9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dirty="0">
                        <a:effectLst/>
                      </a:endParaRPr>
                    </a:p>
                    <a:p>
                      <a:pPr lvl="0" algn="ctr" rtl="0">
                        <a:buNone/>
                      </a:pPr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lvl="0" algn="ctr" rtl="0">
                        <a:buNone/>
                      </a:pPr>
                      <a:r>
                        <a:rPr lang="en-US" sz="1000" b="1" dirty="0">
                          <a:effectLst/>
                          <a:latin typeface="Calibri"/>
                        </a:rPr>
                        <a:t>NUMERACY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6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IDL : Vikings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  <a:p>
                      <a:pPr algn="ctr" rtl="0" fontAlgn="base"/>
                      <a:endParaRPr lang="en-US" sz="100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HWB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en-US" sz="1000" b="1" dirty="0">
                          <a:effectLst/>
                          <a:latin typeface="Calibri"/>
                        </a:rPr>
                        <a:t>(HALL)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39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69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stack of books on a white background&#10;&#10;Description automatically generated">
            <a:extLst>
              <a:ext uri="{FF2B5EF4-FFF2-40B4-BE49-F238E27FC236}">
                <a16:creationId xmlns:a16="http://schemas.microsoft.com/office/drawing/2014/main" id="{8459822A-E6F8-91D0-7507-6DA6F00B8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3" b="219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919D6-7E58-B931-18D5-D858AB5C76AD}"/>
              </a:ext>
            </a:extLst>
          </p:cNvPr>
          <p:cNvSpPr txBox="1"/>
          <p:nvPr/>
        </p:nvSpPr>
        <p:spPr>
          <a:xfrm>
            <a:off x="281797" y="612476"/>
            <a:ext cx="76890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dirty="0">
                <a:latin typeface="Dreaming Outloud Script Pro"/>
              </a:rPr>
              <a:t>Our Novel this term is ...</a:t>
            </a:r>
            <a:endParaRPr lang="en-US" sz="4800" dirty="0"/>
          </a:p>
        </p:txBody>
      </p:sp>
      <p:pic>
        <p:nvPicPr>
          <p:cNvPr id="8" name="Picture 4" descr="A book cover with a dragon&#10;&#10;Description automatically generated">
            <a:extLst>
              <a:ext uri="{FF2B5EF4-FFF2-40B4-BE49-F238E27FC236}">
                <a16:creationId xmlns:a16="http://schemas.microsoft.com/office/drawing/2014/main" id="{B8EDA322-77E2-72B8-8499-88A73494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347" y="1710278"/>
            <a:ext cx="3186741" cy="45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04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887DE-14FF-C2E9-5EFE-09E5E7BDEFD0}"/>
              </a:ext>
            </a:extLst>
          </p:cNvPr>
          <p:cNvSpPr txBox="1"/>
          <p:nvPr/>
        </p:nvSpPr>
        <p:spPr>
          <a:xfrm>
            <a:off x="739475" y="1714596"/>
            <a:ext cx="107082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Dreaming Outloud Pro"/>
                <a:cs typeface="Dreaming Outloud Pro"/>
              </a:rPr>
              <a:t>This term we are learning to use the description within a text to </a:t>
            </a:r>
            <a:r>
              <a:rPr lang="en-GB" sz="3200" b="1" dirty="0">
                <a:latin typeface="Dreaming Outloud Pro"/>
                <a:cs typeface="Dreaming Outloud Pro"/>
              </a:rPr>
              <a:t>visualise</a:t>
            </a:r>
            <a:r>
              <a:rPr lang="en-GB" sz="3200" dirty="0">
                <a:latin typeface="Dreaming Outloud Pro"/>
                <a:cs typeface="Dreaming Outloud Pro"/>
              </a:rPr>
              <a:t> characters and settings. As well as learning to </a:t>
            </a:r>
            <a:r>
              <a:rPr lang="en-GB" sz="3200" b="1" dirty="0">
                <a:latin typeface="Dreaming Outloud Pro"/>
                <a:cs typeface="Dreaming Outloud Pro"/>
              </a:rPr>
              <a:t>summarise</a:t>
            </a:r>
            <a:r>
              <a:rPr lang="en-GB" sz="3200" dirty="0">
                <a:latin typeface="Dreaming Outloud Pro"/>
                <a:cs typeface="Dreaming Outloud Pro"/>
              </a:rPr>
              <a:t> key points within a chapter.</a:t>
            </a:r>
          </a:p>
        </p:txBody>
      </p:sp>
      <p:pic>
        <p:nvPicPr>
          <p:cNvPr id="2" name="Picture 4" descr="A group of cartoon characters&#10;&#10;Description automatically generated">
            <a:extLst>
              <a:ext uri="{FF2B5EF4-FFF2-40B4-BE49-F238E27FC236}">
                <a16:creationId xmlns:a16="http://schemas.microsoft.com/office/drawing/2014/main" id="{C734D367-50EF-3160-F56C-F9FDEBE15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0" y="3677493"/>
            <a:ext cx="4928558" cy="2205959"/>
          </a:xfrm>
          <a:prstGeom prst="rect">
            <a:avLst/>
          </a:prstGeom>
        </p:spPr>
      </p:pic>
      <p:pic>
        <p:nvPicPr>
          <p:cNvPr id="5" name="Picture 5" descr="A black dragon with wings and a sword&#10;&#10;Description automatically generated">
            <a:extLst>
              <a:ext uri="{FF2B5EF4-FFF2-40B4-BE49-F238E27FC236}">
                <a16:creationId xmlns:a16="http://schemas.microsoft.com/office/drawing/2014/main" id="{B5D7F8B9-C4A9-68F0-CD31-E419106D3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344" y="3707780"/>
            <a:ext cx="4094671" cy="217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94669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ED586-AE7E-8BB4-41CC-746460A54A07}"/>
              </a:ext>
            </a:extLst>
          </p:cNvPr>
          <p:cNvSpPr txBox="1"/>
          <p:nvPr/>
        </p:nvSpPr>
        <p:spPr>
          <a:xfrm>
            <a:off x="792086" y="2149770"/>
            <a:ext cx="10816192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latin typeface="Dreaming Outloud Pro"/>
                <a:cs typeface="Dreaming Outloud Pro"/>
              </a:rPr>
              <a:t>We are learning to uplevel and make our writing </a:t>
            </a:r>
            <a:r>
              <a:rPr lang="en-GB" sz="3200" b="1" dirty="0">
                <a:solidFill>
                  <a:srgbClr val="FFC000"/>
                </a:solidFill>
                <a:latin typeface="Dreaming Outloud Pro"/>
                <a:cs typeface="Dreaming Outloud Pro"/>
              </a:rPr>
              <a:t>AMAZING</a:t>
            </a:r>
            <a:r>
              <a:rPr lang="en-GB" sz="3200" b="1" dirty="0">
                <a:latin typeface="Dreaming Outloud Pro"/>
                <a:cs typeface="Dreaming Outloud Pro"/>
              </a:rPr>
              <a:t>!</a:t>
            </a:r>
            <a:endParaRPr lang="en-US"/>
          </a:p>
          <a:p>
            <a:pPr algn="ctr"/>
            <a:endParaRPr lang="en-GB" sz="2400" b="1" dirty="0">
              <a:latin typeface="Dreaming Outloud Pro"/>
              <a:cs typeface="Dreaming Outloud Pro"/>
            </a:endParaRPr>
          </a:p>
          <a:p>
            <a:pPr algn="ctr"/>
            <a:r>
              <a:rPr lang="en-GB" sz="3200" dirty="0">
                <a:latin typeface="Dreaming Outloud Pro"/>
              </a:rPr>
              <a:t>This term we will be focusing on openers, connectives, paragraphs, and different features of language such as adjectives.</a:t>
            </a:r>
            <a:endParaRPr lang="en-GB" sz="3200" dirty="0">
              <a:latin typeface="Dreaming Outloud Pro"/>
              <a:cs typeface="Dreaming Outloud Pro"/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9FD1C-5D0D-AA37-1573-F6567318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7" y="4991576"/>
            <a:ext cx="1449238" cy="1459191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6CD2CA4-9019-4873-6567-2CAD6B95B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50903" y="4851520"/>
            <a:ext cx="1512497" cy="145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26772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153753-D668-2567-021E-E28111FEFEE6}"/>
              </a:ext>
            </a:extLst>
          </p:cNvPr>
          <p:cNvSpPr txBox="1"/>
          <p:nvPr/>
        </p:nvSpPr>
        <p:spPr>
          <a:xfrm>
            <a:off x="2893205" y="1058389"/>
            <a:ext cx="715816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>
                <a:latin typeface="Dreaming Outloud Script Pro"/>
                <a:cs typeface="Dreaming Outloud Script Pro"/>
              </a:rPr>
              <a:t>Our Topic this term is…</a:t>
            </a:r>
            <a:endParaRPr lang="en-US" dirty="0">
              <a:latin typeface="Dreaming Outloud Script Pro"/>
              <a:cs typeface="Dreaming Outloud Script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2B362-473F-C7CB-4D5A-8D082039084C}"/>
              </a:ext>
            </a:extLst>
          </p:cNvPr>
          <p:cNvSpPr/>
          <p:nvPr/>
        </p:nvSpPr>
        <p:spPr>
          <a:xfrm>
            <a:off x="1232170" y="4182893"/>
            <a:ext cx="2817962" cy="172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 group of men in armor with axes&#10;&#10;Description automatically generated">
            <a:extLst>
              <a:ext uri="{FF2B5EF4-FFF2-40B4-BE49-F238E27FC236}">
                <a16:creationId xmlns:a16="http://schemas.microsoft.com/office/drawing/2014/main" id="{34F6AD57-D0DD-3120-89D5-60A7CDEBC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48" y="1898903"/>
            <a:ext cx="3706484" cy="2096910"/>
          </a:xfrm>
          <a:prstGeom prst="rect">
            <a:avLst/>
          </a:prstGeom>
        </p:spPr>
      </p:pic>
      <p:pic>
        <p:nvPicPr>
          <p:cNvPr id="13" name="Picture 13" descr="A painting of a ship in the water&#10;&#10;Description automatically generated">
            <a:extLst>
              <a:ext uri="{FF2B5EF4-FFF2-40B4-BE49-F238E27FC236}">
                <a16:creationId xmlns:a16="http://schemas.microsoft.com/office/drawing/2014/main" id="{6C75A522-08BC-ECD3-FAEB-EF7B64A1E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544" y="4005013"/>
            <a:ext cx="2815088" cy="1838115"/>
          </a:xfrm>
          <a:prstGeom prst="rect">
            <a:avLst/>
          </a:prstGeom>
        </p:spPr>
      </p:pic>
      <p:pic>
        <p:nvPicPr>
          <p:cNvPr id="15" name="Picture 14" descr="A helmet with horns&#10;&#10;Description automatically generated">
            <a:extLst>
              <a:ext uri="{FF2B5EF4-FFF2-40B4-BE49-F238E27FC236}">
                <a16:creationId xmlns:a16="http://schemas.microsoft.com/office/drawing/2014/main" id="{0A293622-0CD7-0937-9F28-5FB995633D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0" b="22012"/>
          <a:stretch/>
        </p:blipFill>
        <p:spPr>
          <a:xfrm>
            <a:off x="4765829" y="4104619"/>
            <a:ext cx="2674188" cy="1628544"/>
          </a:xfrm>
          <a:prstGeom prst="rect">
            <a:avLst/>
          </a:prstGeom>
        </p:spPr>
      </p:pic>
      <p:pic>
        <p:nvPicPr>
          <p:cNvPr id="16" name="Picture 16" descr="A round shield with a cross on it&#10;&#10;Description automatically generated">
            <a:extLst>
              <a:ext uri="{FF2B5EF4-FFF2-40B4-BE49-F238E27FC236}">
                <a16:creationId xmlns:a16="http://schemas.microsoft.com/office/drawing/2014/main" id="{95BCAFD9-7FBC-E904-9BF3-BC39CEE708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319" r="-485" b="13617"/>
          <a:stretch/>
        </p:blipFill>
        <p:spPr>
          <a:xfrm>
            <a:off x="8143875" y="3651849"/>
            <a:ext cx="2805392" cy="22572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2A97BA-CFB2-FE94-76E2-46DF11078969}"/>
              </a:ext>
            </a:extLst>
          </p:cNvPr>
          <p:cNvSpPr txBox="1"/>
          <p:nvPr/>
        </p:nvSpPr>
        <p:spPr>
          <a:xfrm>
            <a:off x="5367955" y="3600151"/>
            <a:ext cx="145853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cs typeface="Calibri"/>
              </a:rPr>
              <a:t>Vikings</a:t>
            </a:r>
          </a:p>
        </p:txBody>
      </p:sp>
    </p:spTree>
    <p:extLst>
      <p:ext uri="{BB962C8B-B14F-4D97-AF65-F5344CB8AC3E}">
        <p14:creationId xmlns:p14="http://schemas.microsoft.com/office/powerpoint/2010/main" val="1839203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E86923-449D-144A-704A-BB9149840F72}"/>
              </a:ext>
            </a:extLst>
          </p:cNvPr>
          <p:cNvSpPr txBox="1"/>
          <p:nvPr/>
        </p:nvSpPr>
        <p:spPr>
          <a:xfrm>
            <a:off x="595404" y="1093821"/>
            <a:ext cx="7703386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 dirty="0">
              <a:latin typeface="Dreaming Outloud Pro"/>
              <a:cs typeface="Dreaming Outloud Pro"/>
            </a:endParaRPr>
          </a:p>
          <a:p>
            <a:pPr algn="ctr"/>
            <a:r>
              <a:rPr lang="en-GB" sz="3200" dirty="0">
                <a:latin typeface="Dreaming Outloud Pro"/>
                <a:cs typeface="Dreaming Outloud Pro"/>
              </a:rPr>
              <a:t>We are learning to </a:t>
            </a:r>
            <a:r>
              <a:rPr lang="en-GB" sz="3600" b="1" dirty="0">
                <a:latin typeface="Dreaming Outloud Pro"/>
                <a:cs typeface="Dreaming Outloud Pro"/>
              </a:rPr>
              <a:t>partition</a:t>
            </a:r>
            <a:r>
              <a:rPr lang="en-GB" sz="3200" dirty="0">
                <a:latin typeface="Dreaming Outloud Pro"/>
                <a:cs typeface="Dreaming Outloud Pro"/>
              </a:rPr>
              <a:t> six figure numbers and </a:t>
            </a:r>
            <a:r>
              <a:rPr lang="en-GB" sz="3600" b="1" dirty="0">
                <a:latin typeface="Dreaming Outloud Pro"/>
                <a:cs typeface="Dreaming Outloud Pro"/>
              </a:rPr>
              <a:t>round </a:t>
            </a:r>
            <a:r>
              <a:rPr lang="en-GB" sz="3200" dirty="0">
                <a:latin typeface="Dreaming Outloud Pro"/>
                <a:cs typeface="Dreaming Outloud Pro"/>
              </a:rPr>
              <a:t>to the nearest 1000, 10 000 and 100 000. </a:t>
            </a:r>
            <a:endParaRPr lang="en-US" sz="3200">
              <a:latin typeface="Dreaming Outloud Pro"/>
              <a:cs typeface="Dreaming Outloud Pro"/>
            </a:endParaRPr>
          </a:p>
          <a:p>
            <a:endParaRPr lang="en-GB" sz="3200" dirty="0">
              <a:latin typeface="Dreaming Outloud Pro"/>
              <a:cs typeface="Dreaming Outloud Pro"/>
            </a:endParaRPr>
          </a:p>
        </p:txBody>
      </p:sp>
      <p:pic>
        <p:nvPicPr>
          <p:cNvPr id="3" name="Picture 6" descr="A poster with monkeys on a slide&#10;&#10;Description automatically generated">
            <a:extLst>
              <a:ext uri="{FF2B5EF4-FFF2-40B4-BE49-F238E27FC236}">
                <a16:creationId xmlns:a16="http://schemas.microsoft.com/office/drawing/2014/main" id="{116939CA-1C23-B8DC-4D0E-5027DDDD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362" y="2492542"/>
            <a:ext cx="3145765" cy="4000768"/>
          </a:xfrm>
          <a:prstGeom prst="rect">
            <a:avLst/>
          </a:prstGeom>
        </p:spPr>
      </p:pic>
      <p:pic>
        <p:nvPicPr>
          <p:cNvPr id="7" name="Picture 7" descr="A screenshot of a game&#10;&#10;Description automatically generated">
            <a:extLst>
              <a:ext uri="{FF2B5EF4-FFF2-40B4-BE49-F238E27FC236}">
                <a16:creationId xmlns:a16="http://schemas.microsoft.com/office/drawing/2014/main" id="{8D804D0E-AF89-240E-FD42-EC48FDBFF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985" y="3429034"/>
            <a:ext cx="4727275" cy="29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72000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18A5A2-4A38-BE28-B7EC-F88EDEA9B13B}"/>
              </a:ext>
            </a:extLst>
          </p:cNvPr>
          <p:cNvSpPr/>
          <p:nvPr/>
        </p:nvSpPr>
        <p:spPr>
          <a:xfrm>
            <a:off x="3288631" y="8702"/>
            <a:ext cx="5578415" cy="12220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group of hands holding up colorful letters&#10;&#10;Description automatically generated">
            <a:extLst>
              <a:ext uri="{FF2B5EF4-FFF2-40B4-BE49-F238E27FC236}">
                <a16:creationId xmlns:a16="http://schemas.microsoft.com/office/drawing/2014/main" id="{EB106943-2CC7-13F0-41B6-DF8117171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1" t="22034" r="279" b="5932"/>
          <a:stretch/>
        </p:blipFill>
        <p:spPr>
          <a:xfrm>
            <a:off x="2769079" y="-5374"/>
            <a:ext cx="2594054" cy="1227163"/>
          </a:xfrm>
          <a:prstGeom prst="rect">
            <a:avLst/>
          </a:prstGeom>
        </p:spPr>
      </p:pic>
      <p:pic>
        <p:nvPicPr>
          <p:cNvPr id="8" name="Picture 9" descr="A group of hands holding up colorful letters&#10;&#10;Description automatically generated">
            <a:extLst>
              <a:ext uri="{FF2B5EF4-FFF2-40B4-BE49-F238E27FC236}">
                <a16:creationId xmlns:a16="http://schemas.microsoft.com/office/drawing/2014/main" id="{E463B5A3-B5F2-390C-D4C1-941718940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551" y="-8626"/>
            <a:ext cx="3131388" cy="1210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8CAEE8-7A0D-2AEC-A859-ACD39C739104}"/>
              </a:ext>
            </a:extLst>
          </p:cNvPr>
          <p:cNvSpPr txBox="1"/>
          <p:nvPr/>
        </p:nvSpPr>
        <p:spPr>
          <a:xfrm>
            <a:off x="5431993" y="12864"/>
            <a:ext cx="978038" cy="12290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200" dirty="0">
                <a:solidFill>
                  <a:srgbClr val="7030A0"/>
                </a:solidFill>
                <a:latin typeface="Arial Rounded MT Bold"/>
                <a:ea typeface="ADLaM Display"/>
                <a:cs typeface="Calibri"/>
              </a:rPr>
              <a:t>&amp;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A3C55-75E3-365E-2C57-280872108B73}"/>
              </a:ext>
            </a:extLst>
          </p:cNvPr>
          <p:cNvSpPr txBox="1"/>
          <p:nvPr/>
        </p:nvSpPr>
        <p:spPr>
          <a:xfrm>
            <a:off x="739476" y="2232181"/>
            <a:ext cx="107082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Dreaming Outloud Pro"/>
                <a:cs typeface="Dreaming Outloud Pro"/>
              </a:rPr>
              <a:t>For PE Mrs Scarisbrick will take primary 5 for gymnastics on Tuesdays and on Wednesday Miss Duff will be teaching netball.</a:t>
            </a:r>
          </a:p>
        </p:txBody>
      </p:sp>
      <p:pic>
        <p:nvPicPr>
          <p:cNvPr id="15" name="Picture 15" descr="A group of children holding hands&#10;&#10;Description automatically generated">
            <a:extLst>
              <a:ext uri="{FF2B5EF4-FFF2-40B4-BE49-F238E27FC236}">
                <a16:creationId xmlns:a16="http://schemas.microsoft.com/office/drawing/2014/main" id="{590BDB2E-7DAA-E287-5A7A-0E3239AD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325" y="3628442"/>
            <a:ext cx="2845992" cy="2804948"/>
          </a:xfrm>
          <a:prstGeom prst="rect">
            <a:avLst/>
          </a:prstGeom>
        </p:spPr>
      </p:pic>
      <p:pic>
        <p:nvPicPr>
          <p:cNvPr id="16" name="Picture 16" descr="A group of kids jumping and jumping&#10;&#10;Description automatically generated">
            <a:extLst>
              <a:ext uri="{FF2B5EF4-FFF2-40B4-BE49-F238E27FC236}">
                <a16:creationId xmlns:a16="http://schemas.microsoft.com/office/drawing/2014/main" id="{A05CEFF0-B22D-08F0-66B8-B0F936C27B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4" b="14493"/>
          <a:stretch/>
        </p:blipFill>
        <p:spPr>
          <a:xfrm>
            <a:off x="1087044" y="3808120"/>
            <a:ext cx="3972503" cy="280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59352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90BB4C1-62D4-810B-A823-FA50A25A4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81" y="3641724"/>
            <a:ext cx="2787650" cy="27876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98DCD00-B578-75EA-7D67-FCD40D010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48" y="3903239"/>
            <a:ext cx="3819455" cy="251862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B7DB8AB2-F38B-CBFA-6221-A477F9D02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6" y="3781710"/>
            <a:ext cx="3349513" cy="2518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B52D8-1AF6-AFCD-5ACC-1C64B786341D}"/>
              </a:ext>
            </a:extLst>
          </p:cNvPr>
          <p:cNvSpPr txBox="1"/>
          <p:nvPr/>
        </p:nvSpPr>
        <p:spPr>
          <a:xfrm>
            <a:off x="969513" y="1858370"/>
            <a:ext cx="107082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Dreaming Outloud Pro"/>
                <a:cs typeface="Dreaming Outloud Pro"/>
              </a:rPr>
              <a:t>This term we are experimenting with a range of</a:t>
            </a:r>
            <a:r>
              <a:rPr lang="en-GB" sz="3200" b="1" dirty="0">
                <a:latin typeface="Dreaming Outloud Pro"/>
                <a:cs typeface="Dreaming Outloud Pro"/>
              </a:rPr>
              <a:t> mixed media</a:t>
            </a:r>
            <a:r>
              <a:rPr lang="en-GB" sz="3200" dirty="0">
                <a:latin typeface="Dreaming Outloud Pro"/>
                <a:cs typeface="Dreaming Outloud Pro"/>
              </a:rPr>
              <a:t> to create different pieces of artwork. We will be creating Viking shields and longboats.</a:t>
            </a:r>
            <a:endParaRPr lang="en-GB" sz="2800" dirty="0">
              <a:latin typeface="Dreaming Outloud Pro"/>
              <a:cs typeface="Dreaming Outloud Pro"/>
            </a:endParaRPr>
          </a:p>
        </p:txBody>
      </p:sp>
    </p:spTree>
    <p:extLst>
      <p:ext uri="{BB962C8B-B14F-4D97-AF65-F5344CB8AC3E}">
        <p14:creationId xmlns:p14="http://schemas.microsoft.com/office/powerpoint/2010/main" val="1818960204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467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Thomson</dc:creator>
  <cp:lastModifiedBy>Windows User</cp:lastModifiedBy>
  <cp:revision>1097</cp:revision>
  <dcterms:created xsi:type="dcterms:W3CDTF">2022-09-05T21:01:06Z</dcterms:created>
  <dcterms:modified xsi:type="dcterms:W3CDTF">2023-09-15T19:16:11Z</dcterms:modified>
</cp:coreProperties>
</file>