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5" r:id="rId5"/>
    <p:sldId id="264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9A6"/>
    <a:srgbClr val="870E87"/>
    <a:srgbClr val="0000FF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marks.co.uk/maths-games/daily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>
                <a:latin typeface="Comic Sans MS"/>
                <a:cs typeface="Calibri Light"/>
              </a:rPr>
              <a:t>06/10/24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b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 ‘</a:t>
            </a:r>
            <a:r>
              <a:rPr lang="en-GB" sz="2200" b="1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igh</a:t>
            </a:r>
            <a:r>
              <a:rPr lang="en-GB" sz="22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’. 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958360" y="812799"/>
            <a:ext cx="4360128" cy="214227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Children are working on individual common/ tricky words. These can be found in their homework jotters.  </a:t>
            </a:r>
          </a:p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64653"/>
              </p:ext>
            </p:extLst>
          </p:nvPr>
        </p:nvGraphicFramePr>
        <p:xfrm>
          <a:off x="485395" y="3051353"/>
          <a:ext cx="5966566" cy="3446038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1013841">
                  <a:extLst>
                    <a:ext uri="{9D8B030D-6E8A-4147-A177-3AD203B41FA5}">
                      <a16:colId xmlns:a16="http://schemas.microsoft.com/office/drawing/2014/main" val="4251314101"/>
                    </a:ext>
                  </a:extLst>
                </a:gridCol>
                <a:gridCol w="1015825">
                  <a:extLst>
                    <a:ext uri="{9D8B030D-6E8A-4147-A177-3AD203B41FA5}">
                      <a16:colId xmlns:a16="http://schemas.microsoft.com/office/drawing/2014/main" val="1982174170"/>
                    </a:ext>
                  </a:extLst>
                </a:gridCol>
                <a:gridCol w="996633">
                  <a:extLst>
                    <a:ext uri="{9D8B030D-6E8A-4147-A177-3AD203B41FA5}">
                      <a16:colId xmlns:a16="http://schemas.microsoft.com/office/drawing/2014/main" val="3849772512"/>
                    </a:ext>
                  </a:extLst>
                </a:gridCol>
                <a:gridCol w="979428">
                  <a:extLst>
                    <a:ext uri="{9D8B030D-6E8A-4147-A177-3AD203B41FA5}">
                      <a16:colId xmlns:a16="http://schemas.microsoft.com/office/drawing/2014/main" val="2532514623"/>
                    </a:ext>
                  </a:extLst>
                </a:gridCol>
                <a:gridCol w="988692">
                  <a:extLst>
                    <a:ext uri="{9D8B030D-6E8A-4147-A177-3AD203B41FA5}">
                      <a16:colId xmlns:a16="http://schemas.microsoft.com/office/drawing/2014/main" val="974277253"/>
                    </a:ext>
                  </a:extLst>
                </a:gridCol>
                <a:gridCol w="972147">
                  <a:extLst>
                    <a:ext uri="{9D8B030D-6E8A-4147-A177-3AD203B41FA5}">
                      <a16:colId xmlns:a16="http://schemas.microsoft.com/office/drawing/2014/main" val="4062872921"/>
                    </a:ext>
                  </a:extLst>
                </a:gridCol>
              </a:tblGrid>
              <a:tr h="287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omic Sans MS" panose="030F0702030302020204" pitchFamily="66" charset="0"/>
                        </a:rPr>
                        <a:t>igh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omic Sans MS" panose="030F0702030302020204" pitchFamily="66" charset="0"/>
                        </a:rPr>
                        <a:t>i_e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ie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eye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extLst>
                  <a:ext uri="{0D108BD9-81ED-4DB2-BD59-A6C34878D82A}">
                    <a16:rowId xmlns:a16="http://schemas.microsoft.com/office/drawing/2014/main" val="4189285796"/>
                  </a:ext>
                </a:extLst>
              </a:tr>
              <a:tr h="3065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night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fright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right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bright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high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might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frightened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spotlight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mic Sans MS" panose="030F0702030302020204" pitchFamily="66" charset="0"/>
                        </a:rPr>
                        <a:t>fortnight </a:t>
                      </a: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driveway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ice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spine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side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white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smiled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revise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surprise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advice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pie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die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tied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cries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fries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occupies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occupied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supplies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applies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final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driving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mind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mindful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blind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climb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mild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triangle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quiet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fly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my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cry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why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shy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July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rely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deny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satisfy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eye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eyesight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eyebrow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eyelid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eyelash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2" marR="46672" marT="0" marB="0"/>
                </a:tc>
                <a:extLst>
                  <a:ext uri="{0D108BD9-81ED-4DB2-BD59-A6C34878D82A}">
                    <a16:rowId xmlns:a16="http://schemas.microsoft.com/office/drawing/2014/main" val="3483181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5527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continuing to work on Place Value, with a focus on </a:t>
            </a:r>
            <a:r>
              <a:rPr lang="en-GB" sz="24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ordering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numbers. 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72005"/>
              </p:ext>
            </p:extLst>
          </p:nvPr>
        </p:nvGraphicFramePr>
        <p:xfrm>
          <a:off x="445409" y="3788751"/>
          <a:ext cx="4181400" cy="98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350">
                  <a:extLst>
                    <a:ext uri="{9D8B030D-6E8A-4147-A177-3AD203B41FA5}">
                      <a16:colId xmlns:a16="http://schemas.microsoft.com/office/drawing/2014/main" val="2834237171"/>
                    </a:ext>
                  </a:extLst>
                </a:gridCol>
                <a:gridCol w="1045350">
                  <a:extLst>
                    <a:ext uri="{9D8B030D-6E8A-4147-A177-3AD203B41FA5}">
                      <a16:colId xmlns:a16="http://schemas.microsoft.com/office/drawing/2014/main" val="2455521455"/>
                    </a:ext>
                  </a:extLst>
                </a:gridCol>
                <a:gridCol w="1045350">
                  <a:extLst>
                    <a:ext uri="{9D8B030D-6E8A-4147-A177-3AD203B41FA5}">
                      <a16:colId xmlns:a16="http://schemas.microsoft.com/office/drawing/2014/main" val="1750613987"/>
                    </a:ext>
                  </a:extLst>
                </a:gridCol>
                <a:gridCol w="1045350">
                  <a:extLst>
                    <a:ext uri="{9D8B030D-6E8A-4147-A177-3AD203B41FA5}">
                      <a16:colId xmlns:a16="http://schemas.microsoft.com/office/drawing/2014/main" val="607882921"/>
                    </a:ext>
                  </a:extLst>
                </a:gridCol>
              </a:tblGrid>
              <a:tr h="36817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10693"/>
                  </a:ext>
                </a:extLst>
              </a:tr>
              <a:tr h="61898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9415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5407" y="4959211"/>
            <a:ext cx="55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4000</a:t>
            </a:r>
            <a:r>
              <a:rPr lang="en-GB" dirty="0">
                <a:latin typeface="Comic Sans MS" panose="030F0702030302020204" pitchFamily="66" charset="0"/>
              </a:rPr>
              <a:t> + </a:t>
            </a:r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100</a:t>
            </a:r>
            <a:r>
              <a:rPr lang="en-GB" dirty="0">
                <a:latin typeface="Comic Sans MS" panose="030F0702030302020204" pitchFamily="66" charset="0"/>
              </a:rPr>
              <a:t> +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  <a:r>
              <a:rPr lang="en-GB" dirty="0">
                <a:latin typeface="Comic Sans MS" panose="030F0702030302020204" pitchFamily="66" charset="0"/>
              </a:rPr>
              <a:t> + </a:t>
            </a:r>
            <a:r>
              <a:rPr lang="en-GB" dirty="0">
                <a:solidFill>
                  <a:srgbClr val="8B29A6"/>
                </a:solidFill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= 4123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4 thousands</a:t>
            </a:r>
            <a:r>
              <a:rPr lang="en-GB" dirty="0">
                <a:latin typeface="Comic Sans MS" panose="030F0702030302020204" pitchFamily="66" charset="0"/>
              </a:rPr>
              <a:t> + </a:t>
            </a:r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1 hundred </a:t>
            </a:r>
            <a:r>
              <a:rPr lang="en-GB" dirty="0">
                <a:latin typeface="Comic Sans MS" panose="030F0702030302020204" pitchFamily="66" charset="0"/>
              </a:rPr>
              <a:t>+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2 tens </a:t>
            </a:r>
            <a:r>
              <a:rPr lang="en-GB" dirty="0">
                <a:latin typeface="Comic Sans MS" panose="030F0702030302020204" pitchFamily="66" charset="0"/>
              </a:rPr>
              <a:t>+ </a:t>
            </a: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3 units </a:t>
            </a:r>
            <a:r>
              <a:rPr lang="en-GB" dirty="0">
                <a:latin typeface="Comic Sans MS" panose="030F0702030302020204" pitchFamily="66" charset="0"/>
              </a:rPr>
              <a:t>= 4123</a:t>
            </a:r>
          </a:p>
        </p:txBody>
      </p:sp>
      <p:sp>
        <p:nvSpPr>
          <p:cNvPr id="7" name="Cloud 6"/>
          <p:cNvSpPr/>
          <p:nvPr/>
        </p:nvSpPr>
        <p:spPr>
          <a:xfrm>
            <a:off x="7114478" y="1471959"/>
            <a:ext cx="4661211" cy="300265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Choose </a:t>
            </a:r>
            <a:r>
              <a:rPr lang="en-GB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207</a:t>
            </a:r>
            <a:r>
              <a:rPr lang="en-GB" sz="1600" dirty="0">
                <a:latin typeface="Comic Sans MS" panose="030F0702030302020204" pitchFamily="66" charset="0"/>
              </a:rPr>
              <a:t>, </a:t>
            </a:r>
            <a:r>
              <a:rPr lang="en-GB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384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u="sng" dirty="0">
                <a:latin typeface="Comic Sans MS" panose="030F0702030302020204" pitchFamily="66" charset="0"/>
              </a:rPr>
              <a:t>or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9417</a:t>
            </a:r>
            <a:r>
              <a:rPr lang="en-GB" sz="1600" dirty="0">
                <a:solidFill>
                  <a:srgbClr val="8B29A6"/>
                </a:solidFill>
                <a:latin typeface="Comic Sans MS" panose="030F0702030302020204" pitchFamily="66" charset="0"/>
              </a:rPr>
              <a:t>.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Can you rearrange the numbers to make the: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 Largest even number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Largest odd number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Smallest even number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Comic Sans MS" panose="030F0702030302020204" pitchFamily="66" charset="0"/>
              </a:rPr>
              <a:t>Smallest odd number</a:t>
            </a:r>
          </a:p>
        </p:txBody>
      </p:sp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01600"/>
            <a:ext cx="8727440" cy="65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4" y="2615803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90118" y="1041087"/>
            <a:ext cx="11494292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alibri"/>
              </a:rPr>
              <a:t>Active Literacy Spelling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Choose 2-3 words to ‘grow’ by adding a prefix (a group of letters added to the beginning of a word) or a suffix (a group of letters added to the end of a word). e.g. 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alibri"/>
              </a:rPr>
              <a:t>un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popular and few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alibri"/>
              </a:rPr>
              <a:t>er. </a:t>
            </a:r>
          </a:p>
          <a:p>
            <a:pPr lvl="0">
              <a:defRPr/>
            </a:pPr>
            <a:r>
              <a:rPr lang="en-GB" sz="1600" b="1" noProof="0" dirty="0">
                <a:solidFill>
                  <a:srgbClr val="8B29A6"/>
                </a:solidFill>
                <a:latin typeface="Comic Sans MS"/>
                <a:cs typeface="Calibri"/>
              </a:rPr>
              <a:t>Use these NEW words in a sentence.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quiz yourself on any book(s) you read! Or if you prefer, choose a story on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. You can read the story yourself or have it read to you. </a:t>
            </a:r>
          </a:p>
          <a:p>
            <a:endParaRPr lang="en-GB" b="1" dirty="0">
              <a:solidFill>
                <a:srgbClr val="0000FF"/>
              </a:solidFill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B050"/>
                </a:solidFill>
                <a:latin typeface="Comic Sans MS"/>
                <a:cs typeface="Calibri"/>
              </a:rPr>
              <a:t>Writing</a:t>
            </a:r>
            <a:endParaRPr lang="en-GB" b="1" dirty="0">
              <a:solidFill>
                <a:srgbClr val="00B050"/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rgbClr val="00B050"/>
                </a:solidFill>
                <a:latin typeface="Comic Sans MS"/>
                <a:cs typeface="Calibri"/>
              </a:rPr>
              <a:t>Research task for Report Writing: Choose ONE nocturnal animal. Find out:</a:t>
            </a:r>
          </a:p>
          <a:p>
            <a:r>
              <a:rPr lang="en-GB" b="1" i="1" dirty="0">
                <a:solidFill>
                  <a:srgbClr val="00B050"/>
                </a:solidFill>
                <a:latin typeface="Comic Sans MS"/>
                <a:cs typeface="Calibri"/>
              </a:rPr>
              <a:t>*Adaptations- What senses or abilities help your animal thrive at night?</a:t>
            </a:r>
          </a:p>
          <a:p>
            <a:r>
              <a:rPr lang="en-GB" b="1" i="1" dirty="0">
                <a:solidFill>
                  <a:srgbClr val="00B050"/>
                </a:solidFill>
                <a:latin typeface="Comic Sans MS"/>
                <a:cs typeface="Calibri"/>
              </a:rPr>
              <a:t>*Diet- What does your animal eat?</a:t>
            </a:r>
          </a:p>
          <a:p>
            <a:r>
              <a:rPr lang="en-GB" b="1" i="1" dirty="0">
                <a:solidFill>
                  <a:srgbClr val="00B050"/>
                </a:solidFill>
                <a:latin typeface="Comic Sans MS"/>
                <a:cs typeface="Calibri"/>
              </a:rPr>
              <a:t>*Predators- Is your animal hunted by another animals?</a:t>
            </a:r>
          </a:p>
          <a:p>
            <a:r>
              <a:rPr lang="en-GB" b="1" i="1" dirty="0">
                <a:solidFill>
                  <a:srgbClr val="00B050"/>
                </a:solidFill>
                <a:latin typeface="Comic Sans MS"/>
                <a:cs typeface="Calibri"/>
              </a:rPr>
              <a:t>*Any other interesting facts.</a:t>
            </a:r>
          </a:p>
          <a:p>
            <a:r>
              <a:rPr lang="en-GB" b="1" u="sng" dirty="0">
                <a:solidFill>
                  <a:srgbClr val="00B050"/>
                </a:solidFill>
                <a:latin typeface="Comic Sans MS"/>
                <a:cs typeface="Calibri"/>
              </a:rPr>
              <a:t>Record all facts in home learning jotters. </a:t>
            </a:r>
          </a:p>
          <a:p>
            <a:endParaRPr lang="en-GB" dirty="0">
              <a:solidFill>
                <a:srgbClr val="00B050"/>
              </a:solidFill>
              <a:latin typeface="Comic Sans MS"/>
              <a:cs typeface="Calibri"/>
            </a:endParaRPr>
          </a:p>
          <a:p>
            <a:endParaRPr lang="en-GB" dirty="0">
              <a:solidFill>
                <a:srgbClr val="00B050"/>
              </a:solidFill>
              <a:latin typeface="Comic Sans MS"/>
              <a:cs typeface="Calibri"/>
            </a:endParaRPr>
          </a:p>
          <a:p>
            <a:endParaRPr lang="en-GB" b="1" u="sng" dirty="0">
              <a:solidFill>
                <a:srgbClr val="00B050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-21772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118" y="5486566"/>
            <a:ext cx="103822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Click on the link below to work on ordering numbers. </a:t>
            </a:r>
          </a:p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https://www.topmarks.co.uk/maths-games/daily10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October at your own pace. </a:t>
            </a: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5100</TotalTime>
  <Words>382</Words>
  <Application>Microsoft Office PowerPoint</Application>
  <PresentationFormat>Widescreen</PresentationFormat>
  <Paragraphs>107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Primary 4 Weekly Learning Update 06/10/24</vt:lpstr>
      <vt:lpstr>Primary 4  Active Literacy</vt:lpstr>
      <vt:lpstr>Numeracy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Alana Black</cp:lastModifiedBy>
  <cp:revision>338</cp:revision>
  <dcterms:created xsi:type="dcterms:W3CDTF">2022-02-03T07:54:20Z</dcterms:created>
  <dcterms:modified xsi:type="dcterms:W3CDTF">2025-10-06T09:35:27Z</dcterms:modified>
</cp:coreProperties>
</file>