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9" r:id="rId4"/>
    <p:sldId id="265" r:id="rId5"/>
    <p:sldId id="264" r:id="rId6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1FC2"/>
    <a:srgbClr val="8B29A6"/>
    <a:srgbClr val="0000FF"/>
    <a:srgbClr val="CF1B1B"/>
    <a:srgbClr val="EBFFFD"/>
    <a:srgbClr val="870E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639E84-62E7-66ED-3C1A-D3FEC2912E05}" v="73" dt="2022-02-04T13:05:03.845"/>
    <p1510:client id="{30AB7438-8BBF-F174-E236-BAB4D4859F6E}" v="260" dt="2022-02-04T10:34:15.125"/>
    <p1510:client id="{4D6F93E7-671D-0227-0726-4C84037C6AE8}" v="675" dt="2022-02-03T17:10:22.258"/>
    <p1510:client id="{7724260D-F1C4-4072-ABF1-B30BAD5F250A}" v="516" dt="2022-02-03T08:41:20.188"/>
    <p1510:client id="{7D550771-3233-D1B0-8C46-EC1582D65CCB}" v="585" dt="2022-02-09T08:54:46.120"/>
    <p1510:client id="{88B5C0C5-8320-91E1-1923-F85F737CCECC}" v="30" dt="2022-02-04T12:59:09.915"/>
    <p1510:client id="{9A77C561-0A47-A82B-4F13-638C96D72082}" v="69" dt="2022-02-09T10:58:52.402"/>
    <p1510:client id="{A14450A1-F76D-C9B9-E14A-EC1801BD9EDB}" v="123" dt="2022-02-10T08:03:30.904"/>
    <p1510:client id="{E8209CDD-2C40-A843-9D7B-93E2E1F8A7E0}" v="230" dt="2022-02-04T08:37:28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 autoAdjust="0"/>
    <p:restoredTop sz="94669" autoAdjust="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308F8-8F89-4536-BF01-589842316885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B90C6-AF1C-40ED-80D3-A1316F2C2EF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77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DB90C6-AF1C-40ED-80D3-A1316F2C2EF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11994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29/09/2025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pellzone.com/unit07/page13.cfm#:~:text=%2F%C4%AB%2F%20as%20in%20ice%2Dcream.&amp;text=as%20in%20kite.,igh%20as%20in%20light.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opmarks.co.uk/maths-games/daily10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en-GB" sz="5000" dirty="0">
                <a:latin typeface="Comic Sans MS"/>
                <a:cs typeface="Calibri Light"/>
              </a:rPr>
              <a:t>Primary 4 Weekly Learning Update</a:t>
            </a:r>
            <a:br>
              <a:rPr lang="en-GB" sz="5000" dirty="0">
                <a:latin typeface="Comic Sans MS"/>
                <a:cs typeface="Calibri Light"/>
              </a:rPr>
            </a:br>
            <a:r>
              <a:rPr lang="en-GB" sz="5000" dirty="0">
                <a:latin typeface="Comic Sans MS"/>
                <a:cs typeface="Calibri Light"/>
              </a:rPr>
              <a:t>29/09/25</a:t>
            </a:r>
            <a:endParaRPr lang="en-GB" sz="5000" dirty="0">
              <a:latin typeface="Comic Sans MS"/>
            </a:endParaRPr>
          </a:p>
        </p:txBody>
      </p:sp>
      <p:sp>
        <p:nvSpPr>
          <p:cNvPr id="28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3" descr="A picture containing text, queen, vector graphics&#10;&#10;Description automatically generated">
            <a:extLst>
              <a:ext uri="{FF2B5EF4-FFF2-40B4-BE49-F238E27FC236}">
                <a16:creationId xmlns:a16="http://schemas.microsoft.com/office/drawing/2014/main" id="{EEEB4937-9DE8-4D26-9F65-D78003E5CBE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459" r="34885" b="-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96" y="369189"/>
            <a:ext cx="4818888" cy="1481328"/>
          </a:xfrm>
        </p:spPr>
        <p:txBody>
          <a:bodyPr anchor="b">
            <a:normAutofit/>
          </a:bodyPr>
          <a:lstStyle/>
          <a:p>
            <a:r>
              <a:rPr lang="en-GB" sz="36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Primary 4 </a:t>
            </a:r>
            <a:br>
              <a:rPr lang="en-GB" sz="36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</a:br>
            <a:r>
              <a:rPr lang="en-GB" sz="36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Active Literacy</a:t>
            </a:r>
            <a:endParaRPr lang="en-GB" sz="36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395" y="2466772"/>
            <a:ext cx="6472965" cy="16445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2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Phoneme ‘</a:t>
            </a:r>
            <a:r>
              <a:rPr lang="en-GB" sz="2200" b="1" dirty="0" err="1">
                <a:solidFill>
                  <a:srgbClr val="0070C0"/>
                </a:solidFill>
                <a:latin typeface="Comic Sans MS"/>
                <a:cs typeface="Calibri" panose="020F0502020204030204"/>
              </a:rPr>
              <a:t>igh</a:t>
            </a:r>
            <a:r>
              <a:rPr lang="en-GB" sz="2200" b="1" dirty="0">
                <a:solidFill>
                  <a:srgbClr val="0070C0"/>
                </a:solidFill>
                <a:latin typeface="Comic Sans MS"/>
                <a:cs typeface="Calibri" panose="020F0502020204030204"/>
              </a:rPr>
              <a:t>’. </a:t>
            </a:r>
          </a:p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solidFill>
                <a:srgbClr val="FF0000"/>
              </a:solidFill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C00AA1F1-7D4C-4D0E-ACAD-02298CBA48B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56412" y="199416"/>
            <a:ext cx="1450124" cy="1222654"/>
          </a:xfrm>
          <a:prstGeom prst="rect">
            <a:avLst/>
          </a:prstGeom>
        </p:spPr>
      </p:pic>
      <p:sp>
        <p:nvSpPr>
          <p:cNvPr id="5" name="Cloud 4"/>
          <p:cNvSpPr/>
          <p:nvPr/>
        </p:nvSpPr>
        <p:spPr>
          <a:xfrm>
            <a:off x="7354785" y="810743"/>
            <a:ext cx="3963703" cy="2385738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Children are working on individual common/ tricky words. These can be found in their homework jotters.  </a:t>
            </a:r>
          </a:p>
          <a:p>
            <a:pPr algn="ctr"/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464653"/>
              </p:ext>
            </p:extLst>
          </p:nvPr>
        </p:nvGraphicFramePr>
        <p:xfrm>
          <a:off x="485395" y="3051353"/>
          <a:ext cx="5966566" cy="3446038"/>
        </p:xfrm>
        <a:graphic>
          <a:graphicData uri="http://schemas.openxmlformats.org/drawingml/2006/table">
            <a:tbl>
              <a:tblPr firstRow="1" firstCol="1" bandRow="1">
                <a:tableStyleId>{37CE84F3-28C3-443E-9E96-99CF82512B78}</a:tableStyleId>
              </a:tblPr>
              <a:tblGrid>
                <a:gridCol w="1013841">
                  <a:extLst>
                    <a:ext uri="{9D8B030D-6E8A-4147-A177-3AD203B41FA5}">
                      <a16:colId xmlns:a16="http://schemas.microsoft.com/office/drawing/2014/main" val="4251314101"/>
                    </a:ext>
                  </a:extLst>
                </a:gridCol>
                <a:gridCol w="1015825">
                  <a:extLst>
                    <a:ext uri="{9D8B030D-6E8A-4147-A177-3AD203B41FA5}">
                      <a16:colId xmlns:a16="http://schemas.microsoft.com/office/drawing/2014/main" val="1982174170"/>
                    </a:ext>
                  </a:extLst>
                </a:gridCol>
                <a:gridCol w="996633">
                  <a:extLst>
                    <a:ext uri="{9D8B030D-6E8A-4147-A177-3AD203B41FA5}">
                      <a16:colId xmlns:a16="http://schemas.microsoft.com/office/drawing/2014/main" val="3849772512"/>
                    </a:ext>
                  </a:extLst>
                </a:gridCol>
                <a:gridCol w="979428">
                  <a:extLst>
                    <a:ext uri="{9D8B030D-6E8A-4147-A177-3AD203B41FA5}">
                      <a16:colId xmlns:a16="http://schemas.microsoft.com/office/drawing/2014/main" val="2532514623"/>
                    </a:ext>
                  </a:extLst>
                </a:gridCol>
                <a:gridCol w="988692">
                  <a:extLst>
                    <a:ext uri="{9D8B030D-6E8A-4147-A177-3AD203B41FA5}">
                      <a16:colId xmlns:a16="http://schemas.microsoft.com/office/drawing/2014/main" val="974277253"/>
                    </a:ext>
                  </a:extLst>
                </a:gridCol>
                <a:gridCol w="972147">
                  <a:extLst>
                    <a:ext uri="{9D8B030D-6E8A-4147-A177-3AD203B41FA5}">
                      <a16:colId xmlns:a16="http://schemas.microsoft.com/office/drawing/2014/main" val="4062872921"/>
                    </a:ext>
                  </a:extLst>
                </a:gridCol>
              </a:tblGrid>
              <a:tr h="2871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omic Sans MS" panose="030F0702030302020204" pitchFamily="66" charset="0"/>
                        </a:rPr>
                        <a:t>igh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Comic Sans MS" panose="030F0702030302020204" pitchFamily="66" charset="0"/>
                        </a:rPr>
                        <a:t>i_e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ie</a:t>
                      </a:r>
                      <a:endParaRPr lang="en-GB" sz="12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i</a:t>
                      </a:r>
                      <a:endParaRPr lang="en-GB" sz="12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y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2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eye</a:t>
                      </a:r>
                      <a:endParaRPr lang="en-GB" sz="12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extLst>
                  <a:ext uri="{0D108BD9-81ED-4DB2-BD59-A6C34878D82A}">
                    <a16:rowId xmlns:a16="http://schemas.microsoft.com/office/drawing/2014/main" val="4189285796"/>
                  </a:ext>
                </a:extLst>
              </a:tr>
              <a:tr h="30652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night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fright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right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bright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high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might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frightened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spotlight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b="0" dirty="0">
                          <a:effectLst/>
                          <a:latin typeface="Comic Sans MS" panose="030F0702030302020204" pitchFamily="66" charset="0"/>
                        </a:rPr>
                        <a:t>fortnight </a:t>
                      </a: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 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driveway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ice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spine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side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white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smiled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revise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surprise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advice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pie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die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tied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cries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fries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occupies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occupied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supplies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  <a:latin typeface="Comic Sans MS" panose="030F0702030302020204" pitchFamily="66" charset="0"/>
                        </a:rPr>
                        <a:t>applies</a:t>
                      </a:r>
                      <a:endParaRPr lang="en-GB" sz="120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final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driving 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mind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mindful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blind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climb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mild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triangle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quiet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fly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my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cry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why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shy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July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rely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deny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satisfy 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eye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eyesight 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eyebrow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eyelid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Comic Sans MS" panose="030F0702030302020204" pitchFamily="66" charset="0"/>
                        </a:rPr>
                        <a:t>eyelash </a:t>
                      </a:r>
                      <a:endParaRPr lang="en-GB" sz="1200" dirty="0">
                        <a:effectLst/>
                        <a:latin typeface="Comic Sans MS" panose="030F0702030302020204" pitchFamily="66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672" marR="46672" marT="0" marB="0"/>
                </a:tc>
                <a:extLst>
                  <a:ext uri="{0D108BD9-81ED-4DB2-BD59-A6C34878D82A}">
                    <a16:rowId xmlns:a16="http://schemas.microsoft.com/office/drawing/2014/main" val="3483181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4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373" y="706374"/>
            <a:ext cx="4818888" cy="1481328"/>
          </a:xfrm>
        </p:spPr>
        <p:txBody>
          <a:bodyPr anchor="b">
            <a:normAutofit/>
          </a:bodyPr>
          <a:lstStyle/>
          <a:p>
            <a:r>
              <a:rPr lang="en-GB" sz="5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Numeracy</a:t>
            </a:r>
            <a:endParaRPr lang="en-GB" sz="5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sketch line">
            <a:extLst>
              <a:ext uri="{FF2B5EF4-FFF2-40B4-BE49-F238E27FC236}">
                <a16:creationId xmlns:a16="http://schemas.microsoft.com/office/drawing/2014/main" id="{650D18FE-0824-4A46-B22C-A86B52E57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6054F818-731F-4E99-9466-1A51CB9056B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36961" y="526530"/>
            <a:ext cx="2219325" cy="2057400"/>
          </a:xfrm>
          <a:prstGeom prst="rect">
            <a:avLst/>
          </a:prstGeom>
        </p:spPr>
      </p:pic>
      <p:sp>
        <p:nvSpPr>
          <p:cNvPr id="6" name="AutoShape 2" descr="Cute Clock PNG Clip Art - Best WEB Clipar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445409" y="2535619"/>
            <a:ext cx="55278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This week we will be continuing to work on Place Value, with a focus on </a:t>
            </a:r>
            <a:r>
              <a:rPr lang="en-GB" sz="2400" b="1" u="sng" dirty="0">
                <a:solidFill>
                  <a:srgbClr val="0070C0"/>
                </a:solidFill>
                <a:latin typeface="Comic Sans MS" panose="030F0702030302020204" pitchFamily="66" charset="0"/>
              </a:rPr>
              <a:t>ordering</a:t>
            </a:r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</a:rPr>
              <a:t> numbers. </a:t>
            </a:r>
          </a:p>
          <a:p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n-GB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2070"/>
              </p:ext>
            </p:extLst>
          </p:nvPr>
        </p:nvGraphicFramePr>
        <p:xfrm>
          <a:off x="445409" y="3788751"/>
          <a:ext cx="5226748" cy="98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687">
                  <a:extLst>
                    <a:ext uri="{9D8B030D-6E8A-4147-A177-3AD203B41FA5}">
                      <a16:colId xmlns:a16="http://schemas.microsoft.com/office/drawing/2014/main" val="2834237171"/>
                    </a:ext>
                  </a:extLst>
                </a:gridCol>
                <a:gridCol w="1306687">
                  <a:extLst>
                    <a:ext uri="{9D8B030D-6E8A-4147-A177-3AD203B41FA5}">
                      <a16:colId xmlns:a16="http://schemas.microsoft.com/office/drawing/2014/main" val="2455521455"/>
                    </a:ext>
                  </a:extLst>
                </a:gridCol>
                <a:gridCol w="1306687">
                  <a:extLst>
                    <a:ext uri="{9D8B030D-6E8A-4147-A177-3AD203B41FA5}">
                      <a16:colId xmlns:a16="http://schemas.microsoft.com/office/drawing/2014/main" val="1750613987"/>
                    </a:ext>
                  </a:extLst>
                </a:gridCol>
                <a:gridCol w="1306687">
                  <a:extLst>
                    <a:ext uri="{9D8B030D-6E8A-4147-A177-3AD203B41FA5}">
                      <a16:colId xmlns:a16="http://schemas.microsoft.com/office/drawing/2014/main" val="607882921"/>
                    </a:ext>
                  </a:extLst>
                </a:gridCol>
              </a:tblGrid>
              <a:tr h="36817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710693"/>
                  </a:ext>
                </a:extLst>
              </a:tr>
              <a:tr h="61898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194155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5407" y="4959211"/>
            <a:ext cx="5527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4000</a:t>
            </a:r>
            <a:r>
              <a:rPr lang="en-GB" dirty="0">
                <a:latin typeface="Comic Sans MS" panose="030F0702030302020204" pitchFamily="66" charset="0"/>
              </a:rPr>
              <a:t> + </a:t>
            </a:r>
            <a:r>
              <a:rPr lang="en-GB" dirty="0">
                <a:solidFill>
                  <a:srgbClr val="0000FF"/>
                </a:solidFill>
                <a:latin typeface="Comic Sans MS" panose="030F0702030302020204" pitchFamily="66" charset="0"/>
              </a:rPr>
              <a:t>100</a:t>
            </a:r>
            <a:r>
              <a:rPr lang="en-GB" dirty="0">
                <a:latin typeface="Comic Sans MS" panose="030F0702030302020204" pitchFamily="66" charset="0"/>
              </a:rPr>
              <a:t> + </a:t>
            </a:r>
            <a:r>
              <a:rPr lang="en-GB" dirty="0">
                <a:solidFill>
                  <a:srgbClr val="00B050"/>
                </a:solidFill>
                <a:latin typeface="Comic Sans MS" panose="030F0702030302020204" pitchFamily="66" charset="0"/>
              </a:rPr>
              <a:t>20</a:t>
            </a:r>
            <a:r>
              <a:rPr lang="en-GB" dirty="0">
                <a:latin typeface="Comic Sans MS" panose="030F0702030302020204" pitchFamily="66" charset="0"/>
              </a:rPr>
              <a:t> + </a:t>
            </a:r>
            <a:r>
              <a:rPr lang="en-GB" dirty="0">
                <a:solidFill>
                  <a:srgbClr val="8B29A6"/>
                </a:solidFill>
                <a:latin typeface="Comic Sans MS" panose="030F0702030302020204" pitchFamily="66" charset="0"/>
              </a:rPr>
              <a:t>3</a:t>
            </a:r>
            <a:r>
              <a:rPr lang="en-GB" dirty="0">
                <a:latin typeface="Comic Sans MS" panose="030F0702030302020204" pitchFamily="66" charset="0"/>
              </a:rPr>
              <a:t> = 4123</a:t>
            </a:r>
          </a:p>
          <a:p>
            <a:r>
              <a:rPr lang="en-GB" dirty="0">
                <a:solidFill>
                  <a:srgbClr val="FF0000"/>
                </a:solidFill>
                <a:latin typeface="Comic Sans MS" panose="030F0702030302020204" pitchFamily="66" charset="0"/>
              </a:rPr>
              <a:t>4 thousands</a:t>
            </a:r>
            <a:r>
              <a:rPr lang="en-GB" dirty="0">
                <a:latin typeface="Comic Sans MS" panose="030F0702030302020204" pitchFamily="66" charset="0"/>
              </a:rPr>
              <a:t> + </a:t>
            </a:r>
            <a:r>
              <a:rPr lang="en-GB" dirty="0">
                <a:solidFill>
                  <a:srgbClr val="0000FF"/>
                </a:solidFill>
                <a:latin typeface="Comic Sans MS" panose="030F0702030302020204" pitchFamily="66" charset="0"/>
              </a:rPr>
              <a:t>1 hundred </a:t>
            </a:r>
            <a:r>
              <a:rPr lang="en-GB" dirty="0">
                <a:latin typeface="Comic Sans MS" panose="030F0702030302020204" pitchFamily="66" charset="0"/>
              </a:rPr>
              <a:t>+ </a:t>
            </a:r>
            <a:r>
              <a:rPr lang="en-GB" dirty="0">
                <a:solidFill>
                  <a:srgbClr val="00B050"/>
                </a:solidFill>
                <a:latin typeface="Comic Sans MS" panose="030F0702030302020204" pitchFamily="66" charset="0"/>
              </a:rPr>
              <a:t>2 tens </a:t>
            </a:r>
            <a:r>
              <a:rPr lang="en-GB" dirty="0">
                <a:latin typeface="Comic Sans MS" panose="030F0702030302020204" pitchFamily="66" charset="0"/>
              </a:rPr>
              <a:t>+ </a:t>
            </a:r>
            <a:r>
              <a:rPr lang="en-GB" dirty="0">
                <a:solidFill>
                  <a:srgbClr val="7030A0"/>
                </a:solidFill>
                <a:latin typeface="Comic Sans MS" panose="030F0702030302020204" pitchFamily="66" charset="0"/>
              </a:rPr>
              <a:t>3 units </a:t>
            </a:r>
            <a:r>
              <a:rPr lang="en-GB" dirty="0">
                <a:latin typeface="Comic Sans MS" panose="030F0702030302020204" pitchFamily="66" charset="0"/>
              </a:rPr>
              <a:t>= 4123</a:t>
            </a:r>
          </a:p>
        </p:txBody>
      </p:sp>
      <p:sp>
        <p:nvSpPr>
          <p:cNvPr id="7" name="Cloud 6"/>
          <p:cNvSpPr/>
          <p:nvPr/>
        </p:nvSpPr>
        <p:spPr>
          <a:xfrm>
            <a:off x="7114478" y="1471959"/>
            <a:ext cx="4661211" cy="3002651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Choose </a:t>
            </a:r>
            <a:r>
              <a:rPr lang="en-GB" sz="1600" dirty="0">
                <a:solidFill>
                  <a:srgbClr val="FF0000"/>
                </a:solidFill>
                <a:latin typeface="Comic Sans MS" panose="030F0702030302020204" pitchFamily="66" charset="0"/>
              </a:rPr>
              <a:t>132</a:t>
            </a:r>
            <a:r>
              <a:rPr lang="en-GB" sz="1600" dirty="0">
                <a:latin typeface="Comic Sans MS" panose="030F0702030302020204" pitchFamily="66" charset="0"/>
              </a:rPr>
              <a:t>, </a:t>
            </a:r>
            <a:r>
              <a:rPr lang="en-GB" sz="1600" dirty="0">
                <a:solidFill>
                  <a:srgbClr val="00B050"/>
                </a:solidFill>
                <a:latin typeface="Comic Sans MS" panose="030F0702030302020204" pitchFamily="66" charset="0"/>
              </a:rPr>
              <a:t>2617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  <a:r>
              <a:rPr lang="en-GB" sz="1600" u="sng" dirty="0">
                <a:latin typeface="Comic Sans MS" panose="030F0702030302020204" pitchFamily="66" charset="0"/>
              </a:rPr>
              <a:t>or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  <a:r>
              <a:rPr lang="en-GB" sz="1600" dirty="0">
                <a:solidFill>
                  <a:srgbClr val="8B29A6"/>
                </a:solidFill>
                <a:latin typeface="Comic Sans MS" panose="030F0702030302020204" pitchFamily="66" charset="0"/>
              </a:rPr>
              <a:t>51724.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Can you rearrange the numbers to make the </a:t>
            </a:r>
            <a:r>
              <a:rPr lang="en-GB" sz="1600" u="sng" dirty="0">
                <a:latin typeface="Comic Sans MS" panose="030F0702030302020204" pitchFamily="66" charset="0"/>
              </a:rPr>
              <a:t>smallest number </a:t>
            </a:r>
            <a:r>
              <a:rPr lang="en-GB" sz="1600" dirty="0">
                <a:latin typeface="Comic Sans MS" panose="030F0702030302020204" pitchFamily="66" charset="0"/>
              </a:rPr>
              <a:t>and the </a:t>
            </a:r>
            <a:r>
              <a:rPr lang="en-GB" sz="1600" u="sng" dirty="0">
                <a:latin typeface="Comic Sans MS" panose="030F0702030302020204" pitchFamily="66" charset="0"/>
              </a:rPr>
              <a:t>largest number</a:t>
            </a:r>
            <a:r>
              <a:rPr lang="en-GB" sz="1600" dirty="0">
                <a:latin typeface="Comic Sans MS" panose="030F0702030302020204" pitchFamily="66" charset="0"/>
              </a:rPr>
              <a:t>?</a:t>
            </a: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Extra challenge: find the </a:t>
            </a:r>
            <a:r>
              <a:rPr lang="en-GB" sz="1600" b="1" dirty="0">
                <a:latin typeface="Comic Sans MS" panose="030F0702030302020204" pitchFamily="66" charset="0"/>
              </a:rPr>
              <a:t>smallest</a:t>
            </a:r>
            <a:r>
              <a:rPr lang="en-GB" sz="1600" dirty="0">
                <a:latin typeface="Comic Sans MS" panose="030F0702030302020204" pitchFamily="66" charset="0"/>
              </a:rPr>
              <a:t> </a:t>
            </a:r>
            <a:r>
              <a:rPr lang="en-GB" sz="1600" b="1" dirty="0">
                <a:latin typeface="Comic Sans MS" panose="030F0702030302020204" pitchFamily="66" charset="0"/>
              </a:rPr>
              <a:t>even</a:t>
            </a:r>
            <a:r>
              <a:rPr lang="en-GB" sz="1600" dirty="0">
                <a:latin typeface="Comic Sans MS" panose="030F0702030302020204" pitchFamily="66" charset="0"/>
              </a:rPr>
              <a:t> number and the </a:t>
            </a:r>
            <a:r>
              <a:rPr lang="en-GB" sz="1600" b="1" dirty="0">
                <a:latin typeface="Comic Sans MS" panose="030F0702030302020204" pitchFamily="66" charset="0"/>
              </a:rPr>
              <a:t>largest even </a:t>
            </a:r>
            <a:r>
              <a:rPr lang="en-GB" sz="1600" dirty="0">
                <a:latin typeface="Comic Sans MS" panose="030F0702030302020204" pitchFamily="66" charset="0"/>
              </a:rPr>
              <a:t>number?</a:t>
            </a:r>
          </a:p>
        </p:txBody>
      </p:sp>
    </p:spTree>
    <p:extLst>
      <p:ext uri="{BB962C8B-B14F-4D97-AF65-F5344CB8AC3E}">
        <p14:creationId xmlns:p14="http://schemas.microsoft.com/office/powerpoint/2010/main" val="2646471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725" y="333375"/>
            <a:ext cx="8210550" cy="619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353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E9354F-67FA-4784-922A-D627D1C6F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842" y="270988"/>
            <a:ext cx="5557075" cy="806698"/>
          </a:xfrm>
        </p:spPr>
        <p:txBody>
          <a:bodyPr anchor="b">
            <a:normAutofit/>
          </a:bodyPr>
          <a:lstStyle/>
          <a:p>
            <a:r>
              <a:rPr lang="en-GB" sz="4000" b="1" dirty="0">
                <a:solidFill>
                  <a:srgbClr val="0070C0"/>
                </a:solidFill>
                <a:latin typeface="Comic Sans MS" panose="030F0702030302020204" pitchFamily="66" charset="0"/>
                <a:cs typeface="Calibri Light"/>
              </a:rPr>
              <a:t>Homework</a:t>
            </a:r>
            <a:endParaRPr lang="en-GB" sz="40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83A1C-0DF4-44C8-BF2A-571F508A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64" y="2615803"/>
            <a:ext cx="4818888" cy="354787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 sz="2200" b="1" dirty="0">
              <a:solidFill>
                <a:srgbClr val="0070C0"/>
              </a:solidFill>
              <a:latin typeface="Comic Sans MS"/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  <a:p>
            <a:pPr marL="0" indent="0">
              <a:buNone/>
            </a:pPr>
            <a:endParaRPr lang="en-GB" sz="2200" dirty="0">
              <a:cs typeface="Calibri" panose="020F0502020204030204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C8E451-8511-4202-9597-B826E0A31643}"/>
              </a:ext>
            </a:extLst>
          </p:cNvPr>
          <p:cNvSpPr txBox="1">
            <a:spLocks/>
          </p:cNvSpPr>
          <p:nvPr/>
        </p:nvSpPr>
        <p:spPr>
          <a:xfrm>
            <a:off x="557117" y="2158496"/>
            <a:ext cx="4818888" cy="265883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omic Sans MS"/>
              <a:ea typeface="+mn-ea"/>
              <a:cs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8D77E4-1165-45ED-B784-2AD1EF76A2C6}"/>
              </a:ext>
            </a:extLst>
          </p:cNvPr>
          <p:cNvSpPr txBox="1"/>
          <p:nvPr/>
        </p:nvSpPr>
        <p:spPr>
          <a:xfrm>
            <a:off x="290118" y="1310183"/>
            <a:ext cx="11494292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mic Sans MS"/>
                <a:ea typeface="+mn-ea"/>
                <a:cs typeface="Calibri"/>
              </a:rPr>
              <a:t>Active Literacy Spelling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srgbClr val="8B29A6"/>
                </a:solidFill>
                <a:latin typeface="Comic Sans MS"/>
                <a:cs typeface="Calibri"/>
              </a:rPr>
              <a:t>Click on the link below for some spelling games…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srgbClr val="8B29A6"/>
                </a:solidFill>
                <a:latin typeface="Comic Sans MS"/>
                <a:cs typeface="Calibri"/>
                <a:hlinkClick r:id="rId3"/>
              </a:rPr>
              <a:t>Spellzone</a:t>
            </a:r>
            <a:endParaRPr lang="en-GB" sz="1600" b="1" dirty="0">
              <a:solidFill>
                <a:srgbClr val="8B29A6"/>
              </a:solidFill>
              <a:latin typeface="Comic Sans MS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600" b="1" noProof="0" dirty="0">
              <a:solidFill>
                <a:srgbClr val="8B29A6"/>
              </a:solidFill>
              <a:latin typeface="Comic Sans MS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8B29A6"/>
              </a:solidFill>
              <a:effectLst/>
              <a:uLnTx/>
              <a:uFillTx/>
              <a:latin typeface="Comic Sans MS"/>
              <a:cs typeface="Calibri"/>
            </a:endParaRPr>
          </a:p>
          <a:p>
            <a:r>
              <a:rPr lang="en-GB" b="1" u="sng" dirty="0">
                <a:solidFill>
                  <a:srgbClr val="0000FF"/>
                </a:solidFill>
                <a:latin typeface="Comic Sans MS"/>
                <a:cs typeface="Calibri"/>
              </a:rPr>
              <a:t>Reading</a:t>
            </a:r>
          </a:p>
          <a:p>
            <a:r>
              <a:rPr lang="en-GB" sz="1600" b="1" dirty="0">
                <a:solidFill>
                  <a:srgbClr val="0000FF"/>
                </a:solidFill>
                <a:latin typeface="Comic Sans MS"/>
                <a:cs typeface="Calibri"/>
              </a:rPr>
              <a:t>Aim to read your library book for 10 minutes each night. Remember to quiz yourself on any book(s) you read! Or if you prefer, choose a story on </a:t>
            </a:r>
            <a:r>
              <a:rPr lang="en-GB" sz="1600" b="1" dirty="0" err="1">
                <a:solidFill>
                  <a:srgbClr val="0000FF"/>
                </a:solidFill>
                <a:latin typeface="Comic Sans MS"/>
                <a:cs typeface="Calibri"/>
              </a:rPr>
              <a:t>MyON</a:t>
            </a:r>
            <a:r>
              <a:rPr lang="en-GB" sz="1600" b="1" dirty="0">
                <a:solidFill>
                  <a:srgbClr val="0000FF"/>
                </a:solidFill>
                <a:latin typeface="Comic Sans MS"/>
                <a:cs typeface="Calibri"/>
              </a:rPr>
              <a:t>. You can read the story yourself or have it read to you. </a:t>
            </a:r>
          </a:p>
          <a:p>
            <a:endParaRPr lang="en-GB" b="1" dirty="0">
              <a:solidFill>
                <a:srgbClr val="0000FF"/>
              </a:solidFill>
              <a:latin typeface="Comic Sans MS"/>
              <a:cs typeface="Calibri"/>
            </a:endParaRPr>
          </a:p>
          <a:p>
            <a:endParaRPr kumimoji="0" lang="en-GB" b="1" i="0" u="none" strike="noStrike" kern="1200" cap="none" spc="0" normalizeH="0" baseline="0" noProof="0" dirty="0">
              <a:ln>
                <a:noFill/>
              </a:ln>
              <a:solidFill>
                <a:srgbClr val="70AD47">
                  <a:lumMod val="50000"/>
                </a:srgbClr>
              </a:solidFill>
              <a:effectLst/>
              <a:uLnTx/>
              <a:uFillTx/>
              <a:latin typeface="Comic Sans MS"/>
              <a:cs typeface="Calibri"/>
            </a:endParaRP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0B7C60D9-F472-40DC-A84B-B2C98621D64B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912596" y="0"/>
            <a:ext cx="3105233" cy="138824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2993" y="4084846"/>
            <a:ext cx="103822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Numeracy</a:t>
            </a:r>
          </a:p>
          <a:p>
            <a:r>
              <a:rPr lang="en-GB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Click on the link below for some number games…</a:t>
            </a:r>
          </a:p>
          <a:p>
            <a:r>
              <a:rPr lang="en-GB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-Choose level 2, 3 or 4 (depending on individual ability)</a:t>
            </a:r>
          </a:p>
          <a:p>
            <a:r>
              <a:rPr lang="en-GB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-Select Ordering, Partitioning, Digit Values or Rounding. </a:t>
            </a:r>
          </a:p>
          <a:p>
            <a:r>
              <a:rPr lang="en-GB" sz="1600" b="1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hlinkClick r:id="rId5"/>
              </a:rPr>
              <a:t>Topmarks</a:t>
            </a:r>
            <a:r>
              <a:rPr lang="en-GB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hlinkClick r:id="rId5"/>
              </a:rPr>
              <a:t>: Daily 10</a:t>
            </a:r>
            <a:endParaRPr lang="en-GB" sz="16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GB" sz="16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n-GB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Work through the Rigour Calendar for September at your own pace. </a:t>
            </a:r>
          </a:p>
        </p:txBody>
      </p:sp>
    </p:spTree>
    <p:extLst>
      <p:ext uri="{BB962C8B-B14F-4D97-AF65-F5344CB8AC3E}">
        <p14:creationId xmlns:p14="http://schemas.microsoft.com/office/powerpoint/2010/main" val="2308991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4980</TotalTime>
  <Words>299</Words>
  <Application>Microsoft Office PowerPoint</Application>
  <PresentationFormat>Widescreen</PresentationFormat>
  <Paragraphs>98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 theme</vt:lpstr>
      <vt:lpstr>Primary 4 Weekly Learning Update 29/09/25</vt:lpstr>
      <vt:lpstr>Primary 4  Active Literacy</vt:lpstr>
      <vt:lpstr>Numeracy</vt:lpstr>
      <vt:lpstr>PowerPoint Presentation</vt:lpstr>
      <vt:lpstr>Homework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MaucPrKircaldyJ</dc:creator>
  <cp:lastModifiedBy>Alana Black</cp:lastModifiedBy>
  <cp:revision>333</cp:revision>
  <dcterms:created xsi:type="dcterms:W3CDTF">2022-02-03T07:54:20Z</dcterms:created>
  <dcterms:modified xsi:type="dcterms:W3CDTF">2025-09-29T14:30:48Z</dcterms:modified>
</cp:coreProperties>
</file>