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5" r:id="rId5"/>
    <p:sldId id="264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29A6"/>
    <a:srgbClr val="870E87"/>
    <a:srgbClr val="0000FF"/>
    <a:srgbClr val="1F1FC2"/>
    <a:srgbClr val="CF1B1B"/>
    <a:srgbClr val="EB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08F8-8F89-4536-BF01-589842316885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B90C6-AF1C-40ED-80D3-A1316F2C2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773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DB90C6-AF1C-40ED-80D3-A1316F2C2EF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99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ellzone.com/unit07/page23.cfm#:~:text=11%20of%2016-,Spelling%20the%20long%20vowel%20sound,%2F%3A%20u%2De%2C%20ue%2C%20ew&amp;text=u%2De%20as%20in%20cube.,the%20u%20say%20its%20name.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twest.mymoneysense.com/students/students-5-8/coin-cruncher/" TargetMode="External"/><Relationship Id="rId5" Type="http://schemas.openxmlformats.org/officeDocument/2006/relationships/hyperlink" Target="https://www.topmarks.co.uk/money/toy-shop-money/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4</a:t>
            </a:r>
            <a:r>
              <a:rPr lang="en-GB" sz="5000" dirty="0" smtClean="0">
                <a:latin typeface="Comic Sans MS"/>
                <a:cs typeface="Calibri Light"/>
              </a:rPr>
              <a:t> </a:t>
            </a:r>
            <a:r>
              <a:rPr lang="en-GB" sz="5000" dirty="0">
                <a:latin typeface="Comic Sans MS"/>
                <a:cs typeface="Calibri Light"/>
              </a:rPr>
              <a:t>Weekly 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18/11/24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3" descr="A picture containing text, queen, vector graphics&#10;&#10;Description automatically generated">
            <a:extLst>
              <a:ext uri="{FF2B5EF4-FFF2-40B4-BE49-F238E27FC236}">
                <a16:creationId xmlns:a16="http://schemas.microsoft.com/office/drawing/2014/main" id="{EEEB4937-9DE8-4D26-9F65-D78003E5C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59" r="34885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396" y="369189"/>
            <a:ext cx="4818888" cy="1481328"/>
          </a:xfrm>
        </p:spPr>
        <p:txBody>
          <a:bodyPr anchor="b"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Primary 4 </a:t>
            </a:r>
            <a:r>
              <a:rPr lang="en-GB" sz="36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/>
            </a:r>
            <a:br>
              <a:rPr lang="en-GB" sz="36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36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36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36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396" y="2391156"/>
            <a:ext cx="6472965" cy="16445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200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Phoneme ‘</a:t>
            </a:r>
            <a:r>
              <a:rPr lang="en-GB" sz="2200" b="1" dirty="0" err="1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oo</a:t>
            </a:r>
            <a:r>
              <a:rPr lang="en-GB" sz="2200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’. </a:t>
            </a:r>
          </a:p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solidFill>
                <a:srgbClr val="FF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C00AA1F1-7D4C-4D0E-ACAD-02298CBA48B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56412" y="199416"/>
            <a:ext cx="1450124" cy="1222654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6958360" y="812799"/>
            <a:ext cx="4360128" cy="2142273"/>
          </a:xfrm>
          <a:prstGeom prst="clou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Children are working </a:t>
            </a:r>
            <a:r>
              <a:rPr lang="en-GB" sz="1600" dirty="0">
                <a:latin typeface="Comic Sans MS" panose="030F0702030302020204" pitchFamily="66" charset="0"/>
              </a:rPr>
              <a:t>on individual </a:t>
            </a:r>
            <a:r>
              <a:rPr lang="en-GB" sz="1600" dirty="0" smtClean="0">
                <a:latin typeface="Comic Sans MS" panose="030F0702030302020204" pitchFamily="66" charset="0"/>
              </a:rPr>
              <a:t>common/ tricky words. These </a:t>
            </a:r>
            <a:r>
              <a:rPr lang="en-GB" sz="1600" dirty="0">
                <a:latin typeface="Comic Sans MS" panose="030F0702030302020204" pitchFamily="66" charset="0"/>
              </a:rPr>
              <a:t>can be found in their homework jotters.  </a:t>
            </a:r>
          </a:p>
          <a:p>
            <a:pPr algn="ctr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72985"/>
              </p:ext>
            </p:extLst>
          </p:nvPr>
        </p:nvGraphicFramePr>
        <p:xfrm>
          <a:off x="485396" y="2849371"/>
          <a:ext cx="6472964" cy="3271774"/>
        </p:xfrm>
        <a:graphic>
          <a:graphicData uri="http://schemas.openxmlformats.org/drawingml/2006/table">
            <a:tbl>
              <a:tblPr firstRow="1" firstCol="1" bandRow="1">
                <a:tableStyleId>{37CE84F3-28C3-443E-9E96-99CF82512B78}</a:tableStyleId>
              </a:tblPr>
              <a:tblGrid>
                <a:gridCol w="1313978">
                  <a:extLst>
                    <a:ext uri="{9D8B030D-6E8A-4147-A177-3AD203B41FA5}">
                      <a16:colId xmlns:a16="http://schemas.microsoft.com/office/drawing/2014/main" val="4251314101"/>
                    </a:ext>
                  </a:extLst>
                </a:gridCol>
                <a:gridCol w="1316550">
                  <a:extLst>
                    <a:ext uri="{9D8B030D-6E8A-4147-A177-3AD203B41FA5}">
                      <a16:colId xmlns:a16="http://schemas.microsoft.com/office/drawing/2014/main" val="1982174170"/>
                    </a:ext>
                  </a:extLst>
                </a:gridCol>
                <a:gridCol w="1291675">
                  <a:extLst>
                    <a:ext uri="{9D8B030D-6E8A-4147-A177-3AD203B41FA5}">
                      <a16:colId xmlns:a16="http://schemas.microsoft.com/office/drawing/2014/main" val="3849772512"/>
                    </a:ext>
                  </a:extLst>
                </a:gridCol>
                <a:gridCol w="1269377">
                  <a:extLst>
                    <a:ext uri="{9D8B030D-6E8A-4147-A177-3AD203B41FA5}">
                      <a16:colId xmlns:a16="http://schemas.microsoft.com/office/drawing/2014/main" val="2532514623"/>
                    </a:ext>
                  </a:extLst>
                </a:gridCol>
                <a:gridCol w="1281384">
                  <a:extLst>
                    <a:ext uri="{9D8B030D-6E8A-4147-A177-3AD203B41FA5}">
                      <a16:colId xmlns:a16="http://schemas.microsoft.com/office/drawing/2014/main" val="974277253"/>
                    </a:ext>
                  </a:extLst>
                </a:gridCol>
              </a:tblGrid>
              <a:tr h="262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oo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u_e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ew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ue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extLst>
                  <a:ext uri="{0D108BD9-81ED-4DB2-BD59-A6C34878D82A}">
                    <a16:rowId xmlns:a16="http://schemas.microsoft.com/office/drawing/2014/main" val="4189285796"/>
                  </a:ext>
                </a:extLst>
              </a:tr>
              <a:tr h="26426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shook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proof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swoop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school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tooth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root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  <a:latin typeface="Comic Sans MS" panose="030F0702030302020204" pitchFamily="66" charset="0"/>
                        </a:rPr>
                        <a:t>too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4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June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cute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amuse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volume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absolute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fortune</a:t>
                      </a:r>
                      <a:endParaRPr lang="en-GB" sz="14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flew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chew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knew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fewer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threw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newt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jewel</a:t>
                      </a:r>
                      <a:endParaRPr lang="en-GB" sz="14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statue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rescue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clue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continue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venue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cue</a:t>
                      </a:r>
                      <a:endParaRPr lang="en-GB" sz="14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72" marR="466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push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pull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unicorn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tulip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usual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situation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omic Sans MS" panose="030F0702030302020204" pitchFamily="66" charset="0"/>
                        </a:rPr>
                        <a:t>cushion</a:t>
                      </a:r>
                    </a:p>
                  </a:txBody>
                  <a:tcPr marL="46672" marR="46672" marT="0" marB="0"/>
                </a:tc>
                <a:extLst>
                  <a:ext uri="{0D108BD9-81ED-4DB2-BD59-A6C34878D82A}">
                    <a16:rowId xmlns:a16="http://schemas.microsoft.com/office/drawing/2014/main" val="3483181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3" y="706374"/>
            <a:ext cx="4818888" cy="1481328"/>
          </a:xfrm>
        </p:spPr>
        <p:txBody>
          <a:bodyPr anchor="b">
            <a:normAutofit/>
          </a:bodyPr>
          <a:lstStyle/>
          <a:p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Numeracy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6054F818-731F-4E99-9466-1A51CB9056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36961" y="526530"/>
            <a:ext cx="2219325" cy="2057400"/>
          </a:xfrm>
          <a:prstGeom prst="rect">
            <a:avLst/>
          </a:prstGeom>
        </p:spPr>
      </p:pic>
      <p:sp>
        <p:nvSpPr>
          <p:cNvPr id="6" name="AutoShape 2" descr="Cute Clock PNG Clip Art - Best WEB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5409" y="2535619"/>
            <a:ext cx="55278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This week we will be focussing on Money, including:</a:t>
            </a:r>
          </a:p>
          <a:p>
            <a:endParaRPr lang="en-GB" sz="24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Recognising all coins &amp; notes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Paying for goods using the least amount of coins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Calculating change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Converting £ to p and p to £ </a:t>
            </a:r>
            <a:endParaRPr lang="en-GB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5334" y="2535619"/>
            <a:ext cx="2463412" cy="246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4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333375"/>
            <a:ext cx="8239125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3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8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Homework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64" y="2615803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158496"/>
            <a:ext cx="4818888" cy="26588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290118" y="1089756"/>
            <a:ext cx="11494292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Calibri"/>
              </a:rPr>
              <a:t>Active Literacy Spelling</a:t>
            </a:r>
          </a:p>
          <a:p>
            <a:pPr lvl="0">
              <a:defRPr/>
            </a:pPr>
            <a:r>
              <a:rPr lang="en-GB" sz="1600" b="1" dirty="0">
                <a:solidFill>
                  <a:srgbClr val="7030A0"/>
                </a:solidFill>
                <a:latin typeface="Comic Sans MS"/>
                <a:cs typeface="Calibri"/>
              </a:rPr>
              <a:t>Choose 3-4 words from the phoneme </a:t>
            </a:r>
            <a:r>
              <a:rPr lang="en-GB" sz="1600" b="1" dirty="0" smtClean="0">
                <a:solidFill>
                  <a:srgbClr val="7030A0"/>
                </a:solidFill>
                <a:latin typeface="Comic Sans MS"/>
                <a:cs typeface="Calibri"/>
              </a:rPr>
              <a:t>chart. Can you create a sentence for each word? Aim </a:t>
            </a:r>
            <a:r>
              <a:rPr lang="en-GB" sz="1600" b="1" dirty="0">
                <a:solidFill>
                  <a:srgbClr val="7030A0"/>
                </a:solidFill>
                <a:latin typeface="Comic Sans MS"/>
                <a:cs typeface="Calibri"/>
              </a:rPr>
              <a:t>to start each sentence differently </a:t>
            </a:r>
            <a:r>
              <a:rPr lang="en-GB" sz="1600" b="1">
                <a:solidFill>
                  <a:srgbClr val="7030A0"/>
                </a:solidFill>
                <a:latin typeface="Comic Sans MS"/>
                <a:cs typeface="Calibri"/>
              </a:rPr>
              <a:t>and </a:t>
            </a:r>
            <a:r>
              <a:rPr lang="en-GB" sz="1600" b="1" smtClean="0">
                <a:solidFill>
                  <a:srgbClr val="7030A0"/>
                </a:solidFill>
                <a:latin typeface="Comic Sans MS"/>
                <a:cs typeface="Calibri"/>
              </a:rPr>
              <a:t>use a connective </a:t>
            </a:r>
            <a:r>
              <a:rPr lang="en-GB" sz="1600" b="1" dirty="0">
                <a:solidFill>
                  <a:srgbClr val="7030A0"/>
                </a:solidFill>
                <a:latin typeface="Comic Sans MS"/>
                <a:cs typeface="Calibri"/>
              </a:rPr>
              <a:t>(and, but, so, because, while). </a:t>
            </a:r>
            <a:endParaRPr lang="en-GB" sz="1600" b="1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 smtClean="0">
                <a:solidFill>
                  <a:srgbClr val="7030A0"/>
                </a:solidFill>
                <a:latin typeface="Comic Sans MS"/>
                <a:cs typeface="Calibri"/>
              </a:rPr>
              <a:t>Click </a:t>
            </a:r>
            <a:r>
              <a:rPr lang="en-GB" sz="1600" b="1" dirty="0" smtClean="0">
                <a:solidFill>
                  <a:srgbClr val="7030A0"/>
                </a:solidFill>
                <a:latin typeface="Comic Sans MS"/>
                <a:cs typeface="Calibri"/>
              </a:rPr>
              <a:t>on the link below for some spelling games.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cs typeface="Calibri"/>
                <a:hlinkClick r:id="rId3"/>
              </a:rPr>
              <a:t>Spellzone</a:t>
            </a:r>
            <a:endParaRPr kumimoji="0" lang="en-GB" sz="1600" b="1" i="0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rgbClr val="8B29A6"/>
              </a:solidFill>
              <a:effectLst/>
              <a:uLnTx/>
              <a:uFillTx/>
              <a:latin typeface="Comic Sans MS"/>
              <a:cs typeface="Calibri"/>
            </a:endParaRPr>
          </a:p>
          <a:p>
            <a:r>
              <a:rPr lang="en-GB" b="1" u="sng" dirty="0">
                <a:solidFill>
                  <a:srgbClr val="0000FF"/>
                </a:solidFill>
                <a:latin typeface="Comic Sans MS"/>
                <a:cs typeface="Calibri"/>
              </a:rPr>
              <a:t>Reading</a:t>
            </a:r>
          </a:p>
          <a:p>
            <a:r>
              <a:rPr lang="en-GB" sz="1600" b="1" dirty="0" smtClean="0">
                <a:solidFill>
                  <a:srgbClr val="0000FF"/>
                </a:solidFill>
                <a:latin typeface="Comic Sans MS"/>
                <a:cs typeface="Calibri"/>
              </a:rPr>
              <a:t>Aim to read your library book for 10 minutes each night. Remember to quiz yourself on any book(s) you read</a:t>
            </a:r>
            <a:r>
              <a:rPr lang="en-GB" sz="1600" b="1" dirty="0">
                <a:solidFill>
                  <a:srgbClr val="0000FF"/>
                </a:solidFill>
                <a:latin typeface="Comic Sans MS"/>
                <a:cs typeface="Calibri"/>
              </a:rPr>
              <a:t>! </a:t>
            </a:r>
            <a:r>
              <a:rPr lang="en-GB" sz="1600" b="1" dirty="0" smtClean="0">
                <a:solidFill>
                  <a:srgbClr val="0000FF"/>
                </a:solidFill>
                <a:latin typeface="Comic Sans MS"/>
                <a:cs typeface="Calibri"/>
              </a:rPr>
              <a:t>Or if you prefer, choose a story on </a:t>
            </a:r>
            <a:r>
              <a:rPr lang="en-GB" sz="1600" b="1" dirty="0" err="1" smtClean="0">
                <a:solidFill>
                  <a:srgbClr val="0000FF"/>
                </a:solidFill>
                <a:latin typeface="Comic Sans MS"/>
                <a:cs typeface="Calibri"/>
              </a:rPr>
              <a:t>MyON</a:t>
            </a:r>
            <a:r>
              <a:rPr lang="en-GB" sz="1600" b="1" dirty="0" smtClean="0">
                <a:solidFill>
                  <a:srgbClr val="0000FF"/>
                </a:solidFill>
                <a:latin typeface="Comic Sans MS"/>
                <a:cs typeface="Calibri"/>
              </a:rPr>
              <a:t>. </a:t>
            </a:r>
            <a:r>
              <a:rPr lang="en-GB" sz="1600" b="1" dirty="0">
                <a:solidFill>
                  <a:srgbClr val="0000FF"/>
                </a:solidFill>
                <a:latin typeface="Comic Sans MS"/>
                <a:cs typeface="Calibri"/>
              </a:rPr>
              <a:t>You can read the story yourself or have it read to you. </a:t>
            </a:r>
            <a:endParaRPr lang="en-GB" sz="1600" b="1" dirty="0" smtClean="0">
              <a:solidFill>
                <a:srgbClr val="0000FF"/>
              </a:solidFill>
              <a:latin typeface="Comic Sans MS"/>
              <a:cs typeface="Calibri"/>
            </a:endParaRPr>
          </a:p>
          <a:p>
            <a:endParaRPr lang="en-GB" b="1" dirty="0" smtClean="0">
              <a:solidFill>
                <a:srgbClr val="0000FF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12596" y="0"/>
            <a:ext cx="3105233" cy="13882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0118" y="3994926"/>
            <a:ext cx="103822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Numeracy</a:t>
            </a:r>
          </a:p>
          <a:p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Work through the Rigour Calendar for November. Complete as many questions as you can. </a:t>
            </a:r>
          </a:p>
          <a:p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Click 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on the links below for some maths games. </a:t>
            </a:r>
          </a:p>
          <a:p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hlinkClick r:id="rId5"/>
              </a:rPr>
              <a:t>https://www.topmarks.co.uk/money/toy-shop-money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hlinkClick r:id="rId5"/>
              </a:rPr>
              <a:t>/</a:t>
            </a:r>
            <a:endParaRPr lang="en-GB" sz="1600" b="1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hlinkClick r:id="rId6"/>
              </a:rPr>
              <a:t>https://natwest.mymoneysense.com/students/students-5-8/coin-cruncher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hlinkClick r:id="rId6"/>
              </a:rPr>
              <a:t>/</a:t>
            </a:r>
            <a:endParaRPr lang="en-GB" sz="1600" b="1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GB" sz="1600" b="1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5698</TotalTime>
  <Words>251</Words>
  <Application>Microsoft Office PowerPoint</Application>
  <PresentationFormat>Widescreen</PresentationFormat>
  <Paragraphs>73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Courier New</vt:lpstr>
      <vt:lpstr>Times New Roman</vt:lpstr>
      <vt:lpstr>office theme</vt:lpstr>
      <vt:lpstr>Primary 4 Weekly Learning Update 18/11/24</vt:lpstr>
      <vt:lpstr>Primary 4  Active Literacy</vt:lpstr>
      <vt:lpstr>Numeracy</vt:lpstr>
      <vt:lpstr>PowerPoint Presentation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Windows User</cp:lastModifiedBy>
  <cp:revision>354</cp:revision>
  <dcterms:created xsi:type="dcterms:W3CDTF">2022-02-03T07:54:20Z</dcterms:created>
  <dcterms:modified xsi:type="dcterms:W3CDTF">2024-11-18T15:50:00Z</dcterms:modified>
</cp:coreProperties>
</file>