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9A6"/>
    <a:srgbClr val="0000FF"/>
    <a:srgbClr val="870E87"/>
    <a:srgbClr val="1F1FC2"/>
    <a:srgbClr val="CF1B1B"/>
    <a:srgbClr val="EB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39E84-62E7-66ED-3C1A-D3FEC2912E05}" v="73" dt="2022-02-04T13:05:03.845"/>
    <p1510:client id="{30AB7438-8BBF-F174-E236-BAB4D4859F6E}" v="260" dt="2022-02-04T10:34:15.125"/>
    <p1510:client id="{4D6F93E7-671D-0227-0726-4C84037C6AE8}" v="675" dt="2022-02-03T17:10:22.258"/>
    <p1510:client id="{7724260D-F1C4-4072-ABF1-B30BAD5F250A}" v="516" dt="2022-02-03T08:41:20.188"/>
    <p1510:client id="{7D550771-3233-D1B0-8C46-EC1582D65CCB}" v="585" dt="2022-02-09T08:54:46.120"/>
    <p1510:client id="{88B5C0C5-8320-91E1-1923-F85F737CCECC}" v="30" dt="2022-02-04T12:59:09.915"/>
    <p1510:client id="{9A77C561-0A47-A82B-4F13-638C96D72082}" v="69" dt="2022-02-09T10:58:52.402"/>
    <p1510:client id="{A14450A1-F76D-C9B9-E14A-EC1801BD9EDB}" v="123" dt="2022-02-10T08:03:30.904"/>
    <p1510:client id="{E8209CDD-2C40-A843-9D7B-93E2E1F8A7E0}" v="230" dt="2022-02-04T08:37:2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308F8-8F89-4536-BF01-589842316885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90C6-AF1C-40ED-80D3-A1316F2C2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90C6-AF1C-40ED-80D3-A1316F2C2E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24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B90C6-AF1C-40ED-80D3-A1316F2C2E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99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29/04/2024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hosted102.renlearn.co.uk/699466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pmarks.co.uk/maths-games/hit-the-button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myon.co.uk/logi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000" dirty="0">
                <a:latin typeface="Comic Sans MS"/>
                <a:cs typeface="Calibri Light"/>
              </a:rPr>
              <a:t>Primary 3/4 Weekly Learning Update</a:t>
            </a:r>
            <a:br>
              <a:rPr lang="en-GB" sz="5000" dirty="0">
                <a:latin typeface="Comic Sans MS"/>
                <a:cs typeface="Calibri Light"/>
              </a:rPr>
            </a:br>
            <a:r>
              <a:rPr lang="en-GB" sz="5000" dirty="0" smtClean="0">
                <a:latin typeface="Comic Sans MS"/>
                <a:cs typeface="Calibri Light"/>
              </a:rPr>
              <a:t>29/4/24</a:t>
            </a:r>
            <a:endParaRPr lang="en-GB" sz="5000" dirty="0">
              <a:latin typeface="Comic Sans M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EEEB4937-9DE8-4D26-9F65-D78003E5C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9" r="348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6" y="369189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4 </a:t>
            </a: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/>
            </a:r>
            <a:b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95" y="2466772"/>
            <a:ext cx="6989863" cy="1644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P4 </a:t>
            </a:r>
            <a:r>
              <a:rPr lang="en-GB" sz="20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are learning to recognise and </a:t>
            </a:r>
            <a:r>
              <a:rPr lang="en-GB" sz="20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use different representations of the phoneme </a:t>
            </a:r>
            <a:r>
              <a:rPr lang="en-GB" sz="2000" b="1" i="1" dirty="0" err="1">
                <a:solidFill>
                  <a:srgbClr val="0070C0"/>
                </a:solidFill>
                <a:latin typeface="Comic Sans MS"/>
                <a:cs typeface="Calibri" panose="020F0502020204030204"/>
              </a:rPr>
              <a:t>c</a:t>
            </a:r>
            <a:r>
              <a:rPr lang="en-GB" sz="2000" b="1" i="1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h</a:t>
            </a:r>
            <a:r>
              <a:rPr lang="en-GB" sz="20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sz="20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to read and spell.</a:t>
            </a: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00AA1F1-7D4C-4D0E-ACAD-02298CBA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6412" y="199416"/>
            <a:ext cx="1450124" cy="12226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78638"/>
              </p:ext>
            </p:extLst>
          </p:nvPr>
        </p:nvGraphicFramePr>
        <p:xfrm>
          <a:off x="485394" y="3523785"/>
          <a:ext cx="5368995" cy="3054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665">
                  <a:extLst>
                    <a:ext uri="{9D8B030D-6E8A-4147-A177-3AD203B41FA5}">
                      <a16:colId xmlns:a16="http://schemas.microsoft.com/office/drawing/2014/main" val="1122041823"/>
                    </a:ext>
                  </a:extLst>
                </a:gridCol>
                <a:gridCol w="1789665">
                  <a:extLst>
                    <a:ext uri="{9D8B030D-6E8A-4147-A177-3AD203B41FA5}">
                      <a16:colId xmlns:a16="http://schemas.microsoft.com/office/drawing/2014/main" val="1991364462"/>
                    </a:ext>
                  </a:extLst>
                </a:gridCol>
                <a:gridCol w="1789665">
                  <a:extLst>
                    <a:ext uri="{9D8B030D-6E8A-4147-A177-3AD203B41FA5}">
                      <a16:colId xmlns:a16="http://schemas.microsoft.com/office/drawing/2014/main" val="117340567"/>
                    </a:ext>
                  </a:extLst>
                </a:gridCol>
              </a:tblGrid>
              <a:tr h="365257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ch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tch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56055"/>
                  </a:ext>
                </a:extLst>
              </a:tr>
              <a:tr h="2689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change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chose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choose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scorched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chance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chalk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kitchen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scratch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blotchy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butcher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watch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stretch</a:t>
                      </a:r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picture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creature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signature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furniture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mature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nature</a:t>
                      </a:r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36740"/>
                  </a:ext>
                </a:extLst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7601639" y="646772"/>
            <a:ext cx="4017932" cy="244211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P4 are </a:t>
            </a:r>
            <a:r>
              <a:rPr lang="en-GB" sz="1600" dirty="0">
                <a:latin typeface="Comic Sans MS" panose="030F0702030302020204" pitchFamily="66" charset="0"/>
              </a:rPr>
              <a:t>working on individual </a:t>
            </a:r>
            <a:r>
              <a:rPr lang="en-GB" sz="1600" dirty="0" smtClean="0">
                <a:latin typeface="Comic Sans MS" panose="030F0702030302020204" pitchFamily="66" charset="0"/>
              </a:rPr>
              <a:t>common/ tricky words. Try to bring your homework jotters to school </a:t>
            </a:r>
            <a:r>
              <a:rPr lang="en-GB" sz="1600" b="1" u="sng" dirty="0" smtClean="0">
                <a:latin typeface="Comic Sans MS" panose="030F0702030302020204" pitchFamily="66" charset="0"/>
              </a:rPr>
              <a:t>regularly</a:t>
            </a:r>
            <a:r>
              <a:rPr lang="en-GB" sz="1600" dirty="0" smtClean="0">
                <a:latin typeface="Comic Sans MS" panose="030F0702030302020204" pitchFamily="66" charset="0"/>
              </a:rPr>
              <a:t> so your new words can be added. </a:t>
            </a:r>
            <a:endParaRPr lang="en-GB" sz="1600" dirty="0">
              <a:latin typeface="Comic Sans MS" panose="030F0702030302020204" pitchFamily="66" charset="0"/>
            </a:endParaRPr>
          </a:p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63054" y="4215161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Note. Some learners may only be focussing on the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’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tch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’ representations. Others may be able to challenge themselves. 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3 Active 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3654006" cy="1676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P3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are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learning to recognise and use the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ou (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you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)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phoneme. </a:t>
            </a:r>
            <a:endParaRPr lang="en-GB" sz="2200" dirty="0">
              <a:cs typeface="Calibri" panose="020F0502020204030204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6736A65-E306-452D-B769-DAECF8F8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8036" y="370332"/>
            <a:ext cx="1266906" cy="1068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4956" y="4361385"/>
            <a:ext cx="1195718" cy="20005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Common Words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you’re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shouldn’t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wouldn’t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couldn’t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536" y="499105"/>
            <a:ext cx="2019048" cy="512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190" y="438952"/>
            <a:ext cx="2108252" cy="61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3" y="706374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Numeracy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054F818-731F-4E99-9466-1A51CB90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6961" y="526530"/>
            <a:ext cx="2219325" cy="2057400"/>
          </a:xfrm>
          <a:prstGeom prst="rect">
            <a:avLst/>
          </a:prstGeom>
        </p:spPr>
      </p:pic>
      <p:sp>
        <p:nvSpPr>
          <p:cNvPr id="6" name="AutoShape 2" descr="Cute Clock PNG Clip Art - Best WEB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7975" y="2763774"/>
            <a:ext cx="48338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 are working on division. We will begin to look at the link between division and fractions. </a:t>
            </a: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Continue to practise your times tables as often as possible at home! 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404" y="4393581"/>
            <a:ext cx="3058317" cy="1906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720" y="4393581"/>
            <a:ext cx="3058317" cy="19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328612"/>
            <a:ext cx="82105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6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8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Homework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158496"/>
            <a:ext cx="4818888" cy="2658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258710" y="1580094"/>
            <a:ext cx="11494292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cs typeface="Calibri"/>
              </a:rPr>
              <a:t>Active Literacy Spelling</a:t>
            </a:r>
          </a:p>
          <a:p>
            <a:pPr>
              <a:defRPr/>
            </a:pP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P3: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Can you use ‘fancy writing’ or ‘pyramid writing’ to practise the </a:t>
            </a:r>
            <a:r>
              <a:rPr lang="en-GB" sz="1600" b="1" u="sng" dirty="0" smtClean="0">
                <a:solidFill>
                  <a:srgbClr val="8B29A6"/>
                </a:solidFill>
                <a:latin typeface="Comic Sans MS"/>
                <a:cs typeface="Calibri"/>
              </a:rPr>
              <a:t>ou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 words. Choose 2 words to use in a sentence.  </a:t>
            </a:r>
            <a:endParaRPr lang="en-GB" sz="1600" b="1" dirty="0" smtClean="0">
              <a:solidFill>
                <a:srgbClr val="8B29A6"/>
              </a:solidFill>
              <a:latin typeface="Comic Sans MS"/>
              <a:cs typeface="Calibri"/>
            </a:endParaRPr>
          </a:p>
          <a:p>
            <a:pPr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P4</a:t>
            </a: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: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Can you add a prefix or a suffix to any of the phoneme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words? Write down their new meanings. </a:t>
            </a:r>
          </a:p>
          <a:p>
            <a:pPr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Continue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to work through your individual targets on </a:t>
            </a:r>
            <a:r>
              <a:rPr lang="en-GB" sz="1600" b="1" dirty="0" err="1" smtClean="0">
                <a:solidFill>
                  <a:srgbClr val="8B29A6"/>
                </a:solidFill>
                <a:latin typeface="Comic Sans MS"/>
                <a:cs typeface="Calibri"/>
              </a:rPr>
              <a:t>Nessy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. Secret word: RELIEVEDARCH</a:t>
            </a:r>
          </a:p>
          <a:p>
            <a:pPr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8B29A6"/>
              </a:solidFill>
              <a:effectLst/>
              <a:uLnTx/>
              <a:uFillTx/>
              <a:latin typeface="Comic Sans MS"/>
              <a:cs typeface="Calibri"/>
            </a:endParaRPr>
          </a:p>
          <a:p>
            <a:r>
              <a:rPr lang="en-GB" b="1" u="sng" dirty="0" smtClean="0">
                <a:solidFill>
                  <a:srgbClr val="0000FF"/>
                </a:solidFill>
                <a:latin typeface="Comic Sans MS"/>
                <a:cs typeface="Calibri"/>
              </a:rPr>
              <a:t>Reading</a:t>
            </a:r>
          </a:p>
          <a:p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Aim to read your library book for 10 minutes each night. Remember to 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  <a:hlinkClick r:id="rId3"/>
              </a:rPr>
              <a:t>quiz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 yourself on any book(s) you read! Or if you prefer, log into </a:t>
            </a:r>
            <a:r>
              <a:rPr lang="en-GB" sz="1600" b="1" dirty="0" err="1">
                <a:solidFill>
                  <a:srgbClr val="0000FF"/>
                </a:solidFill>
                <a:latin typeface="Comic Sans MS"/>
                <a:cs typeface="Calibri"/>
                <a:hlinkClick r:id="rId4"/>
              </a:rPr>
              <a:t>MyON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 and pick a book to read for pleasure. You can read the story yourself or have it read to you. </a:t>
            </a:r>
            <a:endParaRPr lang="en-GB" sz="1600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lang="en-GB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596" y="0"/>
            <a:ext cx="3105233" cy="1388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710" y="4484889"/>
            <a:ext cx="103822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Numeracy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 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Follow the link to </a:t>
            </a:r>
            <a:r>
              <a:rPr lang="en-GB" sz="1600" b="1" u="sng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hlinkClick r:id="rId6"/>
              </a:rPr>
              <a:t>Topmarks</a:t>
            </a:r>
            <a:r>
              <a:rPr lang="en-GB" sz="1600" b="1" u="sng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hlinkClick r:id="rId6"/>
              </a:rPr>
              <a:t>: Hit the Button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and practise your times tables. </a:t>
            </a:r>
            <a:r>
              <a:rPr lang="en-GB" sz="1600" b="1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Topmarks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is also great for working on division facts! 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Work through the Rigour Calendar for April at your own pace. Don’t worry if there are questions you don’t understand, we just maybe haven’t covered this topic yet. </a:t>
            </a:r>
          </a:p>
          <a:p>
            <a:endParaRPr lang="en-GB" sz="1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1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P3/4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557212" y="3432531"/>
            <a:ext cx="11494292" cy="22878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If you have any questions, please do not hesitate to contact me, 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alana.black@eastayrshire.org.uk</a:t>
            </a:r>
            <a:endParaRPr lang="en-GB" sz="2800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8359</TotalTime>
  <Words>385</Words>
  <Application>Microsoft Office PowerPoint</Application>
  <PresentationFormat>Widescreen</PresentationFormat>
  <Paragraphs>60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Primary 3/4 Weekly Learning Update 29/4/24</vt:lpstr>
      <vt:lpstr>Primary 4  Active Literacy</vt:lpstr>
      <vt:lpstr>Primary 3 Active Literacy</vt:lpstr>
      <vt:lpstr>Numeracy</vt:lpstr>
      <vt:lpstr>PowerPoint Presentation</vt:lpstr>
      <vt:lpstr>Homework</vt:lpstr>
      <vt:lpstr>P3/4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MaucPrBlackA</cp:lastModifiedBy>
  <cp:revision>386</cp:revision>
  <dcterms:created xsi:type="dcterms:W3CDTF">2022-02-03T07:54:20Z</dcterms:created>
  <dcterms:modified xsi:type="dcterms:W3CDTF">2024-04-29T14:25:56Z</dcterms:modified>
</cp:coreProperties>
</file>