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5" r:id="rId6"/>
    <p:sldId id="264" r:id="rId7"/>
    <p:sldId id="263" r:id="rId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9A6"/>
    <a:srgbClr val="0000FF"/>
    <a:srgbClr val="870E87"/>
    <a:srgbClr val="1F1FC2"/>
    <a:srgbClr val="CF1B1B"/>
    <a:srgbClr val="EB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639E84-62E7-66ED-3C1A-D3FEC2912E05}" v="73" dt="2022-02-04T13:05:03.845"/>
    <p1510:client id="{30AB7438-8BBF-F174-E236-BAB4D4859F6E}" v="260" dt="2022-02-04T10:34:15.125"/>
    <p1510:client id="{4D6F93E7-671D-0227-0726-4C84037C6AE8}" v="675" dt="2022-02-03T17:10:22.258"/>
    <p1510:client id="{7724260D-F1C4-4072-ABF1-B30BAD5F250A}" v="516" dt="2022-02-03T08:41:20.188"/>
    <p1510:client id="{7D550771-3233-D1B0-8C46-EC1582D65CCB}" v="585" dt="2022-02-09T08:54:46.120"/>
    <p1510:client id="{88B5C0C5-8320-91E1-1923-F85F737CCECC}" v="30" dt="2022-02-04T12:59:09.915"/>
    <p1510:client id="{9A77C561-0A47-A82B-4F13-638C96D72082}" v="69" dt="2022-02-09T10:58:52.402"/>
    <p1510:client id="{A14450A1-F76D-C9B9-E14A-EC1801BD9EDB}" v="123" dt="2022-02-10T08:03:30.904"/>
    <p1510:client id="{E8209CDD-2C40-A843-9D7B-93E2E1F8A7E0}" v="230" dt="2022-02-04T08:37:28.5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69" autoAdjust="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308F8-8F89-4536-BF01-589842316885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B90C6-AF1C-40ED-80D3-A1316F2C2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773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90C6-AF1C-40ED-80D3-A1316F2C2EF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242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DB90C6-AF1C-40ED-80D3-A1316F2C2E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99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26/02/2024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26/02/2024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26/02/2024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26/02/2024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khosted102.renlearn.co.uk/699466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opmarks.co.uk/maths-games/hit-the-button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ww.myon.co.uk/login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GB" sz="5000" dirty="0">
                <a:latin typeface="Comic Sans MS"/>
                <a:cs typeface="Calibri Light"/>
              </a:rPr>
              <a:t>Primary 3/4 Weekly Learning Update</a:t>
            </a:r>
            <a:br>
              <a:rPr lang="en-GB" sz="5000" dirty="0">
                <a:latin typeface="Comic Sans MS"/>
                <a:cs typeface="Calibri Light"/>
              </a:rPr>
            </a:br>
            <a:r>
              <a:rPr lang="en-GB" sz="5000" dirty="0" smtClean="0">
                <a:latin typeface="Comic Sans MS"/>
                <a:cs typeface="Calibri Light"/>
              </a:rPr>
              <a:t>26</a:t>
            </a:r>
            <a:r>
              <a:rPr lang="en-GB" sz="5000" dirty="0" smtClean="0">
                <a:latin typeface="Comic Sans MS"/>
                <a:cs typeface="Calibri Light"/>
              </a:rPr>
              <a:t>/2/24</a:t>
            </a:r>
            <a:endParaRPr lang="en-GB" sz="5000" dirty="0">
              <a:latin typeface="Comic Sans MS"/>
            </a:endParaRPr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3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EEEB4937-9DE8-4D26-9F65-D78003E5C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59" r="3488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96" y="369189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Primary 4 </a:t>
            </a:r>
            <a:r>
              <a:rPr lang="en-GB" sz="3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/>
            </a:r>
            <a:br>
              <a:rPr lang="en-GB" sz="3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</a:br>
            <a:r>
              <a:rPr lang="en-GB" sz="3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Active </a:t>
            </a:r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Literacy</a:t>
            </a:r>
            <a:endParaRPr lang="en-GB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395" y="2466772"/>
            <a:ext cx="6989863" cy="16445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This week P4 </a:t>
            </a:r>
            <a:r>
              <a:rPr lang="en-GB" sz="20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are learning to recognise and </a:t>
            </a:r>
            <a:r>
              <a:rPr lang="en-GB" sz="20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use different representations of the phoneme </a:t>
            </a:r>
            <a:r>
              <a:rPr lang="en-GB" sz="2000" b="1" i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ow </a:t>
            </a:r>
            <a:r>
              <a:rPr lang="en-GB" sz="20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to read and spell.</a:t>
            </a:r>
          </a:p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00AA1F1-7D4C-4D0E-ACAD-02298CBA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6412" y="199416"/>
            <a:ext cx="1450124" cy="122265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585493"/>
              </p:ext>
            </p:extLst>
          </p:nvPr>
        </p:nvGraphicFramePr>
        <p:xfrm>
          <a:off x="485395" y="3429001"/>
          <a:ext cx="5357844" cy="345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48">
                  <a:extLst>
                    <a:ext uri="{9D8B030D-6E8A-4147-A177-3AD203B41FA5}">
                      <a16:colId xmlns:a16="http://schemas.microsoft.com/office/drawing/2014/main" val="1122041823"/>
                    </a:ext>
                  </a:extLst>
                </a:gridCol>
                <a:gridCol w="1785948">
                  <a:extLst>
                    <a:ext uri="{9D8B030D-6E8A-4147-A177-3AD203B41FA5}">
                      <a16:colId xmlns:a16="http://schemas.microsoft.com/office/drawing/2014/main" val="1991364462"/>
                    </a:ext>
                  </a:extLst>
                </a:gridCol>
                <a:gridCol w="1785948">
                  <a:extLst>
                    <a:ext uri="{9D8B030D-6E8A-4147-A177-3AD203B41FA5}">
                      <a16:colId xmlns:a16="http://schemas.microsoft.com/office/drawing/2014/main" val="117340567"/>
                    </a:ext>
                  </a:extLst>
                </a:gridCol>
              </a:tblGrid>
              <a:tr h="436780"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ou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ow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ough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556055"/>
                  </a:ext>
                </a:extLst>
              </a:tr>
              <a:tr h="29922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sound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mouse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louse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shout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playground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mountain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aloud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lounge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crowd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downward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coward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powder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allowed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scowling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browse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prowl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drought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bough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plough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436740"/>
                  </a:ext>
                </a:extLst>
              </a:tr>
            </a:tbl>
          </a:graphicData>
        </a:graphic>
      </p:graphicFrame>
      <p:sp>
        <p:nvSpPr>
          <p:cNvPr id="5" name="Cloud 4"/>
          <p:cNvSpPr/>
          <p:nvPr/>
        </p:nvSpPr>
        <p:spPr>
          <a:xfrm>
            <a:off x="7601639" y="646772"/>
            <a:ext cx="4017932" cy="2442116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P4 are </a:t>
            </a:r>
            <a:r>
              <a:rPr lang="en-GB" sz="1600" dirty="0">
                <a:latin typeface="Comic Sans MS" panose="030F0702030302020204" pitchFamily="66" charset="0"/>
              </a:rPr>
              <a:t>working on individual </a:t>
            </a:r>
            <a:r>
              <a:rPr lang="en-GB" sz="1600" dirty="0" smtClean="0">
                <a:latin typeface="Comic Sans MS" panose="030F0702030302020204" pitchFamily="66" charset="0"/>
              </a:rPr>
              <a:t>common/ tricky words. Try to bring your homework jotters to school </a:t>
            </a:r>
            <a:r>
              <a:rPr lang="en-GB" sz="1600" b="1" u="sng" dirty="0" smtClean="0">
                <a:latin typeface="Comic Sans MS" panose="030F0702030302020204" pitchFamily="66" charset="0"/>
              </a:rPr>
              <a:t>regularly</a:t>
            </a:r>
            <a:r>
              <a:rPr lang="en-GB" sz="1600" dirty="0" smtClean="0">
                <a:latin typeface="Comic Sans MS" panose="030F0702030302020204" pitchFamily="66" charset="0"/>
              </a:rPr>
              <a:t> so your new words can be added. </a:t>
            </a:r>
            <a:endParaRPr lang="en-GB" sz="1600" dirty="0">
              <a:latin typeface="Comic Sans MS" panose="030F0702030302020204" pitchFamily="66" charset="0"/>
            </a:endParaRPr>
          </a:p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995424" y="4111298"/>
            <a:ext cx="407019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Note: Some learners may only be focussing on the ‘</a:t>
            </a:r>
            <a:r>
              <a:rPr lang="en-GB" sz="1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ou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’ and ‘ow’ representations. </a:t>
            </a:r>
          </a:p>
          <a:p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Confident spellers may wish to look at the range of representations. </a:t>
            </a:r>
            <a:r>
              <a:rPr lang="en-GB" sz="1600" dirty="0" smtClean="0">
                <a:solidFill>
                  <a:srgbClr val="FF0000"/>
                </a:solidFill>
              </a:rPr>
              <a:t>  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3762644" cy="1481328"/>
          </a:xfrm>
        </p:spPr>
        <p:txBody>
          <a:bodyPr anchor="b">
            <a:norm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Primary 3 Active Literacy</a:t>
            </a:r>
            <a:endParaRPr lang="en-GB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3654006" cy="1676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This week 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P3 </a:t>
            </a: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are 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learning to recognise and use the </a:t>
            </a:r>
            <a:r>
              <a:rPr lang="en-GB" sz="2400" b="1" dirty="0" err="1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ea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 (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break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) 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phoneme. </a:t>
            </a:r>
            <a:endParaRPr lang="en-GB" sz="2200" dirty="0">
              <a:cs typeface="Calibri" panose="020F0502020204030204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56736A65-E306-452D-B769-DAECF8F821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8036" y="370332"/>
            <a:ext cx="1266906" cy="10681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44956" y="4361385"/>
            <a:ext cx="1195718" cy="150810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Common Words</a:t>
            </a:r>
          </a:p>
          <a:p>
            <a:endParaRPr lang="en-GB" sz="1600" dirty="0" smtClean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carry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always</a:t>
            </a:r>
            <a:endParaRPr lang="en-GB" sz="1600" dirty="0" smtClean="0">
              <a:latin typeface="Comic Sans MS" panose="030F0702030302020204" pitchFamily="66" charset="0"/>
            </a:endParaRPr>
          </a:p>
          <a:p>
            <a:endParaRPr lang="en-GB" sz="12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142" y="186143"/>
            <a:ext cx="2200000" cy="5504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3048" y="186143"/>
            <a:ext cx="2110454" cy="627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3" y="706374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Numeracy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054F818-731F-4E99-9466-1A51CB9056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6961" y="526530"/>
            <a:ext cx="2219325" cy="2057400"/>
          </a:xfrm>
          <a:prstGeom prst="rect">
            <a:avLst/>
          </a:prstGeom>
        </p:spPr>
      </p:pic>
      <p:sp>
        <p:nvSpPr>
          <p:cNvPr id="6" name="AutoShape 2" descr="Cute Clock PNG Clip Art - Best WEB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45409" y="2535619"/>
            <a:ext cx="4833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This week we will be looking at times tables. 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Practise as often as possible at home. </a:t>
            </a:r>
            <a:endParaRPr lang="en-GB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713" y="2157327"/>
            <a:ext cx="42672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7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247650"/>
            <a:ext cx="84201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67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2" y="270988"/>
            <a:ext cx="5557075" cy="806698"/>
          </a:xfrm>
        </p:spPr>
        <p:txBody>
          <a:bodyPr anchor="b">
            <a:norm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Homework</a:t>
            </a:r>
            <a:endParaRPr lang="en-GB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C8E451-8511-4202-9597-B826E0A31643}"/>
              </a:ext>
            </a:extLst>
          </p:cNvPr>
          <p:cNvSpPr txBox="1">
            <a:spLocks/>
          </p:cNvSpPr>
          <p:nvPr/>
        </p:nvSpPr>
        <p:spPr>
          <a:xfrm>
            <a:off x="557117" y="2158496"/>
            <a:ext cx="4818888" cy="26588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/>
              <a:ea typeface="+mn-ea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258710" y="1580094"/>
            <a:ext cx="11494292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/>
                <a:cs typeface="Calibri"/>
              </a:rPr>
              <a:t>Active Literacy Spelling</a:t>
            </a:r>
          </a:p>
          <a:p>
            <a:pPr>
              <a:defRPr/>
            </a:pPr>
            <a:r>
              <a:rPr lang="en-GB" sz="1600" b="1" dirty="0">
                <a:solidFill>
                  <a:srgbClr val="8B29A6"/>
                </a:solidFill>
                <a:latin typeface="Comic Sans MS"/>
                <a:cs typeface="Calibri"/>
              </a:rPr>
              <a:t>P3: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Choose 3 of the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‘</a:t>
            </a:r>
            <a:r>
              <a:rPr lang="en-GB" sz="1600" b="1" dirty="0" err="1" smtClean="0">
                <a:solidFill>
                  <a:srgbClr val="8B29A6"/>
                </a:solidFill>
                <a:latin typeface="Comic Sans MS"/>
                <a:cs typeface="Calibri"/>
              </a:rPr>
              <a:t>ea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’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words and write sentences for them.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Choose a spelling activity card to practise the words from the list. </a:t>
            </a:r>
            <a:endParaRPr lang="en-GB" sz="1600" b="1" dirty="0" smtClean="0">
              <a:solidFill>
                <a:srgbClr val="8B29A6"/>
              </a:solidFill>
              <a:latin typeface="Comic Sans MS"/>
              <a:cs typeface="Calibri"/>
            </a:endParaRPr>
          </a:p>
          <a:p>
            <a:pPr>
              <a:defRPr/>
            </a:pP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P4</a:t>
            </a:r>
            <a:r>
              <a:rPr lang="en-GB" sz="1600" b="1" dirty="0">
                <a:solidFill>
                  <a:srgbClr val="8B29A6"/>
                </a:solidFill>
                <a:latin typeface="Comic Sans MS"/>
                <a:cs typeface="Calibri"/>
              </a:rPr>
              <a:t>: Choose 2-3 words to ‘grow’ by adding a prefix (a group of letters added to the beginning of a word) or a suffix (a group of letters added to the end of a word). e.g. </a:t>
            </a:r>
            <a:r>
              <a:rPr lang="en-GB" sz="1600" b="1" dirty="0">
                <a:solidFill>
                  <a:srgbClr val="FF0000"/>
                </a:solidFill>
                <a:latin typeface="Comic Sans MS"/>
                <a:cs typeface="Calibri"/>
              </a:rPr>
              <a:t>un</a:t>
            </a:r>
            <a:r>
              <a:rPr lang="en-GB" sz="1600" b="1" dirty="0">
                <a:solidFill>
                  <a:srgbClr val="8B29A6"/>
                </a:solidFill>
                <a:latin typeface="Comic Sans MS"/>
                <a:cs typeface="Calibri"/>
              </a:rPr>
              <a:t>popular and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few</a:t>
            </a:r>
            <a:r>
              <a:rPr lang="en-GB" sz="1600" b="1" dirty="0" smtClean="0">
                <a:solidFill>
                  <a:srgbClr val="FF0000"/>
                </a:solidFill>
                <a:latin typeface="Comic Sans MS"/>
                <a:cs typeface="Calibri"/>
              </a:rPr>
              <a:t>er.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Continue to work through your individual targets on </a:t>
            </a:r>
            <a:r>
              <a:rPr lang="en-GB" sz="1600" b="1" dirty="0" err="1" smtClean="0">
                <a:solidFill>
                  <a:srgbClr val="8B29A6"/>
                </a:solidFill>
                <a:latin typeface="Comic Sans MS"/>
                <a:cs typeface="Calibri"/>
              </a:rPr>
              <a:t>Nessy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. Secret word: RELIEVEDARCH</a:t>
            </a:r>
          </a:p>
          <a:p>
            <a:pPr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8B29A6"/>
              </a:solidFill>
              <a:effectLst/>
              <a:uLnTx/>
              <a:uFillTx/>
              <a:latin typeface="Comic Sans MS"/>
              <a:cs typeface="Calibri"/>
            </a:endParaRPr>
          </a:p>
          <a:p>
            <a:r>
              <a:rPr lang="en-GB" b="1" u="sng" dirty="0" smtClean="0">
                <a:solidFill>
                  <a:srgbClr val="0000FF"/>
                </a:solidFill>
                <a:latin typeface="Comic Sans MS"/>
                <a:cs typeface="Calibri"/>
              </a:rPr>
              <a:t>Reading</a:t>
            </a:r>
          </a:p>
          <a:p>
            <a:r>
              <a:rPr lang="en-GB" sz="1600" b="1" dirty="0">
                <a:solidFill>
                  <a:srgbClr val="0000FF"/>
                </a:solidFill>
                <a:latin typeface="Comic Sans MS"/>
                <a:cs typeface="Calibri"/>
              </a:rPr>
              <a:t>Aim to read your library book for 10 minutes each night. Remember to </a:t>
            </a:r>
            <a:r>
              <a:rPr lang="en-GB" sz="1600" b="1" dirty="0">
                <a:solidFill>
                  <a:srgbClr val="0000FF"/>
                </a:solidFill>
                <a:latin typeface="Comic Sans MS"/>
                <a:cs typeface="Calibri"/>
                <a:hlinkClick r:id="rId3"/>
              </a:rPr>
              <a:t>quiz</a:t>
            </a:r>
            <a:r>
              <a:rPr lang="en-GB" sz="1600" b="1" dirty="0">
                <a:solidFill>
                  <a:srgbClr val="0000FF"/>
                </a:solidFill>
                <a:latin typeface="Comic Sans MS"/>
                <a:cs typeface="Calibri"/>
              </a:rPr>
              <a:t> yourself on any book(s) you read! Or if you prefer, log into </a:t>
            </a:r>
            <a:r>
              <a:rPr lang="en-GB" sz="1600" b="1" dirty="0" err="1">
                <a:solidFill>
                  <a:srgbClr val="0000FF"/>
                </a:solidFill>
                <a:latin typeface="Comic Sans MS"/>
                <a:cs typeface="Calibri"/>
                <a:hlinkClick r:id="rId4"/>
              </a:rPr>
              <a:t>MyON</a:t>
            </a:r>
            <a:r>
              <a:rPr lang="en-GB" sz="1600" b="1" dirty="0">
                <a:solidFill>
                  <a:srgbClr val="0000FF"/>
                </a:solidFill>
                <a:latin typeface="Comic Sans MS"/>
                <a:cs typeface="Calibri"/>
              </a:rPr>
              <a:t> and pick a book to read for pleasure. You can read the story yourself or have it read to you. </a:t>
            </a:r>
            <a:endParaRPr lang="en-GB" sz="1600" b="1" dirty="0" smtClean="0">
              <a:solidFill>
                <a:srgbClr val="0000FF"/>
              </a:solidFill>
              <a:latin typeface="Comic Sans MS"/>
              <a:cs typeface="Calibri"/>
            </a:endParaRPr>
          </a:p>
          <a:p>
            <a:endParaRPr lang="en-GB" b="1" dirty="0" smtClean="0">
              <a:solidFill>
                <a:srgbClr val="0000FF"/>
              </a:solidFill>
              <a:latin typeface="Comic Sans MS"/>
              <a:cs typeface="Calibri"/>
            </a:endParaRPr>
          </a:p>
          <a:p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omic Sans MS"/>
              <a:cs typeface="Calibri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0B7C60D9-F472-40DC-A84B-B2C98621D6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2596" y="0"/>
            <a:ext cx="3105233" cy="1388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8710" y="4484889"/>
            <a:ext cx="103822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Numeracy</a:t>
            </a:r>
          </a:p>
          <a:p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Follow the link to </a:t>
            </a:r>
            <a:r>
              <a:rPr lang="en-GB" sz="1600" b="1" u="sng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hlinkClick r:id="rId6"/>
              </a:rPr>
              <a:t>Topmarks</a:t>
            </a:r>
            <a:r>
              <a:rPr lang="en-GB" sz="1600" b="1" u="sng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hlinkClick r:id="rId6"/>
              </a:rPr>
              <a:t>: Hit the Button</a:t>
            </a:r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and practise your times tables. We are looking at the 5 and 10x table at </a:t>
            </a:r>
            <a:r>
              <a:rPr lang="en-GB" sz="1600" b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the moment.</a:t>
            </a:r>
            <a:endParaRPr lang="en-GB" sz="1600" b="1" dirty="0" smtClean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Work through the Rigour Calendar for February at your own pace. Don’t worry if there are questions you don’t understand, we just maybe haven’t covered this topic yet. </a:t>
            </a:r>
          </a:p>
          <a:p>
            <a:endParaRPr lang="en-GB" sz="16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16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2" y="270987"/>
            <a:ext cx="5557075" cy="1981389"/>
          </a:xfrm>
        </p:spPr>
        <p:txBody>
          <a:bodyPr anchor="b">
            <a:normAutofit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P3/4 Learning Update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C8E451-8511-4202-9597-B826E0A31643}"/>
              </a:ext>
            </a:extLst>
          </p:cNvPr>
          <p:cNvSpPr txBox="1">
            <a:spLocks/>
          </p:cNvSpPr>
          <p:nvPr/>
        </p:nvSpPr>
        <p:spPr>
          <a:xfrm>
            <a:off x="557117" y="271805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557212" y="3432531"/>
            <a:ext cx="11494292" cy="22878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Please visit the blog for photos and information about activities taking place in </a:t>
            </a:r>
            <a:r>
              <a:rPr lang="en-GB" sz="2800" dirty="0" smtClean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class.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GB" sz="2800" dirty="0">
              <a:latin typeface="Comic Sans MS"/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If you have any questions, please do not hesitate to contact me, </a:t>
            </a:r>
            <a:r>
              <a:rPr lang="en-GB" sz="2800" dirty="0" smtClean="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alana.black@eastayrshire.org.uk</a:t>
            </a:r>
            <a:endParaRPr lang="en-GB" sz="2800" dirty="0">
              <a:solidFill>
                <a:srgbClr val="000000"/>
              </a:solidFill>
              <a:latin typeface="Comic Sans MS"/>
              <a:ea typeface="+mn-lt"/>
              <a:cs typeface="+mn-lt"/>
            </a:endParaRPr>
          </a:p>
        </p:txBody>
      </p:sp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314A6D51-E690-4D2D-BE30-0EDFC5AFC6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5080" y="347109"/>
            <a:ext cx="3817545" cy="28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7747</TotalTime>
  <Words>401</Words>
  <Application>Microsoft Office PowerPoint</Application>
  <PresentationFormat>Widescreen</PresentationFormat>
  <Paragraphs>58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Primary 3/4 Weekly Learning Update 26/2/24</vt:lpstr>
      <vt:lpstr>Primary 4  Active Literacy</vt:lpstr>
      <vt:lpstr>Primary 3 Active Literacy</vt:lpstr>
      <vt:lpstr>Numeracy</vt:lpstr>
      <vt:lpstr>PowerPoint Presentation</vt:lpstr>
      <vt:lpstr>Homework</vt:lpstr>
      <vt:lpstr>P3/4 Learning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MaucPrKircaldyJ</dc:creator>
  <cp:lastModifiedBy>MaucPrBlackA</cp:lastModifiedBy>
  <cp:revision>370</cp:revision>
  <dcterms:created xsi:type="dcterms:W3CDTF">2022-02-03T07:54:20Z</dcterms:created>
  <dcterms:modified xsi:type="dcterms:W3CDTF">2024-02-26T15:35:10Z</dcterms:modified>
</cp:coreProperties>
</file>