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70E87"/>
    <a:srgbClr val="8B29A6"/>
    <a:srgbClr val="1F1FC2"/>
    <a:srgbClr val="CF1B1B"/>
    <a:srgbClr val="EB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639E84-62E7-66ED-3C1A-D3FEC2912E05}" v="73" dt="2022-02-04T13:05:03.845"/>
    <p1510:client id="{30AB7438-8BBF-F174-E236-BAB4D4859F6E}" v="260" dt="2022-02-04T10:34:15.125"/>
    <p1510:client id="{4D6F93E7-671D-0227-0726-4C84037C6AE8}" v="675" dt="2022-02-03T17:10:22.258"/>
    <p1510:client id="{7724260D-F1C4-4072-ABF1-B30BAD5F250A}" v="516" dt="2022-02-03T08:41:20.188"/>
    <p1510:client id="{7D550771-3233-D1B0-8C46-EC1582D65CCB}" v="585" dt="2022-02-09T08:54:46.120"/>
    <p1510:client id="{88B5C0C5-8320-91E1-1923-F85F737CCECC}" v="30" dt="2022-02-04T12:59:09.915"/>
    <p1510:client id="{9A77C561-0A47-A82B-4F13-638C96D72082}" v="69" dt="2022-02-09T10:58:52.402"/>
    <p1510:client id="{A14450A1-F76D-C9B9-E14A-EC1801BD9EDB}" v="123" dt="2022-02-10T08:03:30.904"/>
    <p1510:client id="{E8209CDD-2C40-A843-9D7B-93E2E1F8A7E0}" v="230" dt="2022-02-04T08:37:28.5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69" autoAdjust="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308F8-8F89-4536-BF01-589842316885}" type="datetimeFigureOut">
              <a:rPr lang="en-GB" smtClean="0"/>
              <a:t>04/12/2023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B90C6-AF1C-40ED-80D3-A1316F2C2E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7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B90C6-AF1C-40ED-80D3-A1316F2C2E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24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B90C6-AF1C-40ED-80D3-A1316F2C2E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994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04/12/2023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04/12/2023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wv39j6/articles/zkd98x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khosted102.renlearn.co.uk/699466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myon.co.uk/logi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GB" sz="5000" dirty="0">
                <a:latin typeface="Comic Sans MS"/>
                <a:cs typeface="Calibri Light"/>
              </a:rPr>
              <a:t>Primary 3/4 Weekly Learning Update</a:t>
            </a:r>
            <a:br>
              <a:rPr lang="en-GB" sz="5000" dirty="0">
                <a:latin typeface="Comic Sans MS"/>
                <a:cs typeface="Calibri Light"/>
              </a:rPr>
            </a:br>
            <a:r>
              <a:rPr lang="en-GB" sz="5000" dirty="0" smtClean="0">
                <a:latin typeface="Comic Sans MS"/>
                <a:cs typeface="Calibri Light"/>
              </a:rPr>
              <a:t>4/12/23</a:t>
            </a:r>
            <a:endParaRPr lang="en-GB" sz="5000" dirty="0">
              <a:latin typeface="Comic Sans MS"/>
            </a:endParaRP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3" descr="A picture containing text, queen, vector graphics&#10;&#10;Description automatically generated">
            <a:extLst>
              <a:ext uri="{FF2B5EF4-FFF2-40B4-BE49-F238E27FC236}">
                <a16:creationId xmlns:a16="http://schemas.microsoft.com/office/drawing/2014/main" id="{EEEB4937-9DE8-4D26-9F65-D78003E5CB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59" r="3488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6" y="369189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4 </a:t>
            </a: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/>
            </a:r>
            <a:b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</a:br>
            <a:r>
              <a:rPr lang="en-GB" sz="36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Active </a:t>
            </a:r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395" y="2466772"/>
            <a:ext cx="6472965" cy="16445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P4 are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learning to recognise and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use different representations of the phoneme </a:t>
            </a:r>
            <a:r>
              <a:rPr lang="en-GB" sz="2400" b="1" i="1" u="sng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u</a:t>
            </a:r>
            <a:r>
              <a:rPr lang="en-GB" sz="24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to read and spell.</a:t>
            </a: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00AA1F1-7D4C-4D0E-ACAD-02298CBA48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6412" y="199416"/>
            <a:ext cx="1450124" cy="1222654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004163"/>
              </p:ext>
            </p:extLst>
          </p:nvPr>
        </p:nvGraphicFramePr>
        <p:xfrm>
          <a:off x="485395" y="3888842"/>
          <a:ext cx="5526292" cy="2824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573">
                  <a:extLst>
                    <a:ext uri="{9D8B030D-6E8A-4147-A177-3AD203B41FA5}">
                      <a16:colId xmlns:a16="http://schemas.microsoft.com/office/drawing/2014/main" val="1122041823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1991364462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117340567"/>
                    </a:ext>
                  </a:extLst>
                </a:gridCol>
                <a:gridCol w="1381573">
                  <a:extLst>
                    <a:ext uri="{9D8B030D-6E8A-4147-A177-3AD203B41FA5}">
                      <a16:colId xmlns:a16="http://schemas.microsoft.com/office/drawing/2014/main" val="1398319578"/>
                    </a:ext>
                  </a:extLst>
                </a:gridCol>
              </a:tblGrid>
              <a:tr h="58252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u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ou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latin typeface="Comic Sans MS" panose="030F0702030302020204" pitchFamily="66" charset="0"/>
                        </a:rPr>
                        <a:t>o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>
                          <a:latin typeface="Comic Sans MS" panose="030F0702030302020204" pitchFamily="66" charset="0"/>
                        </a:rPr>
                        <a:t>oo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56055"/>
                  </a:ext>
                </a:extLst>
              </a:tr>
              <a:tr h="2241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understand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autumn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uncle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unless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upwards</a:t>
                      </a:r>
                      <a:endParaRPr lang="en-GB" sz="16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young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tough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rough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enough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cousin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one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done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sometimes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another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among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blood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GB" sz="1600" dirty="0" smtClean="0">
                          <a:latin typeface="Comic Sans MS" panose="030F0702030302020204" pitchFamily="66" charset="0"/>
                        </a:rPr>
                        <a:t>flood</a:t>
                      </a:r>
                      <a:endParaRPr lang="en-GB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436740"/>
                  </a:ext>
                </a:extLst>
              </a:tr>
            </a:tbl>
          </a:graphicData>
        </a:graphic>
      </p:graphicFrame>
      <p:sp>
        <p:nvSpPr>
          <p:cNvPr id="5" name="Cloud 4"/>
          <p:cNvSpPr/>
          <p:nvPr/>
        </p:nvSpPr>
        <p:spPr>
          <a:xfrm>
            <a:off x="7761250" y="810743"/>
            <a:ext cx="3557238" cy="214433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1600" dirty="0" smtClean="0">
                <a:latin typeface="Comic Sans MS" panose="030F0702030302020204" pitchFamily="66" charset="0"/>
              </a:rPr>
              <a:t>P4 are </a:t>
            </a:r>
            <a:r>
              <a:rPr lang="en-GB" sz="1600" dirty="0">
                <a:latin typeface="Comic Sans MS" panose="030F0702030302020204" pitchFamily="66" charset="0"/>
              </a:rPr>
              <a:t>working on individual </a:t>
            </a:r>
            <a:r>
              <a:rPr lang="en-GB" sz="1600" dirty="0" smtClean="0">
                <a:latin typeface="Comic Sans MS" panose="030F0702030302020204" pitchFamily="66" charset="0"/>
              </a:rPr>
              <a:t>common/ tricky words. These </a:t>
            </a:r>
            <a:r>
              <a:rPr lang="en-GB" sz="1600" dirty="0">
                <a:latin typeface="Comic Sans MS" panose="030F0702030302020204" pitchFamily="66" charset="0"/>
              </a:rPr>
              <a:t>can be found in their homework jotters. 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45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3762644" cy="1481328"/>
          </a:xfrm>
        </p:spPr>
        <p:txBody>
          <a:bodyPr anchor="b"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Primary 3 Active Literacy</a:t>
            </a:r>
            <a:endParaRPr lang="en-GB" sz="36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3762644" cy="1676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This week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P3 </a:t>
            </a:r>
            <a:r>
              <a:rPr lang="en-GB" sz="2400" b="1" dirty="0">
                <a:solidFill>
                  <a:srgbClr val="0070C0"/>
                </a:solidFill>
                <a:latin typeface="Comic Sans MS"/>
                <a:cs typeface="Calibri" panose="020F0502020204030204"/>
              </a:rPr>
              <a:t>are learning to recognise and use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the </a:t>
            </a:r>
            <a:r>
              <a:rPr lang="en-GB" sz="2400" b="1" i="1" dirty="0" err="1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tch</a:t>
            </a:r>
            <a:r>
              <a:rPr lang="en-GB" sz="2400" b="1" i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  <a:latin typeface="Comic Sans MS"/>
                <a:cs typeface="Calibri" panose="020F0502020204030204"/>
              </a:rPr>
              <a:t>(watch) phoneme. </a:t>
            </a: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6736A65-E306-452D-B769-DAECF8F8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8036" y="370332"/>
            <a:ext cx="1266906" cy="1068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2898" y="4351652"/>
            <a:ext cx="1359021" cy="17543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omic Sans MS" panose="030F0702030302020204" pitchFamily="66" charset="0"/>
              </a:rPr>
              <a:t>Common Words</a:t>
            </a:r>
          </a:p>
          <a:p>
            <a:endParaRPr lang="en-GB" sz="1600" dirty="0" smtClean="0">
              <a:latin typeface="Comic Sans MS" panose="030F0702030302020204" pitchFamily="66" charset="0"/>
            </a:endParaRPr>
          </a:p>
          <a:p>
            <a:r>
              <a:rPr lang="en-GB" sz="1600" dirty="0" smtClean="0">
                <a:latin typeface="Comic Sans MS" panose="030F0702030302020204" pitchFamily="66" charset="0"/>
              </a:rPr>
              <a:t>two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eight</a:t>
            </a:r>
          </a:p>
          <a:p>
            <a:r>
              <a:rPr lang="en-GB" sz="1600" dirty="0" smtClean="0">
                <a:latin typeface="Comic Sans MS" panose="030F0702030302020204" pitchFamily="66" charset="0"/>
              </a:rPr>
              <a:t>those</a:t>
            </a:r>
          </a:p>
          <a:p>
            <a:endParaRPr lang="en-GB" sz="1200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9532" y="370332"/>
            <a:ext cx="2040379" cy="6037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814" y="499482"/>
            <a:ext cx="2167149" cy="539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3" y="706374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Numeracy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054F818-731F-4E99-9466-1A51CB9056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6961" y="526530"/>
            <a:ext cx="2219325" cy="2057400"/>
          </a:xfrm>
          <a:prstGeom prst="rect">
            <a:avLst/>
          </a:prstGeom>
        </p:spPr>
      </p:pic>
      <p:sp>
        <p:nvSpPr>
          <p:cNvPr id="6" name="AutoShape 2" descr="Cute Clock PNG Clip Art - Best WEB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45409" y="2535619"/>
            <a:ext cx="48338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This week we will be looking at the link between addition and subtraction. 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 will focus </a:t>
            </a:r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on countin</a:t>
            </a:r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g on and counting back using empty number lines</a:t>
            </a:r>
            <a:r>
              <a:rPr lang="en-GB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. </a:t>
            </a:r>
            <a:endParaRPr lang="en-GB" sz="24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Follow the link to </a:t>
            </a: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  <a:hlinkClick r:id="rId3"/>
              </a:rPr>
              <a:t>BBC </a:t>
            </a:r>
            <a:r>
              <a:rPr lang="en-GB" sz="2000" dirty="0" err="1" smtClean="0">
                <a:solidFill>
                  <a:srgbClr val="0070C0"/>
                </a:solidFill>
                <a:latin typeface="Comic Sans MS" panose="030F0702030302020204" pitchFamily="66" charset="0"/>
                <a:hlinkClick r:id="rId3"/>
              </a:rPr>
              <a:t>Bitesize</a:t>
            </a: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for short videos and activities on fact families. </a:t>
            </a:r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endParaRPr lang="en-GB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4961" y="526530"/>
            <a:ext cx="2257914" cy="295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7928" y="3829423"/>
            <a:ext cx="47720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7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8"/>
            <a:ext cx="5557075" cy="806698"/>
          </a:xfrm>
        </p:spPr>
        <p:txBody>
          <a:bodyPr anchor="b">
            <a:norm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Homework</a:t>
            </a:r>
            <a:endParaRPr lang="en-GB" sz="4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158496"/>
            <a:ext cx="4818888" cy="2658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/>
              <a:ea typeface="+mn-ea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290118" y="1310183"/>
            <a:ext cx="11494292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/>
                <a:ea typeface="+mn-ea"/>
                <a:cs typeface="Calibri"/>
              </a:rPr>
              <a:t>Active Literacy Spelling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P4-</a:t>
            </a: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Can you add some words to the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‘</a:t>
            </a:r>
            <a:r>
              <a:rPr lang="en-GB" sz="1600" b="1" dirty="0">
                <a:solidFill>
                  <a:srgbClr val="8B29A6"/>
                </a:solidFill>
                <a:latin typeface="Comic Sans MS"/>
                <a:cs typeface="Calibri"/>
              </a:rPr>
              <a:t>u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’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phoneme chart? Choose 2-3 words from the chart and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create sentences for them.</a:t>
            </a:r>
            <a:endParaRPr lang="en-GB" sz="1600" b="1" dirty="0" smtClean="0">
              <a:solidFill>
                <a:srgbClr val="8B29A6"/>
              </a:solidFill>
              <a:latin typeface="Comic Sans MS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Continue to work on your individual spelling targets on </a:t>
            </a:r>
            <a:r>
              <a:rPr lang="en-GB" sz="1600" b="1" dirty="0" err="1" smtClean="0">
                <a:solidFill>
                  <a:srgbClr val="8B29A6"/>
                </a:solidFill>
                <a:latin typeface="Comic Sans MS"/>
                <a:cs typeface="Calibri"/>
              </a:rPr>
              <a:t>Nessy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600" b="1" dirty="0" smtClean="0">
              <a:solidFill>
                <a:srgbClr val="8B29A6"/>
              </a:solidFill>
              <a:latin typeface="Comic Sans MS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P3- Choose a spelling activity card to practise the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‘</a:t>
            </a:r>
            <a:r>
              <a:rPr lang="en-GB" sz="1600" b="1" dirty="0" err="1" smtClean="0">
                <a:solidFill>
                  <a:srgbClr val="8B29A6"/>
                </a:solidFill>
                <a:latin typeface="Comic Sans MS"/>
                <a:cs typeface="Calibri"/>
              </a:rPr>
              <a:t>tch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’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phoneme 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words. Then choose 2-3 words from the list and</a:t>
            </a:r>
            <a:r>
              <a:rPr lang="en-GB" sz="1600" b="1" dirty="0" smtClean="0">
                <a:solidFill>
                  <a:srgbClr val="8B29A6"/>
                </a:solidFill>
                <a:latin typeface="Comic Sans MS"/>
                <a:cs typeface="Calibri"/>
              </a:rPr>
              <a:t> create sentences for them.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 smtClean="0">
              <a:ln>
                <a:noFill/>
              </a:ln>
              <a:solidFill>
                <a:srgbClr val="8B29A6"/>
              </a:solidFill>
              <a:effectLst/>
              <a:uLnTx/>
              <a:uFillTx/>
              <a:latin typeface="Comic Sans MS"/>
              <a:cs typeface="Calibri"/>
            </a:endParaRPr>
          </a:p>
          <a:p>
            <a:r>
              <a:rPr lang="en-GB" b="1" u="sng" dirty="0">
                <a:solidFill>
                  <a:srgbClr val="0000FF"/>
                </a:solidFill>
                <a:latin typeface="Comic Sans MS"/>
                <a:cs typeface="Calibri"/>
              </a:rPr>
              <a:t>Reading</a:t>
            </a:r>
          </a:p>
          <a:p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Aim to read your library book for 10 minutes each night. Remember to 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  <a:hlinkClick r:id="rId3"/>
              </a:rPr>
              <a:t>quiz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 yourself on any book(s) you read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! </a:t>
            </a:r>
            <a:r>
              <a:rPr lang="en-GB" sz="1600" b="1" dirty="0" smtClean="0">
                <a:solidFill>
                  <a:srgbClr val="0000FF"/>
                </a:solidFill>
                <a:latin typeface="Comic Sans MS"/>
                <a:cs typeface="Calibri"/>
              </a:rPr>
              <a:t>Or if you prefer, log 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into </a:t>
            </a:r>
            <a:r>
              <a:rPr lang="en-GB" sz="1600" b="1" dirty="0" err="1">
                <a:solidFill>
                  <a:srgbClr val="0000FF"/>
                </a:solidFill>
                <a:latin typeface="Comic Sans MS"/>
                <a:cs typeface="Calibri"/>
                <a:hlinkClick r:id="rId4"/>
              </a:rPr>
              <a:t>MyON</a:t>
            </a:r>
            <a:r>
              <a:rPr lang="en-GB" sz="1600" b="1" dirty="0">
                <a:solidFill>
                  <a:srgbClr val="0000FF"/>
                </a:solidFill>
                <a:latin typeface="Comic Sans MS"/>
                <a:cs typeface="Calibri"/>
              </a:rPr>
              <a:t> and pick a book to read for pleasure. You can read the story yourself or have it read to you. </a:t>
            </a:r>
            <a:endParaRPr lang="en-GB" sz="1600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lang="en-GB" b="1" dirty="0" smtClean="0">
              <a:solidFill>
                <a:srgbClr val="0000FF"/>
              </a:solidFill>
              <a:latin typeface="Comic Sans MS"/>
              <a:cs typeface="Calibri"/>
            </a:endParaRPr>
          </a:p>
          <a:p>
            <a:endParaRPr kumimoji="0" lang="en-GB" b="1" i="0" u="none" strike="noStrike" kern="1200" cap="none" spc="0" normalizeH="0" baseline="0" noProof="0" dirty="0" smtClean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omic Sans MS"/>
              <a:cs typeface="Calibri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C60D9-F472-40DC-A84B-B2C98621D64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2596" y="0"/>
            <a:ext cx="3105233" cy="1388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0118" y="4817327"/>
            <a:ext cx="103822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Numeracy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Practise your number bonds to 10 and 20.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Work through the Rigour Calendar for 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December </a:t>
            </a:r>
            <a:r>
              <a:rPr lang="en-GB" sz="1600" b="1" dirty="0" smtClean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at your own pace. Don’t worry if there are questions you don’t understand, we just maybe haven’t covered this topic yet. </a:t>
            </a:r>
            <a:endParaRPr lang="en-GB" sz="16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962" y="352425"/>
            <a:ext cx="822007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9354F-67FA-4784-922A-D627D1C6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2" y="270987"/>
            <a:ext cx="5557075" cy="1981389"/>
          </a:xfrm>
        </p:spPr>
        <p:txBody>
          <a:bodyPr anchor="b">
            <a:normAutofit/>
          </a:bodyPr>
          <a:lstStyle/>
          <a:p>
            <a:r>
              <a:rPr lang="en-GB" sz="5000" b="1" dirty="0">
                <a:solidFill>
                  <a:srgbClr val="0070C0"/>
                </a:solidFill>
                <a:latin typeface="Comic Sans MS" panose="030F0702030302020204" pitchFamily="66" charset="0"/>
                <a:cs typeface="Calibri Light"/>
              </a:rPr>
              <a:t>P3/4 Learning Update</a:t>
            </a:r>
            <a:endParaRPr lang="en-GB" sz="5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83A1C-0DF4-44C8-BF2A-571F508A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C8E451-8511-4202-9597-B826E0A31643}"/>
              </a:ext>
            </a:extLst>
          </p:cNvPr>
          <p:cNvSpPr txBox="1">
            <a:spLocks/>
          </p:cNvSpPr>
          <p:nvPr/>
        </p:nvSpPr>
        <p:spPr>
          <a:xfrm>
            <a:off x="557117" y="2718054"/>
            <a:ext cx="4818888" cy="35478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  <a:latin typeface="Comic Sans MS"/>
              <a:cs typeface="Calibri" panose="020F0502020204030204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8D77E4-1165-45ED-B784-2AD1EF76A2C6}"/>
              </a:ext>
            </a:extLst>
          </p:cNvPr>
          <p:cNvSpPr txBox="1"/>
          <p:nvPr/>
        </p:nvSpPr>
        <p:spPr>
          <a:xfrm>
            <a:off x="557212" y="3432531"/>
            <a:ext cx="11494292" cy="22878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Please visit the blog for photos and information about activities taking place in </a:t>
            </a:r>
            <a:r>
              <a:rPr lang="en-GB" sz="2800" dirty="0" smtClean="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class.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2800" dirty="0">
              <a:latin typeface="Comic Sans MS"/>
              <a:ea typeface="+mn-lt"/>
              <a:cs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800" dirty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If you have any questions, please do not hesitate to contact me, </a:t>
            </a:r>
            <a:r>
              <a:rPr lang="en-GB" sz="2800" dirty="0" smtClean="0">
                <a:solidFill>
                  <a:srgbClr val="000000"/>
                </a:solidFill>
                <a:latin typeface="Comic Sans MS"/>
                <a:ea typeface="+mn-lt"/>
                <a:cs typeface="+mn-lt"/>
              </a:rPr>
              <a:t>alana.black@eastayrshire.org.uk</a:t>
            </a:r>
            <a:endParaRPr lang="en-GB" sz="2800" dirty="0">
              <a:solidFill>
                <a:srgbClr val="000000"/>
              </a:solidFill>
              <a:latin typeface="Comic Sans MS"/>
              <a:ea typeface="+mn-lt"/>
              <a:cs typeface="+mn-lt"/>
            </a:endParaRPr>
          </a:p>
        </p:txBody>
      </p:sp>
      <p:pic>
        <p:nvPicPr>
          <p:cNvPr id="9" name="Picture 9" descr="Diagram&#10;&#10;Description automatically generated">
            <a:extLst>
              <a:ext uri="{FF2B5EF4-FFF2-40B4-BE49-F238E27FC236}">
                <a16:creationId xmlns:a16="http://schemas.microsoft.com/office/drawing/2014/main" id="{314A6D51-E690-4D2D-BE30-0EDFC5AF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080" y="347109"/>
            <a:ext cx="3817545" cy="283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6170</TotalTime>
  <Words>343</Words>
  <Application>Microsoft Office PowerPoint</Application>
  <PresentationFormat>Widescreen</PresentationFormat>
  <Paragraphs>61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Primary 3/4 Weekly Learning Update 4/12/23</vt:lpstr>
      <vt:lpstr>Primary 4  Active Literacy</vt:lpstr>
      <vt:lpstr>Primary 3 Active Literacy</vt:lpstr>
      <vt:lpstr>Numeracy</vt:lpstr>
      <vt:lpstr>Homework</vt:lpstr>
      <vt:lpstr>PowerPoint Presentation</vt:lpstr>
      <vt:lpstr>P3/4 Learning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MaucPrKircaldyJ</dc:creator>
  <cp:lastModifiedBy>MaucPrBlackA</cp:lastModifiedBy>
  <cp:revision>347</cp:revision>
  <dcterms:created xsi:type="dcterms:W3CDTF">2022-02-03T07:54:20Z</dcterms:created>
  <dcterms:modified xsi:type="dcterms:W3CDTF">2023-12-04T15:19:28Z</dcterms:modified>
</cp:coreProperties>
</file>