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F4B1CB-9B0C-4AE2-ADAD-E78795205C9A}" v="4" dt="2024-11-11T14:56:31.1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0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 Norman" userId="6afffb83c8256e8a" providerId="LiveId" clId="{A0F4B1CB-9B0C-4AE2-ADAD-E78795205C9A}"/>
    <pc:docChg chg="undo custSel modSld">
      <pc:chgData name="Jean Norman" userId="6afffb83c8256e8a" providerId="LiveId" clId="{A0F4B1CB-9B0C-4AE2-ADAD-E78795205C9A}" dt="2024-11-11T15:01:39.824" v="39" actId="20577"/>
      <pc:docMkLst>
        <pc:docMk/>
      </pc:docMkLst>
      <pc:sldChg chg="addSp delSp modSp mod">
        <pc:chgData name="Jean Norman" userId="6afffb83c8256e8a" providerId="LiveId" clId="{A0F4B1CB-9B0C-4AE2-ADAD-E78795205C9A}" dt="2024-11-11T14:56:49.584" v="15" actId="478"/>
        <pc:sldMkLst>
          <pc:docMk/>
          <pc:sldMk cId="1603805946" sldId="258"/>
        </pc:sldMkLst>
        <pc:spChg chg="del">
          <ac:chgData name="Jean Norman" userId="6afffb83c8256e8a" providerId="LiveId" clId="{A0F4B1CB-9B0C-4AE2-ADAD-E78795205C9A}" dt="2024-11-11T14:56:49.584" v="15" actId="478"/>
          <ac:spMkLst>
            <pc:docMk/>
            <pc:sldMk cId="1603805946" sldId="258"/>
            <ac:spMk id="4" creationId="{1898A3AC-8969-4DF6-20A3-390C438A7232}"/>
          </ac:spMkLst>
        </pc:spChg>
        <pc:spChg chg="mod">
          <ac:chgData name="Jean Norman" userId="6afffb83c8256e8a" providerId="LiveId" clId="{A0F4B1CB-9B0C-4AE2-ADAD-E78795205C9A}" dt="2024-11-11T14:55:35.808" v="3" actId="20577"/>
          <ac:spMkLst>
            <pc:docMk/>
            <pc:sldMk cId="1603805946" sldId="258"/>
            <ac:spMk id="7" creationId="{CAEC19B3-8E66-DCC9-3FC0-3B79371C7722}"/>
          </ac:spMkLst>
        </pc:spChg>
        <pc:picChg chg="add del mod">
          <ac:chgData name="Jean Norman" userId="6afffb83c8256e8a" providerId="LiveId" clId="{A0F4B1CB-9B0C-4AE2-ADAD-E78795205C9A}" dt="2024-11-11T14:55:50.258" v="5" actId="478"/>
          <ac:picMkLst>
            <pc:docMk/>
            <pc:sldMk cId="1603805946" sldId="258"/>
            <ac:picMk id="9" creationId="{42AD665B-7036-E9B6-4933-FAC8E2107917}"/>
          </ac:picMkLst>
        </pc:picChg>
        <pc:picChg chg="add mod">
          <ac:chgData name="Jean Norman" userId="6afffb83c8256e8a" providerId="LiveId" clId="{A0F4B1CB-9B0C-4AE2-ADAD-E78795205C9A}" dt="2024-11-11T14:56:12.723" v="10" actId="931"/>
          <ac:picMkLst>
            <pc:docMk/>
            <pc:sldMk cId="1603805946" sldId="258"/>
            <ac:picMk id="11" creationId="{F4A076FC-2267-FF95-9029-5D2474D90138}"/>
          </ac:picMkLst>
        </pc:picChg>
        <pc:picChg chg="add mod">
          <ac:chgData name="Jean Norman" userId="6afffb83c8256e8a" providerId="LiveId" clId="{A0F4B1CB-9B0C-4AE2-ADAD-E78795205C9A}" dt="2024-11-11T14:56:35.833" v="14" actId="1076"/>
          <ac:picMkLst>
            <pc:docMk/>
            <pc:sldMk cId="1603805946" sldId="258"/>
            <ac:picMk id="13" creationId="{402FDBF7-C2A7-C7ED-1A3A-66A6F9A775A6}"/>
          </ac:picMkLst>
        </pc:picChg>
      </pc:sldChg>
      <pc:sldChg chg="modSp mod">
        <pc:chgData name="Jean Norman" userId="6afffb83c8256e8a" providerId="LiveId" clId="{A0F4B1CB-9B0C-4AE2-ADAD-E78795205C9A}" dt="2024-11-11T15:01:39.824" v="39" actId="20577"/>
        <pc:sldMkLst>
          <pc:docMk/>
          <pc:sldMk cId="3654904304" sldId="260"/>
        </pc:sldMkLst>
        <pc:spChg chg="mod">
          <ac:chgData name="Jean Norman" userId="6afffb83c8256e8a" providerId="LiveId" clId="{A0F4B1CB-9B0C-4AE2-ADAD-E78795205C9A}" dt="2024-11-11T15:01:26.528" v="25" actId="20577"/>
          <ac:spMkLst>
            <pc:docMk/>
            <pc:sldMk cId="3654904304" sldId="260"/>
            <ac:spMk id="3" creationId="{69659CA4-C88A-B85C-EB78-CD715B444919}"/>
          </ac:spMkLst>
        </pc:spChg>
        <pc:spChg chg="mod">
          <ac:chgData name="Jean Norman" userId="6afffb83c8256e8a" providerId="LiveId" clId="{A0F4B1CB-9B0C-4AE2-ADAD-E78795205C9A}" dt="2024-11-11T15:01:31.997" v="29" actId="20577"/>
          <ac:spMkLst>
            <pc:docMk/>
            <pc:sldMk cId="3654904304" sldId="260"/>
            <ac:spMk id="8" creationId="{592E0F02-C196-9AA9-5842-AE7FA69B959F}"/>
          </ac:spMkLst>
        </pc:spChg>
        <pc:spChg chg="mod">
          <ac:chgData name="Jean Norman" userId="6afffb83c8256e8a" providerId="LiveId" clId="{A0F4B1CB-9B0C-4AE2-ADAD-E78795205C9A}" dt="2024-11-11T15:01:39.824" v="39" actId="20577"/>
          <ac:spMkLst>
            <pc:docMk/>
            <pc:sldMk cId="3654904304" sldId="260"/>
            <ac:spMk id="9" creationId="{150F61D5-A47F-0152-1393-3B36475731F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renaissance.com/12d2c8a8-2823-404d-a533-8a77e03336fc?state=135b3c41-0dc9-4719-ac4b-f36ccfa69ae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topmarks.co.uk/place-value/place-value-chart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9426"/>
            <a:ext cx="8893969" cy="4102098"/>
          </a:xfrm>
        </p:spPr>
        <p:txBody>
          <a:bodyPr>
            <a:normAutofit fontScale="90000"/>
          </a:bodyPr>
          <a:lstStyle/>
          <a:p>
            <a:pPr algn="l"/>
            <a:br>
              <a:rPr lang="en-GB" dirty="0">
                <a:latin typeface="Comic Sans MS"/>
                <a:cs typeface="Calibri Light"/>
              </a:rPr>
            </a:br>
            <a:br>
              <a:rPr lang="en-GB" dirty="0">
                <a:latin typeface="Comic Sans MS"/>
                <a:cs typeface="Calibri Light"/>
              </a:rPr>
            </a:br>
            <a:r>
              <a:rPr lang="en-GB" dirty="0">
                <a:solidFill>
                  <a:srgbClr val="FF33CC"/>
                </a:solidFill>
                <a:latin typeface="Comic Sans MS"/>
                <a:cs typeface="Calibri Light"/>
              </a:rPr>
              <a:t>Primary 3 </a:t>
            </a:r>
            <a:br>
              <a:rPr lang="en-GB" dirty="0">
                <a:solidFill>
                  <a:srgbClr val="FF33CC"/>
                </a:solidFill>
                <a:latin typeface="Comic Sans MS"/>
                <a:cs typeface="Calibri Light"/>
              </a:rPr>
            </a:br>
            <a:r>
              <a:rPr lang="en-GB" dirty="0">
                <a:solidFill>
                  <a:srgbClr val="FF33CC"/>
                </a:solidFill>
                <a:latin typeface="Comic Sans MS"/>
                <a:cs typeface="Calibri Light"/>
              </a:rPr>
              <a:t>Weekly </a:t>
            </a:r>
            <a:br>
              <a:rPr lang="en-GB" dirty="0">
                <a:solidFill>
                  <a:srgbClr val="FF33CC"/>
                </a:solidFill>
                <a:latin typeface="Comic Sans MS"/>
                <a:cs typeface="Calibri Light"/>
              </a:rPr>
            </a:br>
            <a:r>
              <a:rPr lang="en-GB" dirty="0">
                <a:solidFill>
                  <a:srgbClr val="FF33CC"/>
                </a:solidFill>
                <a:latin typeface="Comic Sans MS"/>
                <a:cs typeface="Calibri Light"/>
              </a:rPr>
              <a:t>Learning</a:t>
            </a:r>
            <a:br>
              <a:rPr lang="en-GB" dirty="0">
                <a:latin typeface="Comic Sans MS"/>
                <a:cs typeface="Calibri Light"/>
              </a:rPr>
            </a:br>
            <a:endParaRPr lang="en-GB" dirty="0">
              <a:latin typeface="Comic Sans MS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21" y="4792662"/>
            <a:ext cx="10843591" cy="15843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5400" dirty="0">
                <a:solidFill>
                  <a:srgbClr val="7030A0"/>
                </a:solidFill>
                <a:latin typeface="Comic Sans MS"/>
                <a:cs typeface="Calibri"/>
              </a:rPr>
              <a:t>Monday 11</a:t>
            </a:r>
            <a:r>
              <a:rPr lang="en-GB" sz="5400" baseline="30000" dirty="0">
                <a:solidFill>
                  <a:srgbClr val="7030A0"/>
                </a:solidFill>
                <a:latin typeface="Comic Sans MS"/>
                <a:cs typeface="Calibri"/>
              </a:rPr>
              <a:t>th</a:t>
            </a:r>
            <a:r>
              <a:rPr lang="en-GB" sz="5400" dirty="0">
                <a:solidFill>
                  <a:srgbClr val="7030A0"/>
                </a:solidFill>
                <a:latin typeface="Comic Sans MS"/>
                <a:cs typeface="Calibri"/>
              </a:rPr>
              <a:t> November,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FC964D-5704-32E5-4860-72BCF3CE220E}"/>
              </a:ext>
            </a:extLst>
          </p:cNvPr>
          <p:cNvSpPr txBox="1"/>
          <p:nvPr/>
        </p:nvSpPr>
        <p:spPr>
          <a:xfrm>
            <a:off x="5232796" y="714374"/>
            <a:ext cx="4875609" cy="36254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8675076-2188-3809-2DF4-A53E5C24A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337" y="1122518"/>
            <a:ext cx="4362449" cy="254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33E6C-E46A-2013-F6C8-318BE4F0E45D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5021820" y="4313521"/>
            <a:ext cx="6852545" cy="206822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                                         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2B0BD37-87F5-4DDB-B767-20FA06048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7634" y="321733"/>
            <a:ext cx="4129237" cy="606001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DFE5C4E-0B5D-4AB5-9877-3993F84A3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811469" y="321733"/>
            <a:ext cx="3375479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6" descr="Calendar&#10;&#10;Description automatically generated">
            <a:extLst>
              <a:ext uri="{FF2B5EF4-FFF2-40B4-BE49-F238E27FC236}">
                <a16:creationId xmlns:a16="http://schemas.microsoft.com/office/drawing/2014/main" id="{71C3BECB-4AE7-2579-4A0A-C6CA9C9EB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102" y="628649"/>
            <a:ext cx="2660770" cy="2639484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06048CCE-094B-4948-B61B-DE627F176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8508682" y="321733"/>
            <a:ext cx="3375478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BB48934-4796-4249-B64C-EE2375977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4672734-8D89-DD09-A3A3-4872E21468E9}"/>
              </a:ext>
            </a:extLst>
          </p:cNvPr>
          <p:cNvSpPr txBox="1"/>
          <p:nvPr/>
        </p:nvSpPr>
        <p:spPr>
          <a:xfrm>
            <a:off x="4811469" y="4158343"/>
            <a:ext cx="7062896" cy="18158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Active Literacy</a:t>
            </a:r>
            <a:r>
              <a:rPr lang="en-US" sz="2800" dirty="0">
                <a:solidFill>
                  <a:schemeClr val="bg1"/>
                </a:solidFill>
              </a:rPr>
              <a:t> 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This week P3 are learning to read, spell and write words with the ”</a:t>
            </a:r>
            <a:r>
              <a:rPr lang="en-US" sz="2800" dirty="0">
                <a:solidFill>
                  <a:srgbClr val="00B050"/>
                </a:solidFill>
              </a:rPr>
              <a:t>u</a:t>
            </a:r>
            <a:r>
              <a:rPr lang="en-US" sz="2800" dirty="0">
                <a:solidFill>
                  <a:schemeClr val="bg1"/>
                </a:solidFill>
              </a:rPr>
              <a:t>” sound as in p</a:t>
            </a:r>
            <a:r>
              <a:rPr lang="en-US" sz="2800" dirty="0">
                <a:solidFill>
                  <a:srgbClr val="00B050"/>
                </a:solidFill>
              </a:rPr>
              <a:t>u</a:t>
            </a:r>
            <a:r>
              <a:rPr lang="en-US" sz="2800" dirty="0">
                <a:solidFill>
                  <a:schemeClr val="bg1"/>
                </a:solidFill>
              </a:rPr>
              <a:t>ll. Can you add any more “</a:t>
            </a:r>
            <a:r>
              <a:rPr lang="en-US" sz="2800" dirty="0">
                <a:solidFill>
                  <a:srgbClr val="00B050"/>
                </a:solidFill>
              </a:rPr>
              <a:t>u</a:t>
            </a:r>
            <a:r>
              <a:rPr lang="en-US" sz="2800" dirty="0">
                <a:solidFill>
                  <a:schemeClr val="bg1"/>
                </a:solidFill>
              </a:rPr>
              <a:t>” words to our list?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4" name="Picture 3" descr="A cartoon of angels and text&#10;&#10;Description automatically generated with medium confidence">
            <a:extLst>
              <a:ext uri="{FF2B5EF4-FFF2-40B4-BE49-F238E27FC236}">
                <a16:creationId xmlns:a16="http://schemas.microsoft.com/office/drawing/2014/main" id="{68A3F9B0-A2F4-F25A-2B26-6AE81947F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96" y="321732"/>
            <a:ext cx="4057432" cy="5919579"/>
          </a:xfrm>
          <a:prstGeom prst="rect">
            <a:avLst/>
          </a:prstGeom>
        </p:spPr>
      </p:pic>
      <p:pic>
        <p:nvPicPr>
          <p:cNvPr id="7" name="Picture 6" descr="A white board with red blue and green text&#10;&#10;Description automatically generated">
            <a:extLst>
              <a:ext uri="{FF2B5EF4-FFF2-40B4-BE49-F238E27FC236}">
                <a16:creationId xmlns:a16="http://schemas.microsoft.com/office/drawing/2014/main" id="{4D98984E-014A-EDF8-B85F-E05025D32A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104" y="300350"/>
            <a:ext cx="1352528" cy="3326855"/>
          </a:xfrm>
          <a:prstGeom prst="rect">
            <a:avLst/>
          </a:prstGeom>
        </p:spPr>
      </p:pic>
      <p:pic>
        <p:nvPicPr>
          <p:cNvPr id="10" name="Picture 9" descr="A white rectangular sign with red and blue text&#10;&#10;Description automatically generated">
            <a:extLst>
              <a:ext uri="{FF2B5EF4-FFF2-40B4-BE49-F238E27FC236}">
                <a16:creationId xmlns:a16="http://schemas.microsoft.com/office/drawing/2014/main" id="{137D5335-1F12-D440-B233-C15267AB9F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409" y="184167"/>
            <a:ext cx="1126973" cy="324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33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CC0B7-188B-13A6-E25D-F2CF01C66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>
                <a:latin typeface="Comic Sans MS"/>
                <a:cs typeface="Calibri Light"/>
              </a:rPr>
              <a:t>This week, P3 are learning to </a:t>
            </a:r>
            <a:r>
              <a:rPr lang="en-GB" b="1" dirty="0">
                <a:solidFill>
                  <a:srgbClr val="00B050"/>
                </a:solidFill>
                <a:latin typeface="Comic Sans MS"/>
                <a:cs typeface="Calibri Light"/>
              </a:rPr>
              <a:t>read</a:t>
            </a:r>
            <a:r>
              <a:rPr lang="en-GB" b="1" dirty="0">
                <a:latin typeface="Comic Sans MS"/>
                <a:cs typeface="Calibri Light"/>
              </a:rPr>
              <a:t>, </a:t>
            </a:r>
            <a:r>
              <a:rPr lang="en-GB" b="1" dirty="0">
                <a:solidFill>
                  <a:srgbClr val="00B050"/>
                </a:solidFill>
                <a:latin typeface="Comic Sans MS"/>
                <a:cs typeface="Calibri Light"/>
              </a:rPr>
              <a:t>write</a:t>
            </a:r>
            <a:r>
              <a:rPr lang="en-GB" b="1" dirty="0">
                <a:latin typeface="Comic Sans MS"/>
                <a:cs typeface="Calibri Light"/>
              </a:rPr>
              <a:t> and </a:t>
            </a:r>
            <a:r>
              <a:rPr lang="en-GB" b="1" dirty="0">
                <a:solidFill>
                  <a:srgbClr val="00B050"/>
                </a:solidFill>
                <a:latin typeface="Comic Sans MS"/>
                <a:cs typeface="Calibri Light"/>
              </a:rPr>
              <a:t>spell</a:t>
            </a:r>
            <a:r>
              <a:rPr lang="en-GB" b="1" dirty="0">
                <a:latin typeface="Comic Sans MS"/>
                <a:cs typeface="Calibri Light"/>
              </a:rPr>
              <a:t> these tricky words:</a:t>
            </a:r>
            <a:endParaRPr lang="en-GB" b="1" dirty="0">
              <a:latin typeface="Comic Sans MS"/>
            </a:endParaRPr>
          </a:p>
        </p:txBody>
      </p:sp>
      <p:pic>
        <p:nvPicPr>
          <p:cNvPr id="5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49FA9674-9FA5-B998-A3CC-0C9C09EF7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35163"/>
            <a:ext cx="2952751" cy="417671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247977-B493-4F7E-13BC-C94CAFE9877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019300"/>
            <a:ext cx="10515600" cy="4608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A1B9E-B4B1-095F-C73A-41369C3C46E1}"/>
              </a:ext>
            </a:extLst>
          </p:cNvPr>
          <p:cNvSpPr txBox="1"/>
          <p:nvPr/>
        </p:nvSpPr>
        <p:spPr>
          <a:xfrm>
            <a:off x="4085452" y="2807110"/>
            <a:ext cx="201054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p</a:t>
            </a:r>
            <a:r>
              <a:rPr lang="en-GB" sz="3600" dirty="0">
                <a:solidFill>
                  <a:srgbClr val="00B050"/>
                </a:solidFill>
              </a:rPr>
              <a:t>u</a:t>
            </a:r>
            <a:r>
              <a:rPr lang="en-GB" sz="3600" dirty="0"/>
              <a:t>sh</a:t>
            </a:r>
          </a:p>
          <a:p>
            <a:r>
              <a:rPr lang="en-GB" sz="3600" dirty="0"/>
              <a:t>f</a:t>
            </a:r>
            <a:r>
              <a:rPr lang="en-GB" sz="3600" dirty="0">
                <a:solidFill>
                  <a:srgbClr val="00B050"/>
                </a:solidFill>
              </a:rPr>
              <a:t>u</a:t>
            </a:r>
            <a:r>
              <a:rPr lang="en-GB" sz="3600" dirty="0"/>
              <a:t>ll </a:t>
            </a:r>
          </a:p>
          <a:p>
            <a:r>
              <a:rPr lang="en-GB" sz="3600" dirty="0"/>
              <a:t>p</a:t>
            </a:r>
            <a:r>
              <a:rPr lang="en-GB" sz="3600" dirty="0">
                <a:solidFill>
                  <a:srgbClr val="00B050"/>
                </a:solidFill>
              </a:rPr>
              <a:t>u</a:t>
            </a:r>
            <a:r>
              <a:rPr lang="en-GB" sz="3600" dirty="0"/>
              <a:t>ll</a:t>
            </a:r>
          </a:p>
          <a:p>
            <a:endParaRPr lang="en-GB" sz="3600" dirty="0"/>
          </a:p>
          <a:p>
            <a:endParaRPr lang="en-GB" sz="3600" dirty="0"/>
          </a:p>
          <a:p>
            <a:endParaRPr lang="en-GB" sz="3600" dirty="0"/>
          </a:p>
          <a:p>
            <a:endParaRPr lang="en-GB" sz="3600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EC19B3-8E66-DCC9-3FC0-3B79371C7722}"/>
              </a:ext>
            </a:extLst>
          </p:cNvPr>
          <p:cNvSpPr txBox="1"/>
          <p:nvPr/>
        </p:nvSpPr>
        <p:spPr>
          <a:xfrm>
            <a:off x="6097019" y="2478498"/>
            <a:ext cx="45937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b="1" dirty="0">
              <a:latin typeface="Comic Sans MS" panose="030F0702030302020204" pitchFamily="66" charset="0"/>
            </a:endParaRPr>
          </a:p>
          <a:p>
            <a:endParaRPr lang="en-GB" sz="3200" b="1" dirty="0"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rgbClr val="00B050"/>
              </a:solidFill>
            </a:endParaRPr>
          </a:p>
        </p:txBody>
      </p:sp>
      <p:pic>
        <p:nvPicPr>
          <p:cNvPr id="13" name="Picture 12" descr="A wall with words&#10;&#10;Description automatically generated with medium confidence">
            <a:extLst>
              <a:ext uri="{FF2B5EF4-FFF2-40B4-BE49-F238E27FC236}">
                <a16:creationId xmlns:a16="http://schemas.microsoft.com/office/drawing/2014/main" id="{402FDBF7-C2A7-C7ED-1A3A-66A6F9A77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776" y="2235163"/>
            <a:ext cx="2540131" cy="412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05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404C36-47F8-E911-0017-8A1A109C7D3A}"/>
              </a:ext>
            </a:extLst>
          </p:cNvPr>
          <p:cNvSpPr txBox="1"/>
          <p:nvPr/>
        </p:nvSpPr>
        <p:spPr>
          <a:xfrm>
            <a:off x="156117" y="242201"/>
            <a:ext cx="1182029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latin typeface="Comic Sans MS"/>
                <a:cs typeface="Calibri"/>
              </a:rPr>
              <a:t>Here are some suggested activities to use with P3 Active Litercy Words to help you learn to read, spell and write them. Use the activity/activities you think will help you and complete in your Home Learning jotter.</a:t>
            </a:r>
            <a:endParaRPr lang="en-US" sz="1600" dirty="0">
              <a:cs typeface="Calibri" panose="020F0502020204030204"/>
            </a:endParaRPr>
          </a:p>
        </p:txBody>
      </p:sp>
      <p:pic>
        <p:nvPicPr>
          <p:cNvPr id="7" name="Content Placeholder 6" descr="A grid of writing and words&#10;&#10;Description automatically generated with medium confidence">
            <a:extLst>
              <a:ext uri="{FF2B5EF4-FFF2-40B4-BE49-F238E27FC236}">
                <a16:creationId xmlns:a16="http://schemas.microsoft.com/office/drawing/2014/main" id="{68FBA2E0-1B08-556F-B4AD-08A8ED3A58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810" y="1572321"/>
            <a:ext cx="7004643" cy="5004933"/>
          </a:xfrm>
        </p:spPr>
      </p:pic>
    </p:spTree>
    <p:extLst>
      <p:ext uri="{BB962C8B-B14F-4D97-AF65-F5344CB8AC3E}">
        <p14:creationId xmlns:p14="http://schemas.microsoft.com/office/powerpoint/2010/main" val="3719188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00689-718F-DDEA-6BF5-1F0518BA1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omic Sans MS"/>
                <a:cs typeface="Calibri Light"/>
              </a:rPr>
              <a:t>Reading &amp; Writing</a:t>
            </a:r>
            <a:endParaRPr lang="en-GB" b="1" dirty="0"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8AC36-B108-1B52-1C6A-F0F923530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43" y="1420811"/>
            <a:ext cx="10515600" cy="51588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Log on to </a:t>
            </a:r>
            <a:r>
              <a:rPr lang="en-GB" sz="2400" dirty="0" err="1">
                <a:solidFill>
                  <a:srgbClr val="0070C0"/>
                </a:solidFill>
                <a:latin typeface="Comic Sans MS"/>
                <a:cs typeface="Calibri" panose="020F0502020204030204"/>
              </a:rPr>
              <a:t>MyOn</a:t>
            </a:r>
            <a:r>
              <a:rPr lang="en-GB" sz="2400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 and choose a book to read for pleasure.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You can read the book to yourself (or your dog, cat or wee brother or sister) or have it read to you...you choose!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Perhaps you would like to read a book to find out more about a hobby you do or would like to do. Whatever you choose, enjoy!</a:t>
            </a:r>
          </a:p>
          <a:p>
            <a:pPr marL="0" indent="0" algn="l" fontAlgn="base">
              <a:spcBef>
                <a:spcPts val="2700"/>
              </a:spcBef>
              <a:spcAft>
                <a:spcPts val="900"/>
              </a:spcAft>
              <a:buNone/>
            </a:pPr>
            <a:r>
              <a:rPr lang="en-GB" sz="1800" b="1" i="0" dirty="0">
                <a:solidFill>
                  <a:srgbClr val="0000FF"/>
                </a:solidFill>
                <a:effectLst/>
                <a:latin typeface="inherit"/>
              </a:rPr>
              <a:t>Use the link below to access Star Reader and MYON…</a:t>
            </a:r>
            <a:endParaRPr lang="en-GB" sz="1800" b="1" i="0" dirty="0">
              <a:solidFill>
                <a:srgbClr val="2B2B2B"/>
              </a:solidFill>
              <a:effectLst/>
              <a:latin typeface="Lato" panose="020F0502020204030204" pitchFamily="34" charset="0"/>
            </a:endParaRPr>
          </a:p>
          <a:p>
            <a:pPr algn="l" fontAlgn="base">
              <a:spcAft>
                <a:spcPts val="1800"/>
              </a:spcAft>
            </a:pPr>
            <a:r>
              <a:rPr lang="en-GB" sz="1600" b="0" i="0" u="sng" dirty="0">
                <a:solidFill>
                  <a:srgbClr val="00B050"/>
                </a:solidFill>
                <a:effectLst/>
                <a:latin typeface="inheri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https://login.renaissance.com/12d2c8a8-2823-404d-a533-8a77e03336fc?state=135b3c41-0dc9-4719-ac4b-f36ccfa69aea</a:t>
            </a:r>
            <a:endParaRPr lang="en-GB" sz="1600" b="0" i="0" dirty="0">
              <a:solidFill>
                <a:srgbClr val="00B050"/>
              </a:solidFill>
              <a:effectLst/>
              <a:latin typeface="Lato" panose="020F0502020204030204" pitchFamily="34" charset="0"/>
            </a:endParaRPr>
          </a:p>
          <a:p>
            <a:pPr marL="0" indent="0">
              <a:buNone/>
            </a:pPr>
            <a:endParaRPr lang="en-GB" sz="24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GB" sz="2400" i="1" dirty="0">
                <a:solidFill>
                  <a:srgbClr val="0070C0"/>
                </a:solidFill>
                <a:latin typeface="Comic Sans MS"/>
                <a:cs typeface="Calibri"/>
              </a:rPr>
              <a:t>If there is a quiz linked to the book you </a:t>
            </a:r>
          </a:p>
          <a:p>
            <a:pPr marL="0" indent="0">
              <a:buNone/>
            </a:pPr>
            <a:r>
              <a:rPr lang="en-GB" sz="2400" i="1" dirty="0">
                <a:solidFill>
                  <a:srgbClr val="0070C0"/>
                </a:solidFill>
                <a:latin typeface="Comic Sans MS"/>
                <a:cs typeface="Calibri"/>
              </a:rPr>
              <a:t>have picked, please complete it. </a:t>
            </a:r>
          </a:p>
          <a:p>
            <a:pPr marL="0" indent="0">
              <a:buNone/>
            </a:pPr>
            <a:endParaRPr lang="en-GB" sz="2400" dirty="0">
              <a:latin typeface="Comic Sans MS"/>
            </a:endParaRPr>
          </a:p>
          <a:p>
            <a:pPr marL="0" indent="0">
              <a:buNone/>
            </a:pPr>
            <a:endParaRPr lang="en-GB" sz="3200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96983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0B28-12D4-9758-7369-72C4D8667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969"/>
            <a:ext cx="10515600" cy="932658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/>
                <a:cs typeface="Calibri Light"/>
              </a:rPr>
              <a:t>Numeracy</a:t>
            </a:r>
            <a:endParaRPr lang="en-GB" dirty="0"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A9B98F-DC95-A7F0-5CB7-FD8C1F12E955}"/>
              </a:ext>
            </a:extLst>
          </p:cNvPr>
          <p:cNvSpPr txBox="1"/>
          <p:nvPr/>
        </p:nvSpPr>
        <p:spPr>
          <a:xfrm>
            <a:off x="961012" y="1023729"/>
            <a:ext cx="10515600" cy="60939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omic Sans MS"/>
                <a:cs typeface="Calibri"/>
              </a:rPr>
              <a:t>P3 have been learning more about place value and what each digit means in a number. Here is a game to consolidate learning in class. Choose your level of difficulty.</a:t>
            </a:r>
          </a:p>
          <a:p>
            <a:r>
              <a:rPr lang="en-GB" sz="2400" dirty="0">
                <a:hlinkClick r:id="rId2"/>
              </a:rPr>
              <a:t>Place Value Charts – </a:t>
            </a:r>
            <a:r>
              <a:rPr lang="en-GB" sz="2400" dirty="0" err="1">
                <a:hlinkClick r:id="rId2"/>
              </a:rPr>
              <a:t>Topmarks</a:t>
            </a:r>
            <a:endParaRPr lang="en-GB" sz="2400" dirty="0"/>
          </a:p>
          <a:p>
            <a:endParaRPr lang="en-GB" sz="2400" dirty="0">
              <a:solidFill>
                <a:schemeClr val="accent1"/>
              </a:solidFill>
              <a:latin typeface="Comic Sans MS"/>
              <a:cs typeface="Calibri"/>
            </a:endParaRPr>
          </a:p>
          <a:p>
            <a:r>
              <a:rPr lang="en-GB" sz="2400" dirty="0">
                <a:solidFill>
                  <a:schemeClr val="accent1"/>
                </a:solidFill>
                <a:latin typeface="Comic Sans MS"/>
                <a:cs typeface="Calibri"/>
              </a:rPr>
              <a:t>Please continue to challenge your child to add and subtract 1, 10, 100 and 1000 from a given number,</a:t>
            </a:r>
          </a:p>
          <a:p>
            <a:r>
              <a:rPr lang="en-GB" sz="2400" dirty="0">
                <a:solidFill>
                  <a:schemeClr val="accent1"/>
                </a:solidFill>
                <a:latin typeface="Comic Sans MS"/>
                <a:cs typeface="Calibri"/>
              </a:rPr>
              <a:t>Choose your number:</a:t>
            </a:r>
          </a:p>
          <a:p>
            <a:endParaRPr lang="en-GB" sz="2400" dirty="0">
              <a:solidFill>
                <a:schemeClr val="accent1"/>
              </a:solidFill>
              <a:latin typeface="Comic Sans MS"/>
              <a:cs typeface="Calibri"/>
            </a:endParaRPr>
          </a:p>
          <a:p>
            <a:endParaRPr lang="en-GB" sz="2400" dirty="0">
              <a:solidFill>
                <a:schemeClr val="accent1"/>
              </a:solidFill>
              <a:latin typeface="Comic Sans MS"/>
              <a:cs typeface="Calibri"/>
            </a:endParaRPr>
          </a:p>
          <a:p>
            <a:endParaRPr lang="en-GB" sz="2400" dirty="0">
              <a:solidFill>
                <a:schemeClr val="accent1"/>
              </a:solidFill>
              <a:latin typeface="Comic Sans MS"/>
              <a:cs typeface="Calibri"/>
            </a:endParaRPr>
          </a:p>
          <a:p>
            <a:endParaRPr lang="en-GB" sz="2400" dirty="0">
              <a:solidFill>
                <a:schemeClr val="accent1"/>
              </a:solidFill>
              <a:latin typeface="Comic Sans MS"/>
              <a:cs typeface="Calibri"/>
            </a:endParaRPr>
          </a:p>
          <a:p>
            <a:endParaRPr lang="en-GB" sz="2800" dirty="0">
              <a:solidFill>
                <a:schemeClr val="accent1"/>
              </a:solidFill>
              <a:latin typeface="Comic Sans MS"/>
              <a:cs typeface="Calibri"/>
            </a:endParaRPr>
          </a:p>
          <a:p>
            <a:endParaRPr lang="en-GB" sz="2800" dirty="0">
              <a:solidFill>
                <a:schemeClr val="accent1"/>
              </a:solidFill>
              <a:latin typeface="Comic Sans MS"/>
              <a:cs typeface="Calibri"/>
            </a:endParaRPr>
          </a:p>
          <a:p>
            <a:endParaRPr lang="en-GB" sz="2800" dirty="0">
              <a:solidFill>
                <a:schemeClr val="accent1"/>
              </a:solidFill>
              <a:latin typeface="Comic Sans MS"/>
              <a:cs typeface="Calibri"/>
            </a:endParaRPr>
          </a:p>
          <a:p>
            <a:pPr algn="l"/>
            <a:endParaRPr lang="en-GB" b="0" i="0" dirty="0">
              <a:solidFill>
                <a:srgbClr val="767676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6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77866975-B832-879E-60C2-D71FE5FA7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8019">
            <a:off x="6989243" y="3997262"/>
            <a:ext cx="2340878" cy="16066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659CA4-C88A-B85C-EB78-CD715B444919}"/>
              </a:ext>
            </a:extLst>
          </p:cNvPr>
          <p:cNvSpPr txBox="1"/>
          <p:nvPr/>
        </p:nvSpPr>
        <p:spPr>
          <a:xfrm>
            <a:off x="1226844" y="4096574"/>
            <a:ext cx="914400" cy="20313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accent1"/>
                </a:solidFill>
                <a:latin typeface="Comic Sans MS"/>
                <a:cs typeface="Calibri"/>
              </a:rPr>
              <a:t>7</a:t>
            </a:r>
            <a:r>
              <a:rPr lang="en-GB" b="1" dirty="0">
                <a:solidFill>
                  <a:schemeClr val="accent1"/>
                </a:solidFill>
                <a:latin typeface="Comic Sans MS"/>
                <a:cs typeface="Calibri"/>
              </a:rPr>
              <a:t>0</a:t>
            </a:r>
            <a:endParaRPr lang="en-GB" sz="1800" b="1" dirty="0">
              <a:solidFill>
                <a:schemeClr val="accent1"/>
              </a:solidFill>
              <a:latin typeface="Comic Sans MS"/>
              <a:cs typeface="Calibri"/>
            </a:endParaRPr>
          </a:p>
          <a:p>
            <a:endParaRPr lang="en-GB" sz="1800" dirty="0">
              <a:solidFill>
                <a:schemeClr val="accent1"/>
              </a:solidFill>
              <a:latin typeface="Comic Sans MS"/>
              <a:cs typeface="Calibri"/>
            </a:endParaRPr>
          </a:p>
          <a:p>
            <a:r>
              <a:rPr lang="en-GB" sz="1800" dirty="0">
                <a:solidFill>
                  <a:schemeClr val="accent1"/>
                </a:solidFill>
                <a:latin typeface="Comic Sans MS"/>
                <a:cs typeface="Calibri"/>
              </a:rPr>
              <a:t>+1</a:t>
            </a:r>
          </a:p>
          <a:p>
            <a:r>
              <a:rPr lang="en-GB" sz="1800" dirty="0">
                <a:solidFill>
                  <a:schemeClr val="accent1"/>
                </a:solidFill>
                <a:latin typeface="Comic Sans MS"/>
                <a:cs typeface="Calibri"/>
              </a:rPr>
              <a:t>-1</a:t>
            </a:r>
          </a:p>
          <a:p>
            <a:r>
              <a:rPr lang="en-GB" sz="1800" dirty="0">
                <a:solidFill>
                  <a:schemeClr val="accent1"/>
                </a:solidFill>
                <a:latin typeface="Comic Sans MS"/>
                <a:cs typeface="Calibri"/>
              </a:rPr>
              <a:t>+10</a:t>
            </a:r>
          </a:p>
          <a:p>
            <a:r>
              <a:rPr lang="en-GB" sz="1800" dirty="0">
                <a:solidFill>
                  <a:schemeClr val="accent1"/>
                </a:solidFill>
                <a:latin typeface="Comic Sans MS"/>
                <a:cs typeface="Calibri"/>
              </a:rPr>
              <a:t>-10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2E0F02-C196-9AA9-5842-AE7FA69B959F}"/>
              </a:ext>
            </a:extLst>
          </p:cNvPr>
          <p:cNvSpPr txBox="1"/>
          <p:nvPr/>
        </p:nvSpPr>
        <p:spPr>
          <a:xfrm>
            <a:off x="2515355" y="4096574"/>
            <a:ext cx="1227483" cy="23473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00B050"/>
                </a:solidFill>
                <a:latin typeface="Comic Sans MS"/>
                <a:cs typeface="Calibri"/>
              </a:rPr>
              <a:t>170</a:t>
            </a:r>
          </a:p>
          <a:p>
            <a:endParaRPr lang="en-GB" sz="1800" dirty="0">
              <a:solidFill>
                <a:schemeClr val="accent1"/>
              </a:solidFill>
              <a:latin typeface="Comic Sans MS"/>
              <a:cs typeface="Calibri"/>
            </a:endParaRPr>
          </a:p>
          <a:p>
            <a:r>
              <a:rPr lang="en-GB" sz="1800" dirty="0">
                <a:solidFill>
                  <a:srgbClr val="00B050"/>
                </a:solidFill>
                <a:latin typeface="Comic Sans MS"/>
                <a:cs typeface="Calibri"/>
              </a:rPr>
              <a:t>+1</a:t>
            </a:r>
          </a:p>
          <a:p>
            <a:r>
              <a:rPr lang="en-GB" sz="1800" dirty="0">
                <a:solidFill>
                  <a:srgbClr val="00B050"/>
                </a:solidFill>
                <a:latin typeface="Comic Sans MS"/>
                <a:cs typeface="Calibri"/>
              </a:rPr>
              <a:t>-1</a:t>
            </a:r>
          </a:p>
          <a:p>
            <a:r>
              <a:rPr lang="en-GB" sz="1800" dirty="0">
                <a:solidFill>
                  <a:srgbClr val="00B050"/>
                </a:solidFill>
                <a:latin typeface="Comic Sans MS"/>
                <a:cs typeface="Calibri"/>
              </a:rPr>
              <a:t>+10</a:t>
            </a:r>
          </a:p>
          <a:p>
            <a:r>
              <a:rPr lang="en-GB" sz="1800" dirty="0">
                <a:solidFill>
                  <a:srgbClr val="00B050"/>
                </a:solidFill>
                <a:latin typeface="Comic Sans MS"/>
                <a:cs typeface="Calibri"/>
              </a:rPr>
              <a:t>-10</a:t>
            </a:r>
          </a:p>
          <a:p>
            <a:r>
              <a:rPr lang="en-GB" dirty="0">
                <a:solidFill>
                  <a:srgbClr val="00B050"/>
                </a:solidFill>
                <a:latin typeface="Comic Sans MS"/>
                <a:cs typeface="Calibri"/>
              </a:rPr>
              <a:t>+100</a:t>
            </a:r>
          </a:p>
          <a:p>
            <a:r>
              <a:rPr lang="en-GB" sz="1800" dirty="0">
                <a:solidFill>
                  <a:srgbClr val="00B050"/>
                </a:solidFill>
                <a:latin typeface="Comic Sans MS"/>
                <a:cs typeface="Calibri"/>
              </a:rPr>
              <a:t>-100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0F61D5-A47F-0152-1393-3B36475731FD}"/>
              </a:ext>
            </a:extLst>
          </p:cNvPr>
          <p:cNvSpPr txBox="1"/>
          <p:nvPr/>
        </p:nvSpPr>
        <p:spPr>
          <a:xfrm>
            <a:off x="4209935" y="4076697"/>
            <a:ext cx="1227483" cy="28623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b="1">
                <a:solidFill>
                  <a:srgbClr val="00B050"/>
                </a:solidFill>
                <a:latin typeface="Comic Sans MS"/>
                <a:cs typeface="Calibri"/>
              </a:rPr>
              <a:t>1</a:t>
            </a:r>
            <a:r>
              <a:rPr lang="en-GB" b="1">
                <a:solidFill>
                  <a:srgbClr val="00B050"/>
                </a:solidFill>
                <a:latin typeface="Comic Sans MS"/>
                <a:cs typeface="Calibri"/>
              </a:rPr>
              <a:t>170</a:t>
            </a:r>
            <a:endParaRPr lang="en-GB" sz="1800" b="1" dirty="0">
              <a:solidFill>
                <a:srgbClr val="00B050"/>
              </a:solidFill>
              <a:latin typeface="Comic Sans MS"/>
              <a:cs typeface="Calibri"/>
            </a:endParaRPr>
          </a:p>
          <a:p>
            <a:endParaRPr lang="en-GB" sz="1800" dirty="0">
              <a:solidFill>
                <a:schemeClr val="accent1"/>
              </a:solidFill>
              <a:latin typeface="Comic Sans MS"/>
              <a:cs typeface="Calibri"/>
            </a:endParaRPr>
          </a:p>
          <a:p>
            <a:r>
              <a:rPr lang="en-GB" sz="1800" dirty="0">
                <a:solidFill>
                  <a:srgbClr val="00B050"/>
                </a:solidFill>
                <a:latin typeface="Comic Sans MS"/>
                <a:cs typeface="Calibri"/>
              </a:rPr>
              <a:t>+1</a:t>
            </a:r>
          </a:p>
          <a:p>
            <a:r>
              <a:rPr lang="en-GB" sz="1800" dirty="0">
                <a:solidFill>
                  <a:srgbClr val="00B050"/>
                </a:solidFill>
                <a:latin typeface="Comic Sans MS"/>
                <a:cs typeface="Calibri"/>
              </a:rPr>
              <a:t>-1</a:t>
            </a:r>
          </a:p>
          <a:p>
            <a:r>
              <a:rPr lang="en-GB" sz="1800" dirty="0">
                <a:solidFill>
                  <a:srgbClr val="00B050"/>
                </a:solidFill>
                <a:latin typeface="Comic Sans MS"/>
                <a:cs typeface="Calibri"/>
              </a:rPr>
              <a:t>+10</a:t>
            </a:r>
          </a:p>
          <a:p>
            <a:r>
              <a:rPr lang="en-GB" sz="1800" dirty="0">
                <a:solidFill>
                  <a:srgbClr val="00B050"/>
                </a:solidFill>
                <a:latin typeface="Comic Sans MS"/>
                <a:cs typeface="Calibri"/>
              </a:rPr>
              <a:t>-10</a:t>
            </a:r>
          </a:p>
          <a:p>
            <a:r>
              <a:rPr lang="en-GB" dirty="0">
                <a:solidFill>
                  <a:srgbClr val="00B050"/>
                </a:solidFill>
                <a:latin typeface="Comic Sans MS"/>
                <a:cs typeface="Calibri"/>
              </a:rPr>
              <a:t>+100</a:t>
            </a:r>
          </a:p>
          <a:p>
            <a:r>
              <a:rPr lang="en-GB" sz="1800" dirty="0">
                <a:solidFill>
                  <a:srgbClr val="00B050"/>
                </a:solidFill>
                <a:latin typeface="Comic Sans MS"/>
                <a:cs typeface="Calibri"/>
              </a:rPr>
              <a:t>-100</a:t>
            </a:r>
          </a:p>
          <a:p>
            <a:r>
              <a:rPr lang="en-GB" dirty="0">
                <a:solidFill>
                  <a:srgbClr val="00B050"/>
                </a:solidFill>
                <a:latin typeface="Comic Sans MS"/>
                <a:cs typeface="Calibri"/>
              </a:rPr>
              <a:t>+1000</a:t>
            </a:r>
          </a:p>
          <a:p>
            <a:r>
              <a:rPr lang="en-GB" sz="1800" dirty="0">
                <a:solidFill>
                  <a:srgbClr val="00B050"/>
                </a:solidFill>
                <a:latin typeface="Comic Sans MS"/>
                <a:cs typeface="Calibri"/>
              </a:rPr>
              <a:t>-1000</a:t>
            </a:r>
          </a:p>
        </p:txBody>
      </p:sp>
    </p:spTree>
    <p:extLst>
      <p:ext uri="{BB962C8B-B14F-4D97-AF65-F5344CB8AC3E}">
        <p14:creationId xmlns:p14="http://schemas.microsoft.com/office/powerpoint/2010/main" val="3654904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384</TotalTime>
  <Words>333</Words>
  <Application>Microsoft Office PowerPoint</Application>
  <PresentationFormat>Widescreen</PresentationFormat>
  <Paragraphs>65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inherit</vt:lpstr>
      <vt:lpstr>Lato</vt:lpstr>
      <vt:lpstr>Roboto</vt:lpstr>
      <vt:lpstr>office theme</vt:lpstr>
      <vt:lpstr>  Primary 3  Weekly  Learning </vt:lpstr>
      <vt:lpstr>PowerPoint Presentation</vt:lpstr>
      <vt:lpstr>This week, P3 are learning to read, write and spell these tricky words:</vt:lpstr>
      <vt:lpstr>PowerPoint Presentation</vt:lpstr>
      <vt:lpstr>Reading &amp; Writing</vt:lpstr>
      <vt:lpstr>Numeracy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MaucPrNormanJ</dc:creator>
  <cp:lastModifiedBy>Jean Norman</cp:lastModifiedBy>
  <cp:revision>333</cp:revision>
  <dcterms:created xsi:type="dcterms:W3CDTF">2022-09-28T18:45:09Z</dcterms:created>
  <dcterms:modified xsi:type="dcterms:W3CDTF">2024-11-11T15:01:44Z</dcterms:modified>
</cp:coreProperties>
</file>