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6CE9E5-A412-429A-8402-4CBA19F6207D}" v="3" dt="2024-10-27T19:40:37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 Norman" userId="6afffb83c8256e8a" providerId="LiveId" clId="{666CE9E5-A412-429A-8402-4CBA19F6207D}"/>
    <pc:docChg chg="custSel addSld modSld">
      <pc:chgData name="Jean Norman" userId="6afffb83c8256e8a" providerId="LiveId" clId="{666CE9E5-A412-429A-8402-4CBA19F6207D}" dt="2024-10-27T19:52:48.113" v="255" actId="20577"/>
      <pc:docMkLst>
        <pc:docMk/>
      </pc:docMkLst>
      <pc:sldChg chg="modSp mod">
        <pc:chgData name="Jean Norman" userId="6afffb83c8256e8a" providerId="LiveId" clId="{666CE9E5-A412-429A-8402-4CBA19F6207D}" dt="2024-10-27T19:52:48.113" v="255" actId="20577"/>
        <pc:sldMkLst>
          <pc:docMk/>
          <pc:sldMk cId="109857222" sldId="256"/>
        </pc:sldMkLst>
        <pc:spChg chg="mod">
          <ac:chgData name="Jean Norman" userId="6afffb83c8256e8a" providerId="LiveId" clId="{666CE9E5-A412-429A-8402-4CBA19F6207D}" dt="2024-10-27T19:52:48.113" v="25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">
        <pc:chgData name="Jean Norman" userId="6afffb83c8256e8a" providerId="LiveId" clId="{666CE9E5-A412-429A-8402-4CBA19F6207D}" dt="2024-10-27T19:40:53.843" v="101" actId="14100"/>
        <pc:sldMkLst>
          <pc:docMk/>
          <pc:sldMk cId="3654904304" sldId="260"/>
        </pc:sldMkLst>
        <pc:spChg chg="del">
          <ac:chgData name="Jean Norman" userId="6afffb83c8256e8a" providerId="LiveId" clId="{666CE9E5-A412-429A-8402-4CBA19F6207D}" dt="2024-10-27T19:31:10.481" v="85" actId="478"/>
          <ac:spMkLst>
            <pc:docMk/>
            <pc:sldMk cId="3654904304" sldId="260"/>
            <ac:spMk id="3" creationId="{69659CA4-C88A-B85C-EB78-CD715B444919}"/>
          </ac:spMkLst>
        </pc:spChg>
        <pc:spChg chg="mod">
          <ac:chgData name="Jean Norman" userId="6afffb83c8256e8a" providerId="LiveId" clId="{666CE9E5-A412-429A-8402-4CBA19F6207D}" dt="2024-10-27T19:31:08.487" v="84" actId="20577"/>
          <ac:spMkLst>
            <pc:docMk/>
            <pc:sldMk cId="3654904304" sldId="260"/>
            <ac:spMk id="4" creationId="{18A9B98F-DC95-A7F0-5CB7-FD8C1F12E955}"/>
          </ac:spMkLst>
        </pc:spChg>
        <pc:spChg chg="del">
          <ac:chgData name="Jean Norman" userId="6afffb83c8256e8a" providerId="LiveId" clId="{666CE9E5-A412-429A-8402-4CBA19F6207D}" dt="2024-10-27T19:31:12.239" v="86" actId="478"/>
          <ac:spMkLst>
            <pc:docMk/>
            <pc:sldMk cId="3654904304" sldId="260"/>
            <ac:spMk id="8" creationId="{592E0F02-C196-9AA9-5842-AE7FA69B959F}"/>
          </ac:spMkLst>
        </pc:spChg>
        <pc:spChg chg="del mod">
          <ac:chgData name="Jean Norman" userId="6afffb83c8256e8a" providerId="LiveId" clId="{666CE9E5-A412-429A-8402-4CBA19F6207D}" dt="2024-10-27T19:37:16.610" v="88" actId="478"/>
          <ac:spMkLst>
            <pc:docMk/>
            <pc:sldMk cId="3654904304" sldId="260"/>
            <ac:spMk id="9" creationId="{150F61D5-A47F-0152-1393-3B36475731FD}"/>
          </ac:spMkLst>
        </pc:spChg>
        <pc:picChg chg="add del mod">
          <ac:chgData name="Jean Norman" userId="6afffb83c8256e8a" providerId="LiveId" clId="{666CE9E5-A412-429A-8402-4CBA19F6207D}" dt="2024-10-27T19:37:32.347" v="90" actId="478"/>
          <ac:picMkLst>
            <pc:docMk/>
            <pc:sldMk cId="3654904304" sldId="260"/>
            <ac:picMk id="7" creationId="{75169131-D0F5-87F4-C6CD-60C450E7ABCF}"/>
          </ac:picMkLst>
        </pc:picChg>
        <pc:picChg chg="add mod">
          <ac:chgData name="Jean Norman" userId="6afffb83c8256e8a" providerId="LiveId" clId="{666CE9E5-A412-429A-8402-4CBA19F6207D}" dt="2024-10-27T19:40:53.843" v="101" actId="14100"/>
          <ac:picMkLst>
            <pc:docMk/>
            <pc:sldMk cId="3654904304" sldId="260"/>
            <ac:picMk id="11" creationId="{80463F6C-C93B-1C39-936A-ED01FC0AD69F}"/>
          </ac:picMkLst>
        </pc:picChg>
        <pc:picChg chg="add mod">
          <ac:chgData name="Jean Norman" userId="6afffb83c8256e8a" providerId="LiveId" clId="{666CE9E5-A412-429A-8402-4CBA19F6207D}" dt="2024-10-27T19:40:41.379" v="99" actId="1076"/>
          <ac:picMkLst>
            <pc:docMk/>
            <pc:sldMk cId="3654904304" sldId="260"/>
            <ac:picMk id="13" creationId="{A622D1B9-9499-79BA-E5F2-C795798AC501}"/>
          </ac:picMkLst>
        </pc:picChg>
      </pc:sldChg>
      <pc:sldChg chg="addSp modSp new mod">
        <pc:chgData name="Jean Norman" userId="6afffb83c8256e8a" providerId="LiveId" clId="{666CE9E5-A412-429A-8402-4CBA19F6207D}" dt="2024-10-27T19:49:13.938" v="232" actId="20577"/>
        <pc:sldMkLst>
          <pc:docMk/>
          <pc:sldMk cId="2736618744" sldId="262"/>
        </pc:sldMkLst>
        <pc:spChg chg="add mod">
          <ac:chgData name="Jean Norman" userId="6afffb83c8256e8a" providerId="LiveId" clId="{666CE9E5-A412-429A-8402-4CBA19F6207D}" dt="2024-10-27T19:49:13.938" v="232" actId="20577"/>
          <ac:spMkLst>
            <pc:docMk/>
            <pc:sldMk cId="2736618744" sldId="262"/>
            <ac:spMk id="3" creationId="{58AFD8A4-820A-0336-77AF-9127FF208B3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myon.co.uk/login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2d3927b561f74933JmltdHM9MTcyOTk4NzIwMCZpZ3VpZD0zN2ZmYWMzOS1jMzVkLTZhNWUtMzA4ZS1hMmE2YzIxZDZiMzQmaW5zaWQ9NTI1MA&amp;ptn=3&amp;ver=2&amp;hsh=3&amp;fclid=37ffac39-c35d-6a5e-308e-a2a6c21d6b34&amp;psq=place+value+base+10+HTU+bbc+bitesize&amp;u=a1aHR0cHM6Ly93d3cudG9wbWFya3MuY28udWsvbWF0aHMtZ2FtZXMvNy0xMS15ZWFycy9wbGFjZS12YWx1ZQ&amp;ntb=1" TargetMode="External"/><Relationship Id="rId2" Type="http://schemas.openxmlformats.org/officeDocument/2006/relationships/hyperlink" Target="https://www.bing.com/ck/a?!&amp;&amp;p=a146dfc4fa53fce5JmltdHM9MTcyOTk4NzIwMCZpZ3VpZD0zN2ZmYWMzOS1jMzVkLTZhNWUtMzA4ZS1hMmE2YzIxZDZiMzQmaW5zaWQ9NTQyNQ&amp;ptn=3&amp;ver=2&amp;hsh=3&amp;fclid=37ffac39-c35d-6a5e-308e-a2a6c21d6b34&amp;psq=place+value+base+10+HTU+bbc+bitesize&amp;u=a1aHR0cHM6Ly93d3cuYmJjLmNvLnVrL2JpdGVzaXplL3RvcGljcy96OHNmcjgy&amp;ntb=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9426"/>
            <a:ext cx="8893969" cy="4102098"/>
          </a:xfrm>
        </p:spPr>
        <p:txBody>
          <a:bodyPr>
            <a:normAutofit fontScale="90000"/>
          </a:bodyPr>
          <a:lstStyle/>
          <a:p>
            <a:pPr algn="l"/>
            <a:br>
              <a:rPr lang="en-GB" dirty="0">
                <a:latin typeface="Comic Sans MS"/>
                <a:cs typeface="Calibri Light"/>
              </a:rPr>
            </a:br>
            <a:br>
              <a:rPr lang="en-GB" dirty="0"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Primary 3 </a:t>
            </a:r>
            <a:b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Weekly </a:t>
            </a:r>
            <a:b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Learning</a:t>
            </a:r>
            <a:br>
              <a:rPr lang="en-GB" dirty="0">
                <a:latin typeface="Comic Sans MS"/>
                <a:cs typeface="Calibri Light"/>
              </a:rPr>
            </a:br>
            <a:endParaRPr lang="en-GB" dirty="0">
              <a:latin typeface="Comic Sans MS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21" y="4792662"/>
            <a:ext cx="10843591" cy="15843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/>
                <a:cs typeface="Calibri"/>
              </a:rPr>
              <a:t>Monday </a:t>
            </a:r>
            <a:r>
              <a:rPr lang="en-GB" sz="5400">
                <a:solidFill>
                  <a:srgbClr val="7030A0"/>
                </a:solidFill>
                <a:latin typeface="Comic Sans MS"/>
                <a:cs typeface="Calibri"/>
              </a:rPr>
              <a:t>28</a:t>
            </a:r>
            <a:r>
              <a:rPr lang="en-GB" sz="5400" baseline="30000">
                <a:solidFill>
                  <a:srgbClr val="7030A0"/>
                </a:solidFill>
                <a:latin typeface="Comic Sans MS"/>
                <a:cs typeface="Calibri"/>
              </a:rPr>
              <a:t>th</a:t>
            </a:r>
            <a:r>
              <a:rPr lang="en-GB" sz="5400">
                <a:solidFill>
                  <a:srgbClr val="7030A0"/>
                </a:solidFill>
                <a:latin typeface="Comic Sans MS"/>
                <a:cs typeface="Calibri"/>
              </a:rPr>
              <a:t> October, 2024</a:t>
            </a:r>
            <a:endParaRPr lang="en-GB" sz="5400" dirty="0">
              <a:solidFill>
                <a:srgbClr val="7030A0"/>
              </a:solidFill>
              <a:latin typeface="Comic Sans MS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C964D-5704-32E5-4860-72BCF3CE220E}"/>
              </a:ext>
            </a:extLst>
          </p:cNvPr>
          <p:cNvSpPr txBox="1"/>
          <p:nvPr/>
        </p:nvSpPr>
        <p:spPr>
          <a:xfrm>
            <a:off x="5232796" y="714374"/>
            <a:ext cx="4875609" cy="36254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8675076-2188-3809-2DF4-A53E5C24A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37" y="1122518"/>
            <a:ext cx="4362449" cy="25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3E6C-E46A-2013-F6C8-318BE4F0E45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5021820" y="4313521"/>
            <a:ext cx="6852545" cy="20682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                                         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6" descr="Calendar&#10;&#10;Description automatically generated">
            <a:extLst>
              <a:ext uri="{FF2B5EF4-FFF2-40B4-BE49-F238E27FC236}">
                <a16:creationId xmlns:a16="http://schemas.microsoft.com/office/drawing/2014/main" id="{71C3BECB-4AE7-2579-4A0A-C6CA9C9E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102" y="628649"/>
            <a:ext cx="2660770" cy="263948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672734-8D89-DD09-A3A3-4872E21468E9}"/>
              </a:ext>
            </a:extLst>
          </p:cNvPr>
          <p:cNvSpPr txBox="1"/>
          <p:nvPr/>
        </p:nvSpPr>
        <p:spPr>
          <a:xfrm>
            <a:off x="4811469" y="4158343"/>
            <a:ext cx="7062896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Active Literacy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week P3 are learning to read, spell and write words with the ”</a:t>
            </a:r>
            <a:r>
              <a:rPr lang="en-US" sz="2800" dirty="0" err="1">
                <a:solidFill>
                  <a:srgbClr val="00B050"/>
                </a:solidFill>
              </a:rPr>
              <a:t>ea</a:t>
            </a:r>
            <a:r>
              <a:rPr lang="en-US" sz="2800" dirty="0">
                <a:solidFill>
                  <a:schemeClr val="bg1"/>
                </a:solidFill>
              </a:rPr>
              <a:t>” sound as in h</a:t>
            </a:r>
            <a:r>
              <a:rPr lang="en-US" sz="2800" dirty="0">
                <a:solidFill>
                  <a:srgbClr val="00B050"/>
                </a:solidFill>
              </a:rPr>
              <a:t>ea</a:t>
            </a:r>
            <a:r>
              <a:rPr lang="en-US" sz="2800" dirty="0">
                <a:solidFill>
                  <a:schemeClr val="bg1"/>
                </a:solidFill>
              </a:rPr>
              <a:t>d. Can you add any more “</a:t>
            </a:r>
            <a:r>
              <a:rPr lang="en-US" sz="2800" dirty="0" err="1">
                <a:solidFill>
                  <a:srgbClr val="00B050"/>
                </a:solidFill>
              </a:rPr>
              <a:t>ea</a:t>
            </a:r>
            <a:r>
              <a:rPr lang="en-US" sz="2800" dirty="0">
                <a:solidFill>
                  <a:schemeClr val="bg1"/>
                </a:solidFill>
              </a:rPr>
              <a:t>” words to our list?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7" name="Picture 6" descr="A close-up of a recipe&#10;&#10;Description automatically generated">
            <a:extLst>
              <a:ext uri="{FF2B5EF4-FFF2-40B4-BE49-F238E27FC236}">
                <a16:creationId xmlns:a16="http://schemas.microsoft.com/office/drawing/2014/main" id="{E321792A-E173-E774-21F9-8EA4D6F01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8" y="476250"/>
            <a:ext cx="3853459" cy="5417654"/>
          </a:xfrm>
          <a:prstGeom prst="rect">
            <a:avLst/>
          </a:prstGeom>
        </p:spPr>
      </p:pic>
      <p:pic>
        <p:nvPicPr>
          <p:cNvPr id="10" name="Picture 9" descr="A white background with blue and green text&#10;&#10;Description automatically generated">
            <a:extLst>
              <a:ext uri="{FF2B5EF4-FFF2-40B4-BE49-F238E27FC236}">
                <a16:creationId xmlns:a16="http://schemas.microsoft.com/office/drawing/2014/main" id="{96AD5AE0-1FA3-9CD1-2606-26380217E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02" y="275039"/>
            <a:ext cx="1575177" cy="3318521"/>
          </a:xfrm>
          <a:prstGeom prst="rect">
            <a:avLst/>
          </a:prstGeom>
        </p:spPr>
      </p:pic>
      <p:pic>
        <p:nvPicPr>
          <p:cNvPr id="14" name="Picture 13" descr="A white rectangular sign with colorful text&#10;&#10;Description automatically generated with medium confidence">
            <a:extLst>
              <a:ext uri="{FF2B5EF4-FFF2-40B4-BE49-F238E27FC236}">
                <a16:creationId xmlns:a16="http://schemas.microsoft.com/office/drawing/2014/main" id="{1F80A552-7654-1020-1820-7EB96D600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55" y="179225"/>
            <a:ext cx="1284355" cy="34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3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C0B7-188B-13A6-E25D-F2CF01C6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latin typeface="Comic Sans MS"/>
                <a:cs typeface="Calibri Light"/>
              </a:rPr>
              <a:t>This week, P3 are learning to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read</a:t>
            </a:r>
            <a:r>
              <a:rPr lang="en-GB" b="1" dirty="0">
                <a:latin typeface="Comic Sans MS"/>
                <a:cs typeface="Calibri Light"/>
              </a:rPr>
              <a:t>,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write</a:t>
            </a:r>
            <a:r>
              <a:rPr lang="en-GB" b="1" dirty="0">
                <a:latin typeface="Comic Sans MS"/>
                <a:cs typeface="Calibri Light"/>
              </a:rPr>
              <a:t> and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spell</a:t>
            </a:r>
            <a:r>
              <a:rPr lang="en-GB" b="1" dirty="0">
                <a:latin typeface="Comic Sans MS"/>
                <a:cs typeface="Calibri Light"/>
              </a:rPr>
              <a:t> these tricky words:</a:t>
            </a:r>
            <a:endParaRPr lang="en-GB" b="1" dirty="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8A3AC-8969-4DF6-20A3-390C438A7232}"/>
              </a:ext>
            </a:extLst>
          </p:cNvPr>
          <p:cNvSpPr txBox="1"/>
          <p:nvPr/>
        </p:nvSpPr>
        <p:spPr>
          <a:xfrm>
            <a:off x="5679281" y="3000375"/>
            <a:ext cx="5429249" cy="29110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49FA9674-9FA5-B998-A3CC-0C9C09EF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5163"/>
            <a:ext cx="2952751" cy="417671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47977-B493-4F7E-13BC-C94CAFE987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19300"/>
            <a:ext cx="10515600" cy="4608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A1B9E-B4B1-095F-C73A-41369C3C46E1}"/>
              </a:ext>
            </a:extLst>
          </p:cNvPr>
          <p:cNvSpPr txBox="1"/>
          <p:nvPr/>
        </p:nvSpPr>
        <p:spPr>
          <a:xfrm>
            <a:off x="4085452" y="2807110"/>
            <a:ext cx="20105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</a:t>
            </a:r>
            <a:r>
              <a:rPr lang="en-GB" sz="3600" dirty="0">
                <a:solidFill>
                  <a:srgbClr val="00B050"/>
                </a:solidFill>
              </a:rPr>
              <a:t>ea</a:t>
            </a:r>
            <a:r>
              <a:rPr lang="en-GB" sz="3600" dirty="0"/>
              <a:t>d</a:t>
            </a:r>
          </a:p>
          <a:p>
            <a:r>
              <a:rPr lang="en-GB" sz="3600" dirty="0"/>
              <a:t>pretty</a:t>
            </a:r>
          </a:p>
          <a:p>
            <a:r>
              <a:rPr lang="en-GB" sz="3600" dirty="0"/>
              <a:t>another</a:t>
            </a:r>
          </a:p>
          <a:p>
            <a:endParaRPr lang="en-GB" sz="3600" dirty="0"/>
          </a:p>
          <a:p>
            <a:endParaRPr lang="en-GB" sz="3600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C19B3-8E66-DCC9-3FC0-3B79371C7722}"/>
              </a:ext>
            </a:extLst>
          </p:cNvPr>
          <p:cNvSpPr txBox="1"/>
          <p:nvPr/>
        </p:nvSpPr>
        <p:spPr>
          <a:xfrm>
            <a:off x="6640285" y="2449286"/>
            <a:ext cx="45937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>
              <a:latin typeface="Comic Sans MS" panose="030F0702030302020204" pitchFamily="66" charset="0"/>
            </a:endParaRPr>
          </a:p>
          <a:p>
            <a:r>
              <a:rPr lang="en-GB" sz="3200" b="1" dirty="0">
                <a:latin typeface="Comic Sans MS" panose="030F0702030302020204" pitchFamily="66" charset="0"/>
              </a:rPr>
              <a:t>Mr Thorne</a:t>
            </a:r>
          </a:p>
          <a:p>
            <a:endParaRPr lang="en-GB" sz="32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Copy the link into your browser to listen to Mr Thorne:</a:t>
            </a:r>
          </a:p>
          <a:p>
            <a:endParaRPr lang="en-GB" sz="3200" b="1" dirty="0"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B050"/>
                </a:solidFill>
              </a:rPr>
              <a:t>https://youtu.be/kdswe0jQo6I</a:t>
            </a:r>
          </a:p>
        </p:txBody>
      </p:sp>
    </p:spTree>
    <p:extLst>
      <p:ext uri="{BB962C8B-B14F-4D97-AF65-F5344CB8AC3E}">
        <p14:creationId xmlns:p14="http://schemas.microsoft.com/office/powerpoint/2010/main" val="160380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404C36-47F8-E911-0017-8A1A109C7D3A}"/>
              </a:ext>
            </a:extLst>
          </p:cNvPr>
          <p:cNvSpPr txBox="1"/>
          <p:nvPr/>
        </p:nvSpPr>
        <p:spPr>
          <a:xfrm>
            <a:off x="156117" y="242201"/>
            <a:ext cx="118202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Comic Sans MS"/>
                <a:cs typeface="Calibri"/>
              </a:rPr>
              <a:t>Here are some suggested activities to use with P3 Active Litercy Words to help you learn to read, spell and write them. Use the activity/activities you think will help you and complete in your Home Learning jotter.</a:t>
            </a:r>
            <a:endParaRPr lang="en-US" sz="1600" dirty="0">
              <a:cs typeface="Calibri" panose="020F0502020204030204"/>
            </a:endParaRPr>
          </a:p>
        </p:txBody>
      </p:sp>
      <p:pic>
        <p:nvPicPr>
          <p:cNvPr id="7" name="Content Placeholder 6" descr="A grid of writing and words&#10;&#10;Description automatically generated with medium confidence">
            <a:extLst>
              <a:ext uri="{FF2B5EF4-FFF2-40B4-BE49-F238E27FC236}">
                <a16:creationId xmlns:a16="http://schemas.microsoft.com/office/drawing/2014/main" id="{68FBA2E0-1B08-556F-B4AD-08A8ED3A5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10" y="1572321"/>
            <a:ext cx="7004643" cy="5004933"/>
          </a:xfrm>
        </p:spPr>
      </p:pic>
    </p:spTree>
    <p:extLst>
      <p:ext uri="{BB962C8B-B14F-4D97-AF65-F5344CB8AC3E}">
        <p14:creationId xmlns:p14="http://schemas.microsoft.com/office/powerpoint/2010/main" val="371918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0689-718F-DDEA-6BF5-1F0518BA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/>
                <a:cs typeface="Calibri Light"/>
              </a:rPr>
              <a:t>Reading &amp; Writing</a:t>
            </a:r>
            <a:endParaRPr lang="en-GB" b="1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AC36-B108-1B52-1C6A-F0F923530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420811"/>
            <a:ext cx="10515600" cy="5158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Log on to </a:t>
            </a:r>
            <a:r>
              <a:rPr lang="en-GB" sz="2400" dirty="0" err="1">
                <a:solidFill>
                  <a:srgbClr val="0070C0"/>
                </a:solidFill>
                <a:latin typeface="Comic Sans MS"/>
                <a:cs typeface="Calibri" panose="020F0502020204030204"/>
              </a:rPr>
              <a:t>MyOn</a:t>
            </a:r>
            <a:r>
              <a:rPr lang="en-GB" sz="24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 and choose a book to read for pleasure.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You can read the book to yourself (or your dog, cat or wee brother or sister) or have it read to you...you choose!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Perhaps you would like to read a book to find out more about the weather. Whatever you choose, enjoy!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B05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https://www.myon.co.uk/login/index.html</a:t>
            </a:r>
            <a:r>
              <a:rPr lang="en-GB" sz="2400" dirty="0">
                <a:solidFill>
                  <a:srgbClr val="00B050"/>
                </a:solidFill>
                <a:ea typeface="+mn-lt"/>
                <a:cs typeface="+mn-lt"/>
              </a:rPr>
              <a:t>     </a:t>
            </a:r>
            <a:endParaRPr lang="en-GB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2400" i="1" dirty="0">
                <a:solidFill>
                  <a:srgbClr val="0070C0"/>
                </a:solidFill>
                <a:latin typeface="Comic Sans MS"/>
                <a:cs typeface="Calibri"/>
              </a:rPr>
              <a:t>If there is a quiz linked to the book you </a:t>
            </a:r>
          </a:p>
          <a:p>
            <a:pPr marL="0" indent="0">
              <a:buNone/>
            </a:pPr>
            <a:r>
              <a:rPr lang="en-GB" sz="2400" i="1" dirty="0">
                <a:solidFill>
                  <a:srgbClr val="0070C0"/>
                </a:solidFill>
                <a:latin typeface="Comic Sans MS"/>
                <a:cs typeface="Calibri"/>
              </a:rPr>
              <a:t>have picked, please complete it. </a:t>
            </a:r>
          </a:p>
          <a:p>
            <a:pPr marL="0" indent="0">
              <a:buNone/>
            </a:pPr>
            <a:endParaRPr lang="en-GB" sz="2400" dirty="0">
              <a:latin typeface="Comic Sans MS"/>
            </a:endParaRPr>
          </a:p>
          <a:p>
            <a:pPr marL="0" indent="0">
              <a:buNone/>
            </a:pPr>
            <a:endParaRPr lang="en-GB" sz="3200" dirty="0">
              <a:latin typeface="Comic Sans MS"/>
            </a:endParaRPr>
          </a:p>
        </p:txBody>
      </p:sp>
      <p:pic>
        <p:nvPicPr>
          <p:cNvPr id="5" name="Picture 4" descr="book cover for How Do Tornadoes Form?: And Other Questions Kids Have About Weather">
            <a:extLst>
              <a:ext uri="{FF2B5EF4-FFF2-40B4-BE49-F238E27FC236}">
                <a16:creationId xmlns:a16="http://schemas.microsoft.com/office/drawing/2014/main" id="{5083DC88-4FC3-F716-12BF-8442FC75E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09" y="3071361"/>
            <a:ext cx="1857790" cy="185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ook cover for It's Raining Fish and Other Cool Weather Facts">
            <a:extLst>
              <a:ext uri="{FF2B5EF4-FFF2-40B4-BE49-F238E27FC236}">
                <a16:creationId xmlns:a16="http://schemas.microsoft.com/office/drawing/2014/main" id="{07D635D7-7696-CDE0-2BF1-91B2E4962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614" y="2943534"/>
            <a:ext cx="1404954" cy="185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8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0B28-12D4-9758-7369-72C4D866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969"/>
            <a:ext cx="10515600" cy="932658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/>
                <a:cs typeface="Calibri Light"/>
              </a:rPr>
              <a:t>Numeracy</a:t>
            </a:r>
            <a:endParaRPr lang="en-GB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9B98F-DC95-A7F0-5CB7-FD8C1F12E955}"/>
              </a:ext>
            </a:extLst>
          </p:cNvPr>
          <p:cNvSpPr txBox="1"/>
          <p:nvPr/>
        </p:nvSpPr>
        <p:spPr>
          <a:xfrm>
            <a:off x="961012" y="1023729"/>
            <a:ext cx="10515600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/>
                <a:cs typeface="Calibri"/>
              </a:rPr>
              <a:t>P3 will be learning about place value and how to write numbers in different ways.</a:t>
            </a:r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pPr algn="l"/>
            <a:endParaRPr lang="en-GB" b="0" i="0" dirty="0">
              <a:solidFill>
                <a:srgbClr val="767676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7866975-B832-879E-60C2-D71FE5FA7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8019">
            <a:off x="8788226" y="3838236"/>
            <a:ext cx="2340878" cy="1606678"/>
          </a:xfrm>
          <a:prstGeom prst="rect">
            <a:avLst/>
          </a:prstGeom>
        </p:spPr>
      </p:pic>
      <p:pic>
        <p:nvPicPr>
          <p:cNvPr id="11" name="Picture 10" descr="A screenshot of a math exercise&#10;&#10;Description automatically generated">
            <a:extLst>
              <a:ext uri="{FF2B5EF4-FFF2-40B4-BE49-F238E27FC236}">
                <a16:creationId xmlns:a16="http://schemas.microsoft.com/office/drawing/2014/main" id="{80463F6C-C93B-1C39-936A-ED01FC0AD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65" y="1676401"/>
            <a:ext cx="3676839" cy="4782194"/>
          </a:xfrm>
          <a:prstGeom prst="rect">
            <a:avLst/>
          </a:prstGeom>
        </p:spPr>
      </p:pic>
      <p:pic>
        <p:nvPicPr>
          <p:cNvPr id="13" name="Picture 12" descr="A black and white math worksheet&#10;&#10;Description automatically generated">
            <a:extLst>
              <a:ext uri="{FF2B5EF4-FFF2-40B4-BE49-F238E27FC236}">
                <a16:creationId xmlns:a16="http://schemas.microsoft.com/office/drawing/2014/main" id="{A622D1B9-9499-79BA-E5F2-C795798AC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1786484"/>
            <a:ext cx="3676839" cy="48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0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AFD8A4-820A-0336-77AF-9127FF208B3D}"/>
              </a:ext>
            </a:extLst>
          </p:cNvPr>
          <p:cNvSpPr txBox="1"/>
          <p:nvPr/>
        </p:nvSpPr>
        <p:spPr>
          <a:xfrm>
            <a:off x="1113183" y="391804"/>
            <a:ext cx="846813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Comic Sans MS"/>
                <a:cs typeface="Calibri Light"/>
              </a:rPr>
              <a:t>Numeracy</a:t>
            </a:r>
          </a:p>
          <a:p>
            <a:endParaRPr lang="en-GB" sz="3600" dirty="0">
              <a:solidFill>
                <a:srgbClr val="FF0000"/>
              </a:solidFill>
              <a:latin typeface="Comic Sans MS"/>
              <a:cs typeface="Calibri Light"/>
            </a:endParaRPr>
          </a:p>
          <a:p>
            <a:r>
              <a:rPr lang="en-GB" sz="2800" b="0" i="0" dirty="0">
                <a:effectLst/>
                <a:latin typeface="Comic Sans MS" panose="030F0702030302020204" pitchFamily="66" charset="0"/>
              </a:rPr>
              <a:t>Find out how to represent the numbers </a:t>
            </a:r>
            <a:r>
              <a:rPr lang="en-GB" sz="2800" b="1" i="0" dirty="0">
                <a:effectLst/>
                <a:latin typeface="Comic Sans MS" panose="030F0702030302020204" pitchFamily="66" charset="0"/>
              </a:rPr>
              <a:t>1</a:t>
            </a:r>
            <a:r>
              <a:rPr lang="en-GB" sz="2800" b="0" i="0" dirty="0">
                <a:effectLst/>
                <a:latin typeface="Comic Sans MS" panose="030F0702030302020204" pitchFamily="66" charset="0"/>
              </a:rPr>
              <a:t>-</a:t>
            </a:r>
            <a:r>
              <a:rPr lang="en-GB" sz="2800" b="1" i="0" dirty="0">
                <a:effectLst/>
                <a:latin typeface="Comic Sans MS" panose="030F0702030302020204" pitchFamily="66" charset="0"/>
              </a:rPr>
              <a:t>10</a:t>
            </a:r>
            <a:r>
              <a:rPr lang="en-GB" sz="2800" b="0" i="0" dirty="0">
                <a:effectLst/>
                <a:latin typeface="Comic Sans MS" panose="030F0702030302020204" pitchFamily="66" charset="0"/>
              </a:rPr>
              <a:t> in different ways by clicking on the link:</a:t>
            </a:r>
          </a:p>
          <a:p>
            <a:pPr algn="l"/>
            <a:r>
              <a:rPr lang="en-GB" sz="3600" b="1" u="none" strike="noStrike" dirty="0">
                <a:solidFill>
                  <a:srgbClr val="00B05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Place value - KS1 Maths - BBC Bitesize</a:t>
            </a:r>
            <a:endParaRPr lang="en-GB" sz="3600" b="1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endParaRPr lang="en-GB" sz="3600" dirty="0">
              <a:solidFill>
                <a:srgbClr val="FF0000"/>
              </a:solidFill>
              <a:latin typeface="Comic Sans MS"/>
              <a:cs typeface="Calibri Light"/>
            </a:endParaRPr>
          </a:p>
          <a:p>
            <a:r>
              <a:rPr lang="en-GB" sz="2800" dirty="0">
                <a:latin typeface="Comic Sans MS"/>
                <a:cs typeface="Calibri Light"/>
              </a:rPr>
              <a:t>Log on to Top Marks to test your knowledge:</a:t>
            </a:r>
            <a:endParaRPr lang="en-GB" sz="3600" dirty="0">
              <a:solidFill>
                <a:srgbClr val="FF0000"/>
              </a:solidFill>
              <a:latin typeface="Comic Sans MS"/>
              <a:cs typeface="Calibri Light"/>
            </a:endParaRPr>
          </a:p>
          <a:p>
            <a:r>
              <a:rPr lang="en-GB" sz="3600" b="1" u="sng" dirty="0">
                <a:solidFill>
                  <a:srgbClr val="00B050"/>
                </a:solidFill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Place Value, Maths Games for 7-11 Years - </a:t>
            </a:r>
            <a:r>
              <a:rPr lang="en-GB" sz="3600" b="1" u="sng" dirty="0" err="1">
                <a:solidFill>
                  <a:srgbClr val="00B050"/>
                </a:solidFill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Topmarks</a:t>
            </a:r>
            <a:endParaRPr lang="en-GB" sz="3600" dirty="0">
              <a:solidFill>
                <a:srgbClr val="FF0000"/>
              </a:solidFill>
              <a:latin typeface="Comic Sans MS"/>
              <a:cs typeface="Calibri Light"/>
            </a:endParaRPr>
          </a:p>
          <a:p>
            <a:endParaRPr lang="en-GB" sz="3600" dirty="0">
              <a:solidFill>
                <a:srgbClr val="FF0000"/>
              </a:solidFill>
              <a:latin typeface="Comic Sans 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6618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297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Roboto</vt:lpstr>
      <vt:lpstr>office theme</vt:lpstr>
      <vt:lpstr>  Primary 3  Weekly  Learning </vt:lpstr>
      <vt:lpstr>PowerPoint Presentation</vt:lpstr>
      <vt:lpstr>This week, P3 are learning to read, write and spell these tricky words:</vt:lpstr>
      <vt:lpstr>PowerPoint Presentation</vt:lpstr>
      <vt:lpstr>Reading &amp; Writing</vt:lpstr>
      <vt:lpstr>Numeracy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MaucPrNormanJ</dc:creator>
  <cp:lastModifiedBy>Jean Norman</cp:lastModifiedBy>
  <cp:revision>331</cp:revision>
  <dcterms:created xsi:type="dcterms:W3CDTF">2022-09-28T18:45:09Z</dcterms:created>
  <dcterms:modified xsi:type="dcterms:W3CDTF">2024-10-27T19:52:48Z</dcterms:modified>
</cp:coreProperties>
</file>