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351" r:id="rId2"/>
    <p:sldId id="353" r:id="rId3"/>
    <p:sldId id="352" r:id="rId4"/>
    <p:sldId id="355" r:id="rId5"/>
    <p:sldId id="357" r:id="rId6"/>
    <p:sldId id="358" r:id="rId7"/>
    <p:sldId id="354" r:id="rId8"/>
  </p:sldIdLst>
  <p:sldSz cx="13817600" cy="7772400"/>
  <p:notesSz cx="6858000" cy="9144000"/>
  <p:embeddedFontLst>
    <p:embeddedFont>
      <p:font typeface="AGCanMyDogCome" panose="020B0604020202020204" charset="0"/>
      <p:regular r:id="rId10"/>
    </p:embeddedFont>
    <p:embeddedFont>
      <p:font typeface="AGCanYouNotBold" panose="020B0604020202020204" charset="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D0BA"/>
    <a:srgbClr val="989B6E"/>
    <a:srgbClr val="FDD6BB"/>
    <a:srgbClr val="FCBD92"/>
    <a:srgbClr val="FEC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315B3-35A3-6147-81E9-E7977DC7E95F}" v="303" dt="2024-09-16T19:10:22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84" y="28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71013" y="3250173"/>
            <a:ext cx="12875491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71013" y="672482"/>
            <a:ext cx="12875491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71013" y="1741518"/>
            <a:ext cx="12875491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71013" y="672482"/>
            <a:ext cx="12875491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71013" y="1741518"/>
            <a:ext cx="604417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02293" y="1741518"/>
            <a:ext cx="604417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71013" y="672482"/>
            <a:ext cx="12875491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71013" y="839573"/>
            <a:ext cx="42432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71013" y="2099840"/>
            <a:ext cx="42432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40822" y="680227"/>
            <a:ext cx="9622618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908800" y="-189"/>
            <a:ext cx="69088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01200" y="1863464"/>
            <a:ext cx="6112582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01200" y="4235758"/>
            <a:ext cx="6112582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464134" y="1094158"/>
            <a:ext cx="5798133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71013" y="6392869"/>
            <a:ext cx="9065018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71013" y="1671478"/>
            <a:ext cx="12875491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71013" y="4763362"/>
            <a:ext cx="12875491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013" y="672482"/>
            <a:ext cx="12875491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013" y="1741518"/>
            <a:ext cx="12875491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802826" y="7046639"/>
            <a:ext cx="829188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ajean.norman@glow.sch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ea.annie.scarisbrick@glow.sch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DC4933-517E-1F02-C291-AA9F9B862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5"/>
          <a:stretch/>
        </p:blipFill>
        <p:spPr>
          <a:xfrm>
            <a:off x="0" y="31830"/>
            <a:ext cx="5370653" cy="7772400"/>
          </a:xfrm>
          <a:prstGeom prst="rect">
            <a:avLst/>
          </a:prstGeom>
        </p:spPr>
      </p:pic>
      <p:pic>
        <p:nvPicPr>
          <p:cNvPr id="8" name="Google Shape;90;p21">
            <a:extLst>
              <a:ext uri="{FF2B5EF4-FFF2-40B4-BE49-F238E27FC236}">
                <a16:creationId xmlns:a16="http://schemas.microsoft.com/office/drawing/2014/main" id="{2B4147AE-84CE-0CDF-9935-9CAD7C7D63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727" t="-1485" r="-4007" b="-2462"/>
          <a:stretch/>
        </p:blipFill>
        <p:spPr>
          <a:xfrm>
            <a:off x="14238" y="601885"/>
            <a:ext cx="5229094" cy="73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EB84FB-A4DC-C494-BC64-04C2D082D9B8}"/>
              </a:ext>
            </a:extLst>
          </p:cNvPr>
          <p:cNvSpPr txBox="1"/>
          <p:nvPr/>
        </p:nvSpPr>
        <p:spPr>
          <a:xfrm>
            <a:off x="3877842" y="227126"/>
            <a:ext cx="97687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AGCanMyDogCome" panose="02000603000000000000" pitchFamily="2" charset="0"/>
                <a:ea typeface="AGCanMyDogCome" panose="02000603000000000000" pitchFamily="2" charset="0"/>
              </a:rPr>
              <a:t>Welcome to Mauchline PS Open Afternoon!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6BDF7-5CF9-4EB6-AF18-CB760D3BFB0D}"/>
              </a:ext>
            </a:extLst>
          </p:cNvPr>
          <p:cNvSpPr txBox="1"/>
          <p:nvPr/>
        </p:nvSpPr>
        <p:spPr>
          <a:xfrm>
            <a:off x="5491727" y="2907682"/>
            <a:ext cx="8154825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dirty="0">
                <a:latin typeface="AGCanYouNotBold"/>
                <a:ea typeface="AGCanYouNotBold"/>
              </a:rPr>
              <a:t>Welcome to our P3 classroom. These slides will be on a loop and will cover…</a:t>
            </a:r>
          </a:p>
          <a:p>
            <a:pPr marL="531495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Class charter/expectations</a:t>
            </a:r>
          </a:p>
          <a:p>
            <a:pPr marL="531495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Daily Timetable</a:t>
            </a:r>
          </a:p>
          <a:p>
            <a:pPr marL="531495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Daily Routines</a:t>
            </a:r>
          </a:p>
          <a:p>
            <a:pPr marL="531495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Homework</a:t>
            </a:r>
          </a:p>
          <a:p>
            <a:pPr marL="531495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Contact info</a:t>
            </a:r>
            <a:endParaRPr lang="en-GB" sz="28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841A6-9CAE-29C0-332C-1CF14BE35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8" r="3446"/>
          <a:stretch/>
        </p:blipFill>
        <p:spPr>
          <a:xfrm>
            <a:off x="8458567" y="4702321"/>
            <a:ext cx="5187985" cy="25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1"/>
    </mc:Choice>
    <mc:Fallback xmlns="">
      <p:transition spd="slow" advTm="99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00293D-A164-ABBD-6766-B5D30B10FE5D}"/>
              </a:ext>
            </a:extLst>
          </p:cNvPr>
          <p:cNvSpPr/>
          <p:nvPr/>
        </p:nvSpPr>
        <p:spPr>
          <a:xfrm>
            <a:off x="486138" y="431157"/>
            <a:ext cx="12986794" cy="6910086"/>
          </a:xfrm>
          <a:prstGeom prst="roundRect">
            <a:avLst>
              <a:gd name="adj" fmla="val 8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2BA24-E869-900A-0F9D-BBBFE8F80C89}"/>
              </a:ext>
            </a:extLst>
          </p:cNvPr>
          <p:cNvSpPr txBox="1"/>
          <p:nvPr/>
        </p:nvSpPr>
        <p:spPr>
          <a:xfrm>
            <a:off x="2747700" y="542396"/>
            <a:ext cx="8322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AGCanMyDogCome" panose="02000603000000000000" pitchFamily="2" charset="0"/>
                <a:ea typeface="AGCanMyDogCome" panose="02000603000000000000" pitchFamily="2" charset="0"/>
              </a:rPr>
              <a:t>Classroom Charter!</a:t>
            </a:r>
            <a:endParaRPr lang="en-GB" sz="7200" dirty="0">
              <a:latin typeface="AGCanMyDogCome" panose="02000603000000000000" pitchFamily="2" charset="0"/>
              <a:ea typeface="AGCanMyDogCome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00D0C-E152-75C0-DAA8-4CD2D778DC2E}"/>
              </a:ext>
            </a:extLst>
          </p:cNvPr>
          <p:cNvSpPr txBox="1"/>
          <p:nvPr/>
        </p:nvSpPr>
        <p:spPr>
          <a:xfrm>
            <a:off x="2747700" y="1856413"/>
            <a:ext cx="64665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spcAft>
                <a:spcPts val="1200"/>
              </a:spcAft>
            </a:pPr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A75D28-520A-3DC1-1A86-27E3D8AFEB76}"/>
              </a:ext>
            </a:extLst>
          </p:cNvPr>
          <p:cNvGrpSpPr/>
          <p:nvPr/>
        </p:nvGrpSpPr>
        <p:grpSpPr>
          <a:xfrm>
            <a:off x="0" y="1619926"/>
            <a:ext cx="13472932" cy="1370600"/>
            <a:chOff x="-5567" y="1663554"/>
            <a:chExt cx="10069531" cy="1370600"/>
          </a:xfrm>
          <a:solidFill>
            <a:srgbClr val="CED0BA"/>
          </a:solidFill>
        </p:grpSpPr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27E4C56D-5BE3-C8C0-E1DE-324D5C29A4DB}"/>
                </a:ext>
              </a:extLst>
            </p:cNvPr>
            <p:cNvSpPr/>
            <p:nvPr/>
          </p:nvSpPr>
          <p:spPr>
            <a:xfrm>
              <a:off x="7089270" y="1663554"/>
              <a:ext cx="2974694" cy="13706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4AC34D-EB23-DED6-2ACC-699C425AABC3}"/>
                </a:ext>
              </a:extLst>
            </p:cNvPr>
            <p:cNvSpPr/>
            <p:nvPr/>
          </p:nvSpPr>
          <p:spPr>
            <a:xfrm>
              <a:off x="-5567" y="1663554"/>
              <a:ext cx="7094837" cy="1370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0DC8A9-4B52-862F-44EA-A8A80AFD0D4D}"/>
              </a:ext>
            </a:extLst>
          </p:cNvPr>
          <p:cNvSpPr txBox="1"/>
          <p:nvPr/>
        </p:nvSpPr>
        <p:spPr>
          <a:xfrm>
            <a:off x="63511" y="1720294"/>
            <a:ext cx="1247592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  <a:latin typeface="AGCanYouNotBold"/>
                <a:ea typeface="AGCanYouNotBold"/>
              </a:rPr>
              <a:t>A class charter is a set of rules, promises or guidelines that children and teachers have all agreed on. Our class charter is displayed in class, on the wall! Feel free to have a wee look!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1E60A-C211-1573-31CA-4EC48F6605C0}"/>
              </a:ext>
            </a:extLst>
          </p:cNvPr>
          <p:cNvSpPr txBox="1"/>
          <p:nvPr/>
        </p:nvSpPr>
        <p:spPr>
          <a:xfrm>
            <a:off x="1001368" y="3408110"/>
            <a:ext cx="10068528" cy="34470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AGCanYouNotBold"/>
                <a:ea typeface="AGCanYouNotBold"/>
              </a:rPr>
              <a:t>Mrs Norman &amp; Mrs Scarisbrick and other staff </a:t>
            </a:r>
            <a:r>
              <a:rPr lang="en-GB" sz="1800" dirty="0">
                <a:latin typeface="AGCanYouNotBold"/>
                <a:ea typeface="AGCanYouNotBold"/>
              </a:rPr>
              <a:t>(Duty Bearers) </a:t>
            </a:r>
            <a:r>
              <a:rPr lang="en-GB" sz="2400" dirty="0">
                <a:latin typeface="AGCanYouNotBold"/>
                <a:ea typeface="AGCanYouNotBold"/>
              </a:rPr>
              <a:t>will respect our </a:t>
            </a:r>
            <a:r>
              <a:rPr lang="en-GB" sz="1800" dirty="0">
                <a:latin typeface="AGCanYouNotBold"/>
                <a:ea typeface="AGCanYouNotBold"/>
              </a:rPr>
              <a:t>(Right Holders) </a:t>
            </a:r>
            <a:r>
              <a:rPr lang="en-GB" sz="2400" dirty="0">
                <a:latin typeface="AGCanYouNotBold"/>
                <a:ea typeface="AGCanYouNotBold"/>
              </a:rPr>
              <a:t>rights by… 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Helping us to make good choices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Creating opportunities for us to learn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Making sure we have what we need to learn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Helping us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Caring for us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Giving us time to play </a:t>
            </a:r>
          </a:p>
          <a:p>
            <a:pPr marL="15208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Listening to our opinions.</a:t>
            </a:r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FF5F95-7FE5-BC23-8CF1-81C34B995147}"/>
              </a:ext>
            </a:extLst>
          </p:cNvPr>
          <p:cNvSpPr/>
          <p:nvPr/>
        </p:nvSpPr>
        <p:spPr>
          <a:xfrm>
            <a:off x="787472" y="3179614"/>
            <a:ext cx="12164599" cy="3904091"/>
          </a:xfrm>
          <a:prstGeom prst="roundRect">
            <a:avLst>
              <a:gd name="adj" fmla="val 6698"/>
            </a:avLst>
          </a:prstGeom>
          <a:noFill/>
          <a:ln w="76200">
            <a:solidFill>
              <a:srgbClr val="FDD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BC41402E-4F07-D106-D9AE-8F066B27956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549" y="3368233"/>
            <a:ext cx="4285245" cy="434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16CF821-7933-ABE9-6ACA-1AB6B6A5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7" b="93365" l="8787" r="89540">
                        <a14:foregroundMark x1="23013" y1="20379" x2="35146" y2="4739"/>
                        <a14:foregroundMark x1="35146" y1="4739" x2="46444" y2="3791"/>
                        <a14:foregroundMark x1="46444" y1="3791" x2="58996" y2="6635"/>
                        <a14:foregroundMark x1="58996" y1="6635" x2="76151" y2="20379"/>
                        <a14:foregroundMark x1="76151" y1="20379" x2="76151" y2="20853"/>
                        <a14:foregroundMark x1="37238" y1="26540" x2="30544" y2="27962"/>
                        <a14:foregroundMark x1="20921" y1="76777" x2="30126" y2="86256"/>
                        <a14:foregroundMark x1="30126" y1="86256" x2="40586" y2="92417"/>
                        <a14:foregroundMark x1="40586" y1="92417" x2="52720" y2="92891"/>
                        <a14:foregroundMark x1="52720" y1="92891" x2="66527" y2="90047"/>
                        <a14:foregroundMark x1="66527" y1="90047" x2="77824" y2="77725"/>
                        <a14:foregroundMark x1="51883" y1="92417" x2="47280" y2="93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19" y="81267"/>
            <a:ext cx="1739354" cy="15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1"/>
    </mc:Choice>
    <mc:Fallback xmlns="">
      <p:transition spd="slow" advTm="248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00293D-A164-ABBD-6766-B5D30B10FE5D}"/>
              </a:ext>
            </a:extLst>
          </p:cNvPr>
          <p:cNvSpPr/>
          <p:nvPr/>
        </p:nvSpPr>
        <p:spPr>
          <a:xfrm>
            <a:off x="484848" y="431157"/>
            <a:ext cx="12847899" cy="6910086"/>
          </a:xfrm>
          <a:prstGeom prst="roundRect">
            <a:avLst>
              <a:gd name="adj" fmla="val 8124"/>
            </a:avLst>
          </a:prstGeom>
          <a:solidFill>
            <a:srgbClr val="FFFFFF"/>
          </a:solidFill>
          <a:ln w="114300">
            <a:solidFill>
              <a:srgbClr val="CED0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2BA24-E869-900A-0F9D-BBBFE8F80C89}"/>
              </a:ext>
            </a:extLst>
          </p:cNvPr>
          <p:cNvSpPr txBox="1"/>
          <p:nvPr/>
        </p:nvSpPr>
        <p:spPr>
          <a:xfrm>
            <a:off x="902825" y="665014"/>
            <a:ext cx="9256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GCanMyDogCome" panose="02000603000000000000" pitchFamily="2" charset="0"/>
                <a:ea typeface="AGCanMyDogCome" panose="02000603000000000000" pitchFamily="2" charset="0"/>
              </a:rPr>
              <a:t>Classroom Expectations!</a:t>
            </a:r>
            <a:endParaRPr lang="en-GB" sz="8000" dirty="0">
              <a:latin typeface="AGCanMyDogCome" panose="02000603000000000000" pitchFamily="2" charset="0"/>
              <a:ea typeface="AGCanMyDogCome" panose="02000603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7C1521-D109-03C4-CA6D-A88C7457BA6C}"/>
              </a:ext>
            </a:extLst>
          </p:cNvPr>
          <p:cNvSpPr/>
          <p:nvPr/>
        </p:nvSpPr>
        <p:spPr>
          <a:xfrm>
            <a:off x="902825" y="1935833"/>
            <a:ext cx="11609408" cy="4974253"/>
          </a:xfrm>
          <a:prstGeom prst="roundRect">
            <a:avLst>
              <a:gd name="adj" fmla="val 6698"/>
            </a:avLst>
          </a:prstGeom>
          <a:solidFill>
            <a:srgbClr val="FDD6BB"/>
          </a:solidFill>
          <a:ln w="76200">
            <a:solidFill>
              <a:srgbClr val="FDD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00D0C-E152-75C0-DAA8-4CD2D778DC2E}"/>
              </a:ext>
            </a:extLst>
          </p:cNvPr>
          <p:cNvSpPr txBox="1"/>
          <p:nvPr/>
        </p:nvSpPr>
        <p:spPr>
          <a:xfrm>
            <a:off x="1238788" y="2211234"/>
            <a:ext cx="95999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are a golden class! To be a golden class we must: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Ensure this is a fair classroom. Every child is supported and given what they need to achieve.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One person speaks at a time, and we raise our hand when we would like to speak. Ensuring all voices are heard.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are kind and understanding to each other.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respect and care for each other!</a:t>
            </a:r>
          </a:p>
          <a:p>
            <a:pPr>
              <a:spcAft>
                <a:spcPts val="2400"/>
              </a:spcAft>
            </a:pPr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9" name="Picture 4" descr="gold star">
            <a:extLst>
              <a:ext uri="{FF2B5EF4-FFF2-40B4-BE49-F238E27FC236}">
                <a16:creationId xmlns:a16="http://schemas.microsoft.com/office/drawing/2014/main" id="{D540E8E7-AD21-91D8-E115-4A1C81AD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710" y="-140979"/>
            <a:ext cx="2978890" cy="29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BC41402E-4F07-D106-D9AE-8F066B279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2367" y="3153321"/>
            <a:ext cx="4751314" cy="450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5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4"/>
    </mc:Choice>
    <mc:Fallback xmlns="">
      <p:transition spd="slow" advTm="193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308C4218-F9FC-53D6-6A74-F031C6949C40}"/>
              </a:ext>
            </a:extLst>
          </p:cNvPr>
          <p:cNvSpPr/>
          <p:nvPr/>
        </p:nvSpPr>
        <p:spPr>
          <a:xfrm>
            <a:off x="3618859" y="0"/>
            <a:ext cx="1003458" cy="7772400"/>
          </a:xfrm>
          <a:prstGeom prst="flowChartDelay">
            <a:avLst/>
          </a:pr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00293D-A164-ABBD-6766-B5D30B10FE5D}"/>
              </a:ext>
            </a:extLst>
          </p:cNvPr>
          <p:cNvSpPr/>
          <p:nvPr/>
        </p:nvSpPr>
        <p:spPr>
          <a:xfrm>
            <a:off x="0" y="0"/>
            <a:ext cx="3669175" cy="7772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2BA24-E869-900A-0F9D-BBBFE8F80C89}"/>
              </a:ext>
            </a:extLst>
          </p:cNvPr>
          <p:cNvSpPr txBox="1"/>
          <p:nvPr/>
        </p:nvSpPr>
        <p:spPr>
          <a:xfrm>
            <a:off x="130860" y="0"/>
            <a:ext cx="3989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AGCanMyDogCome" panose="02000603000000000000" pitchFamily="2" charset="0"/>
                <a:ea typeface="AGCanMyDogCome" panose="02000603000000000000" pitchFamily="2" charset="0"/>
              </a:rPr>
              <a:t>Our Weekly Timetable</a:t>
            </a:r>
            <a:endParaRPr lang="en-GB" sz="7200" dirty="0">
              <a:latin typeface="AGCanMyDogCome" panose="02000603000000000000" pitchFamily="2" charset="0"/>
              <a:ea typeface="AGCanMyDogCome" panose="02000603000000000000" pitchFamily="2" charset="0"/>
            </a:endParaRPr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BC41402E-4F07-D106-D9AE-8F066B27956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7593" y="4790550"/>
            <a:ext cx="2819720" cy="28213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BE0B9-E90F-5A0C-801B-2716816A3C13}"/>
              </a:ext>
            </a:extLst>
          </p:cNvPr>
          <p:cNvSpPr txBox="1"/>
          <p:nvPr/>
        </p:nvSpPr>
        <p:spPr>
          <a:xfrm>
            <a:off x="188734" y="2482226"/>
            <a:ext cx="394599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AGCanYouNotBold"/>
                <a:ea typeface="AGCanYouNotBold"/>
              </a:rPr>
              <a:t>Here is a wee snapshot of what our week looks like! </a:t>
            </a:r>
          </a:p>
          <a:p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6AB9E15-595B-9136-5DBB-A4B8F265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22" t="23691" r="27331" b="13443"/>
          <a:stretch/>
        </p:blipFill>
        <p:spPr>
          <a:xfrm>
            <a:off x="5475244" y="1236820"/>
            <a:ext cx="7795511" cy="46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4"/>
    </mc:Choice>
    <mc:Fallback xmlns="">
      <p:transition spd="slow" advTm="144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1B17DD-3F64-3B36-8552-20F554337674}"/>
              </a:ext>
            </a:extLst>
          </p:cNvPr>
          <p:cNvSpPr/>
          <p:nvPr/>
        </p:nvSpPr>
        <p:spPr>
          <a:xfrm>
            <a:off x="0" y="-1"/>
            <a:ext cx="8509518" cy="77382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B33490-A37A-77DA-2FF9-DC828A1B61EF}"/>
              </a:ext>
            </a:extLst>
          </p:cNvPr>
          <p:cNvGrpSpPr/>
          <p:nvPr/>
        </p:nvGrpSpPr>
        <p:grpSpPr>
          <a:xfrm>
            <a:off x="4702629" y="0"/>
            <a:ext cx="9114970" cy="7772400"/>
            <a:chOff x="2973728" y="0"/>
            <a:chExt cx="10843871" cy="77724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7C1521-D109-03C4-CA6D-A88C7457BA6C}"/>
                </a:ext>
              </a:extLst>
            </p:cNvPr>
            <p:cNvSpPr/>
            <p:nvPr/>
          </p:nvSpPr>
          <p:spPr>
            <a:xfrm>
              <a:off x="3981690" y="0"/>
              <a:ext cx="9835909" cy="7772400"/>
            </a:xfrm>
            <a:prstGeom prst="roundRect">
              <a:avLst>
                <a:gd name="adj" fmla="val 0"/>
              </a:avLst>
            </a:prstGeom>
            <a:solidFill>
              <a:srgbClr val="FDD6BB"/>
            </a:solidFill>
            <a:ln w="76200">
              <a:solidFill>
                <a:srgbClr val="FDD6B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lowchart: Delay 2">
              <a:extLst>
                <a:ext uri="{FF2B5EF4-FFF2-40B4-BE49-F238E27FC236}">
                  <a16:creationId xmlns:a16="http://schemas.microsoft.com/office/drawing/2014/main" id="{B0EFC9BA-8453-E2CA-B98F-F1687D8E3268}"/>
                </a:ext>
              </a:extLst>
            </p:cNvPr>
            <p:cNvSpPr/>
            <p:nvPr/>
          </p:nvSpPr>
          <p:spPr>
            <a:xfrm flipH="1">
              <a:off x="2973728" y="0"/>
              <a:ext cx="2015923" cy="7772400"/>
            </a:xfrm>
            <a:prstGeom prst="flowChartDelay">
              <a:avLst/>
            </a:prstGeom>
            <a:solidFill>
              <a:srgbClr val="FDD6BB"/>
            </a:solidFill>
            <a:ln w="76200">
              <a:solidFill>
                <a:srgbClr val="FDD6B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D2BA24-E869-900A-0F9D-BBBFE8F80C89}"/>
              </a:ext>
            </a:extLst>
          </p:cNvPr>
          <p:cNvSpPr txBox="1"/>
          <p:nvPr/>
        </p:nvSpPr>
        <p:spPr>
          <a:xfrm>
            <a:off x="348923" y="219880"/>
            <a:ext cx="498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GCanMyDogCome" panose="02000603000000000000" pitchFamily="2" charset="0"/>
                <a:ea typeface="AGCanMyDogCome" panose="02000603000000000000" pitchFamily="2" charset="0"/>
              </a:rPr>
              <a:t>Homework!</a:t>
            </a:r>
            <a:endParaRPr lang="en-GB" sz="8000" dirty="0">
              <a:latin typeface="AGCanMyDogCome" panose="02000603000000000000" pitchFamily="2" charset="0"/>
              <a:ea typeface="AGCanMyDogCome" panose="02000603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5476AF-9833-C1B4-6CAC-84D7902FE6BC}"/>
              </a:ext>
            </a:extLst>
          </p:cNvPr>
          <p:cNvSpPr/>
          <p:nvPr/>
        </p:nvSpPr>
        <p:spPr>
          <a:xfrm>
            <a:off x="9931078" y="1420211"/>
            <a:ext cx="3761773" cy="61727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oogle Shape;90;p21">
            <a:extLst>
              <a:ext uri="{FF2B5EF4-FFF2-40B4-BE49-F238E27FC236}">
                <a16:creationId xmlns:a16="http://schemas.microsoft.com/office/drawing/2014/main" id="{24CAF81C-F8D8-85B4-D1AF-61D925E1F3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818"/>
          <a:stretch/>
        </p:blipFill>
        <p:spPr>
          <a:xfrm flipH="1">
            <a:off x="9405257" y="671804"/>
            <a:ext cx="4412342" cy="710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00D0C-E152-75C0-DAA8-4CD2D778DC2E}"/>
              </a:ext>
            </a:extLst>
          </p:cNvPr>
          <p:cNvSpPr txBox="1"/>
          <p:nvPr/>
        </p:nvSpPr>
        <p:spPr>
          <a:xfrm>
            <a:off x="5762286" y="1240803"/>
            <a:ext cx="4988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Each child will be given a homework jotter which they can use to complete any written tasks. </a:t>
            </a:r>
          </a:p>
          <a:p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86EE3-67A8-5C5C-F6A0-A566E6E25590}"/>
              </a:ext>
            </a:extLst>
          </p:cNvPr>
          <p:cNvSpPr txBox="1"/>
          <p:nvPr/>
        </p:nvSpPr>
        <p:spPr>
          <a:xfrm>
            <a:off x="318490" y="1825923"/>
            <a:ext cx="4384139" cy="5386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2400"/>
              </a:spcAft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GCanYouNotBold"/>
                <a:ea typeface="AGCanYouNotBold"/>
              </a:rPr>
              <a:t>Homework for </a:t>
            </a:r>
            <a:r>
              <a:rPr lang="en-GB" sz="2400" dirty="0">
                <a:latin typeface="AGCanYouNotBold"/>
                <a:ea typeface="AGCanYouNotBold"/>
              </a:rPr>
              <a:t>P3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GCanYouNotBold"/>
                <a:ea typeface="AGCanYouNotBold"/>
              </a:rPr>
              <a:t> will consist of: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</a:rPr>
              <a:t>1 piece of Literacy Homework or PLP targeted work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</a:rPr>
              <a:t>1 reading activity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</a:rPr>
              <a:t>1 piece of Numeracy and Maths Homework OR PLP targeted work</a:t>
            </a:r>
          </a:p>
          <a:p>
            <a:pPr marL="3429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1 topic activity - may not be every week.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D826C-C389-2388-6F28-3C30B6F0AF2B}"/>
              </a:ext>
            </a:extLst>
          </p:cNvPr>
          <p:cNvSpPr txBox="1"/>
          <p:nvPr/>
        </p:nvSpPr>
        <p:spPr>
          <a:xfrm>
            <a:off x="5762286" y="3057029"/>
            <a:ext cx="4661463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AGCanYouNotBold"/>
                <a:ea typeface="AGCanYouNotBold"/>
              </a:rPr>
              <a:t>This jotter should be checked by an adult at home. Please pass on any compliments or concerns about it to the class teachers.</a:t>
            </a:r>
          </a:p>
          <a:p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jotter does not need to be submitted weekly.</a:t>
            </a:r>
          </a:p>
          <a:p>
            <a:endParaRPr lang="en-GB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GB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Homework will be set on a Monday and shared via the class blog.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78C24-BEAA-6DB7-0FFB-95292F40E144}"/>
              </a:ext>
            </a:extLst>
          </p:cNvPr>
          <p:cNvSpPr txBox="1"/>
          <p:nvPr/>
        </p:nvSpPr>
        <p:spPr>
          <a:xfrm>
            <a:off x="5706058" y="6781"/>
            <a:ext cx="83777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>
                <a:latin typeface="AGCanYouNotBold"/>
                <a:ea typeface="AGCanYouNotBold"/>
              </a:rPr>
              <a:t>Homework will begin next week - WB 23rd September.</a:t>
            </a:r>
          </a:p>
        </p:txBody>
      </p:sp>
    </p:spTree>
    <p:extLst>
      <p:ext uri="{BB962C8B-B14F-4D97-AF65-F5344CB8AC3E}">
        <p14:creationId xmlns:p14="http://schemas.microsoft.com/office/powerpoint/2010/main" val="35393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5"/>
    </mc:Choice>
    <mc:Fallback xmlns="">
      <p:transition spd="slow" advTm="354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00293D-A164-ABBD-6766-B5D30B10FE5D}"/>
              </a:ext>
            </a:extLst>
          </p:cNvPr>
          <p:cNvSpPr/>
          <p:nvPr/>
        </p:nvSpPr>
        <p:spPr>
          <a:xfrm>
            <a:off x="393540" y="431157"/>
            <a:ext cx="13195138" cy="6910086"/>
          </a:xfrm>
          <a:prstGeom prst="roundRect">
            <a:avLst>
              <a:gd name="adj" fmla="val 8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CD5B76-0E7E-946A-4B6D-C814B112203D}"/>
              </a:ext>
            </a:extLst>
          </p:cNvPr>
          <p:cNvSpPr/>
          <p:nvPr/>
        </p:nvSpPr>
        <p:spPr>
          <a:xfrm>
            <a:off x="1" y="-16888"/>
            <a:ext cx="9237305" cy="7789287"/>
          </a:xfrm>
          <a:prstGeom prst="roundRect">
            <a:avLst>
              <a:gd name="adj" fmla="val 50000"/>
            </a:avLst>
          </a:prstGeom>
          <a:solidFill>
            <a:srgbClr val="CED0BA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7C1521-D109-03C4-CA6D-A88C7457BA6C}"/>
              </a:ext>
            </a:extLst>
          </p:cNvPr>
          <p:cNvSpPr/>
          <p:nvPr/>
        </p:nvSpPr>
        <p:spPr>
          <a:xfrm>
            <a:off x="991763" y="294918"/>
            <a:ext cx="7199453" cy="1380470"/>
          </a:xfrm>
          <a:prstGeom prst="roundRect">
            <a:avLst>
              <a:gd name="adj" fmla="val 6698"/>
            </a:avLst>
          </a:prstGeom>
          <a:solidFill>
            <a:schemeClr val="bg1"/>
          </a:solidFill>
          <a:ln w="88900">
            <a:solidFill>
              <a:srgbClr val="FCB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BC41402E-4F07-D106-D9AE-8F066B2795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6187"/>
          <a:stretch/>
        </p:blipFill>
        <p:spPr>
          <a:xfrm flipH="1">
            <a:off x="8789437" y="0"/>
            <a:ext cx="5028162" cy="77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D2BA24-E869-900A-0F9D-BBBFE8F80C89}"/>
              </a:ext>
            </a:extLst>
          </p:cNvPr>
          <p:cNvSpPr txBox="1"/>
          <p:nvPr/>
        </p:nvSpPr>
        <p:spPr>
          <a:xfrm>
            <a:off x="430391" y="431155"/>
            <a:ext cx="8322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GCanMyDogCome" panose="02000603000000000000" pitchFamily="2" charset="0"/>
                <a:ea typeface="AGCanMyDogCome" panose="02000603000000000000" pitchFamily="2" charset="0"/>
              </a:rPr>
              <a:t>Contact Info </a:t>
            </a:r>
            <a:endParaRPr lang="en-GB" sz="7200" dirty="0">
              <a:latin typeface="AGCanMyDogCome" panose="02000603000000000000" pitchFamily="2" charset="0"/>
              <a:ea typeface="AGCanMyDogCome" panose="020006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EFF986-E1F6-CCAD-0F53-4AD3BEDDC211}"/>
              </a:ext>
            </a:extLst>
          </p:cNvPr>
          <p:cNvSpPr/>
          <p:nvPr/>
        </p:nvSpPr>
        <p:spPr>
          <a:xfrm>
            <a:off x="569219" y="2059831"/>
            <a:ext cx="8322196" cy="58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en-GB" sz="2800" dirty="0">
                <a:solidFill>
                  <a:srgbClr val="1C1C1C"/>
                </a:solidFill>
                <a:effectLst/>
                <a:latin typeface="AGCanYouNotBold"/>
                <a:ea typeface="AGCanYouNotBold"/>
                <a:cs typeface="Twinkl" panose="02000000000000000000" pitchFamily="2" charset="0"/>
              </a:rPr>
              <a:t>Feel free to contact </a:t>
            </a:r>
            <a:r>
              <a:rPr lang="en-GB" sz="2800" dirty="0">
                <a:solidFill>
                  <a:srgbClr val="1C1C1C"/>
                </a:solidFill>
                <a:latin typeface="AGCanYouNotBold"/>
                <a:ea typeface="AGCanYouNotBold"/>
                <a:cs typeface="Twinkl" panose="02000000000000000000" pitchFamily="2" charset="0"/>
              </a:rPr>
              <a:t>us </a:t>
            </a:r>
            <a:r>
              <a:rPr lang="en-GB" sz="2800" dirty="0">
                <a:solidFill>
                  <a:srgbClr val="1C1C1C"/>
                </a:solidFill>
                <a:effectLst/>
                <a:latin typeface="AGCanYouNotBold"/>
                <a:ea typeface="AGCanYouNotBold"/>
                <a:cs typeface="Twinkl" panose="02000000000000000000" pitchFamily="2" charset="0"/>
              </a:rPr>
              <a:t>at any time.</a:t>
            </a: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endParaRPr lang="en-GB" sz="2800" dirty="0">
              <a:solidFill>
                <a:srgbClr val="1C1C1C"/>
              </a:solidFill>
              <a:latin typeface="AGCanYouNotBold" panose="02000803000000000000" pitchFamily="2" charset="0"/>
              <a:ea typeface="AGCanYouNotBold" panose="02000803000000000000" pitchFamily="2" charset="0"/>
              <a:cs typeface="Twinkl" panose="02000000000000000000" pitchFamily="2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en-GB" sz="2800" dirty="0">
                <a:solidFill>
                  <a:srgbClr val="1C1C1C"/>
                </a:solidFill>
                <a:latin typeface="AGCanYouNotBold"/>
                <a:ea typeface="AGCanYouNotBold"/>
                <a:cs typeface="Twinkl" panose="02000000000000000000" pitchFamily="2" charset="0"/>
              </a:rPr>
              <a:t>You can catch us at the school gate, send a note with your child, or y</a:t>
            </a:r>
            <a:r>
              <a:rPr lang="en-GB" sz="2800" dirty="0">
                <a:solidFill>
                  <a:srgbClr val="1C1C1C"/>
                </a:solidFill>
                <a:effectLst/>
                <a:latin typeface="AGCanYouNotBold"/>
                <a:ea typeface="AGCanYouNotBold"/>
                <a:cs typeface="Twinkl" panose="02000000000000000000" pitchFamily="2" charset="0"/>
              </a:rPr>
              <a:t>ou can reach </a:t>
            </a:r>
            <a:r>
              <a:rPr lang="en-GB" sz="2800" dirty="0">
                <a:solidFill>
                  <a:srgbClr val="1C1C1C"/>
                </a:solidFill>
                <a:latin typeface="AGCanYouNotBold"/>
                <a:ea typeface="AGCanYouNotBold"/>
                <a:cs typeface="Twinkl" panose="02000000000000000000" pitchFamily="2" charset="0"/>
              </a:rPr>
              <a:t>us </a:t>
            </a:r>
            <a:r>
              <a:rPr lang="en-GB" sz="2800" dirty="0">
                <a:solidFill>
                  <a:srgbClr val="1C1C1C"/>
                </a:solidFill>
                <a:effectLst/>
                <a:latin typeface="AGCanYouNotBold"/>
                <a:ea typeface="AGCanYouNotBold"/>
                <a:cs typeface="Twinkl" panose="02000000000000000000" pitchFamily="2" charset="0"/>
              </a:rPr>
              <a:t>at:</a:t>
            </a: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en-GB" sz="3200" dirty="0">
                <a:solidFill>
                  <a:srgbClr val="1C1C1C"/>
                </a:solidFill>
                <a:latin typeface="AGCanYouNotBold"/>
                <a:ea typeface="AGCanYouNotBold"/>
                <a:cs typeface="Twinkl" panose="02000000000000000000" pitchFamily="2" charset="0"/>
                <a:hlinkClick r:id="rId3"/>
              </a:rPr>
              <a:t>eajean.norman</a:t>
            </a:r>
            <a:r>
              <a:rPr lang="en-GB" sz="3200" dirty="0">
                <a:solidFill>
                  <a:srgbClr val="1C1C1C"/>
                </a:solidFill>
                <a:effectLst/>
                <a:latin typeface="AGCanYouNotBold"/>
                <a:ea typeface="AGCanYouNotBold"/>
                <a:cs typeface="Twinkl" panose="02000000000000000000" pitchFamily="2" charset="0"/>
                <a:hlinkClick r:id="rId3"/>
              </a:rPr>
              <a:t>@</a:t>
            </a:r>
            <a:r>
              <a:rPr lang="en-GB" sz="3200" dirty="0">
                <a:solidFill>
                  <a:srgbClr val="1C1C1C"/>
                </a:solidFill>
                <a:latin typeface="AGCanYouNotBold"/>
                <a:ea typeface="AGCanYouNotBold"/>
                <a:cs typeface="Twinkl" panose="02000000000000000000" pitchFamily="2" charset="0"/>
                <a:hlinkClick r:id="rId3"/>
              </a:rPr>
              <a:t>glow.sch.uk</a:t>
            </a:r>
            <a:endParaRPr lang="en-GB" sz="3200">
              <a:solidFill>
                <a:srgbClr val="1C1C1C"/>
              </a:solidFill>
              <a:latin typeface="AGCanYouNotBold" panose="02000803000000000000" pitchFamily="2" charset="0"/>
              <a:ea typeface="AGCanYouNotBold" panose="02000803000000000000" pitchFamily="2" charset="0"/>
              <a:cs typeface="Twinkl" panose="02000000000000000000" pitchFamily="2" charset="0"/>
            </a:endParaRPr>
          </a:p>
          <a:p>
            <a:pPr algn="ctr">
              <a:lnSpc>
                <a:spcPct val="113999"/>
              </a:lnSpc>
              <a:spcAft>
                <a:spcPts val="800"/>
              </a:spcAft>
            </a:pPr>
            <a:r>
              <a:rPr lang="en-GB" sz="3200" dirty="0">
                <a:solidFill>
                  <a:srgbClr val="1C1C1C"/>
                </a:solidFill>
                <a:latin typeface="AGCanYouNotBold"/>
                <a:ea typeface="AGCanYouNotBold"/>
                <a:cs typeface="Twinkl" panose="02000000000000000000" pitchFamily="2" charset="0"/>
                <a:hlinkClick r:id="rId4"/>
              </a:rPr>
              <a:t>ea.annie.scarisbrick@glow.sch.uk</a:t>
            </a:r>
            <a:endParaRPr lang="en-GB" sz="3200">
              <a:solidFill>
                <a:srgbClr val="1C1C1C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  <a:cs typeface="Twinkl" panose="02000000000000000000" pitchFamily="2" charset="0"/>
              <a:hlinkClick r:id="rId4"/>
            </a:endParaRPr>
          </a:p>
          <a:p>
            <a:pPr algn="ctr">
              <a:lnSpc>
                <a:spcPct val="113999"/>
              </a:lnSpc>
              <a:spcAft>
                <a:spcPts val="800"/>
              </a:spcAft>
            </a:pPr>
            <a:endParaRPr lang="en-GB" sz="3200" dirty="0">
              <a:solidFill>
                <a:srgbClr val="1C1C1C"/>
              </a:solidFill>
              <a:latin typeface="AGCanYouNotBold" panose="02000803000000000000" pitchFamily="2" charset="0"/>
              <a:ea typeface="AGCanYouNotBold" panose="02000803000000000000" pitchFamily="2" charset="0"/>
              <a:cs typeface="Twinkl" panose="02000000000000000000" pitchFamily="2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en-GB" sz="3200" dirty="0">
                <a:solidFill>
                  <a:srgbClr val="1C1C1C"/>
                </a:solidFill>
                <a:effectLst/>
                <a:latin typeface="AGCanYouNotBold"/>
                <a:ea typeface="AGCanYouNotBold"/>
                <a:cs typeface="Twinkl" panose="02000000000000000000" pitchFamily="2" charset="0"/>
              </a:rPr>
              <a:t>School office: 01290 550306</a:t>
            </a:r>
            <a:endParaRPr lang="en-GB" sz="1800" dirty="0">
              <a:solidFill>
                <a:srgbClr val="1C1C1C"/>
              </a:solidFill>
              <a:effectLst/>
              <a:latin typeface="AGCanYouNotBold"/>
              <a:ea typeface="AGCanYouNotBold"/>
              <a:cs typeface="Twinkl" panose="02000000000000000000" pitchFamily="2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endParaRPr lang="en-GB" sz="3200" dirty="0">
              <a:solidFill>
                <a:srgbClr val="1C1C1C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  <a:cs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8"/>
    </mc:Choice>
    <mc:Fallback xmlns="">
      <p:transition spd="slow" advTm="121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00293D-A164-ABBD-6766-B5D30B10FE5D}"/>
              </a:ext>
            </a:extLst>
          </p:cNvPr>
          <p:cNvSpPr/>
          <p:nvPr/>
        </p:nvSpPr>
        <p:spPr>
          <a:xfrm>
            <a:off x="393540" y="431157"/>
            <a:ext cx="13195138" cy="6910086"/>
          </a:xfrm>
          <a:prstGeom prst="roundRect">
            <a:avLst>
              <a:gd name="adj" fmla="val 8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7C1521-D109-03C4-CA6D-A88C7457BA6C}"/>
              </a:ext>
            </a:extLst>
          </p:cNvPr>
          <p:cNvSpPr/>
          <p:nvPr/>
        </p:nvSpPr>
        <p:spPr>
          <a:xfrm>
            <a:off x="3309073" y="216692"/>
            <a:ext cx="7199453" cy="1380470"/>
          </a:xfrm>
          <a:prstGeom prst="roundRect">
            <a:avLst>
              <a:gd name="adj" fmla="val 6698"/>
            </a:avLst>
          </a:prstGeom>
          <a:solidFill>
            <a:schemeClr val="bg1"/>
          </a:solidFill>
          <a:ln w="88900">
            <a:solidFill>
              <a:srgbClr val="FCB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2BA24-E869-900A-0F9D-BBBFE8F80C89}"/>
              </a:ext>
            </a:extLst>
          </p:cNvPr>
          <p:cNvSpPr txBox="1"/>
          <p:nvPr/>
        </p:nvSpPr>
        <p:spPr>
          <a:xfrm>
            <a:off x="2747701" y="352929"/>
            <a:ext cx="8322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GCanMyDogCome" panose="02000603000000000000" pitchFamily="2" charset="0"/>
                <a:ea typeface="AGCanMyDogCome" panose="02000603000000000000" pitchFamily="2" charset="0"/>
              </a:rPr>
              <a:t>Sign Out Sheet</a:t>
            </a:r>
            <a:endParaRPr lang="en-GB" sz="7200" dirty="0">
              <a:latin typeface="AGCanMyDogCome" panose="02000603000000000000" pitchFamily="2" charset="0"/>
              <a:ea typeface="AGCanMyDogCome" panose="02000603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CD5B76-0E7E-946A-4B6D-C814B112203D}"/>
              </a:ext>
            </a:extLst>
          </p:cNvPr>
          <p:cNvSpPr/>
          <p:nvPr/>
        </p:nvSpPr>
        <p:spPr>
          <a:xfrm>
            <a:off x="756209" y="1847583"/>
            <a:ext cx="8908652" cy="5181748"/>
          </a:xfrm>
          <a:prstGeom prst="roundRect">
            <a:avLst>
              <a:gd name="adj" fmla="val 6698"/>
            </a:avLst>
          </a:prstGeom>
          <a:solidFill>
            <a:srgbClr val="CED0BA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BC41402E-4F07-D106-D9AE-8F066B2795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6187"/>
          <a:stretch/>
        </p:blipFill>
        <p:spPr>
          <a:xfrm flipH="1">
            <a:off x="8623139" y="-16887"/>
            <a:ext cx="5194460" cy="7789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AD05F8-92B2-8C41-6106-883E523C9191}"/>
              </a:ext>
            </a:extLst>
          </p:cNvPr>
          <p:cNvSpPr txBox="1"/>
          <p:nvPr/>
        </p:nvSpPr>
        <p:spPr>
          <a:xfrm>
            <a:off x="1110525" y="2200481"/>
            <a:ext cx="584457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latin typeface="AGCanYouNotBold"/>
                <a:ea typeface="AGCanYouNotBold"/>
              </a:rPr>
              <a:t>If any parent/carer wishes to take their child away early, your child must be signed-out. </a:t>
            </a:r>
          </a:p>
          <a:p>
            <a:endParaRPr lang="en-GB" sz="28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GB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Please let me know before you sign out.</a:t>
            </a:r>
          </a:p>
          <a:p>
            <a:endParaRPr lang="en-GB" sz="28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GB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Thank you for coming to join in with our learning during the Mauchline PS open day! </a:t>
            </a:r>
          </a:p>
        </p:txBody>
      </p:sp>
      <p:pic>
        <p:nvPicPr>
          <p:cNvPr id="2052" name="Picture 4" descr="waving">
            <a:extLst>
              <a:ext uri="{FF2B5EF4-FFF2-40B4-BE49-F238E27FC236}">
                <a16:creationId xmlns:a16="http://schemas.microsoft.com/office/drawing/2014/main" id="{2205BAA7-E372-849A-4134-306EBEF6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9" y="2389728"/>
            <a:ext cx="4278573" cy="42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1"/>
    </mc:Choice>
    <mc:Fallback xmlns="">
      <p:transition spd="slow" advTm="1716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</TotalTime>
  <Words>456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AGCanMyDogCome</vt:lpstr>
      <vt:lpstr>AGCanYouNotBold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Norman</dc:creator>
  <cp:lastModifiedBy>Jean Norman</cp:lastModifiedBy>
  <cp:revision>71</cp:revision>
  <dcterms:modified xsi:type="dcterms:W3CDTF">2024-09-16T19:13:48Z</dcterms:modified>
</cp:coreProperties>
</file>