
<file path=[Content_Types].xml><?xml version="1.0" encoding="utf-8"?>
<Types xmlns="http://schemas.openxmlformats.org/package/2006/content-types">
  <Default Extension="png" ContentType="image/png"/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1" r:id="rId6"/>
    <p:sldId id="260" r:id="rId7"/>
    <p:sldId id="263" r:id="rId8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3914D2-998F-41F1-ABAD-ABE8B7DE516C}" v="36" dt="2023-10-03T07:56:57.47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1" d="100"/>
          <a:sy n="91" d="100"/>
        </p:scale>
        <p:origin x="300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Relationship Id="rId14" Type="http://schemas.microsoft.com/office/2015/10/relationships/revisionInfo" Target="revisionInfo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29/01/2024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tmp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tmp"/><Relationship Id="rId4" Type="http://schemas.openxmlformats.org/officeDocument/2006/relationships/image" Target="../media/image4.tmp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s://www.myon.co.uk/login/index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url?sa=t&amp;rct=j&amp;q=&amp;esrc=s&amp;source=web&amp;cd=&amp;cad=rja&amp;uact=8&amp;ved=2ahUKEwi-0czqm7r8AhUJhlwKHWxvBTwQFnoECA4QAQ&amp;url=https%3A%2F%2Fwww.topmarks.co.uk%2FSearch.aspx%3Fq%3Dstop%2Bthe%2Bclock%2B-%2Bo%2527clock%2Band%2Bhalf%2Bpast%26p%3D1&amp;usg=AOvVaw0vTlP5XW0Zhmd6txajEZB-" TargetMode="External"/><Relationship Id="rId2" Type="http://schemas.openxmlformats.org/officeDocument/2006/relationships/hyperlink" Target="https://www.bing.com/search?q=quarter+to+and+auarter+past+time+games&amp;form=ANNTH1&amp;refig=39ce0383af1240bcb520ec52b494a3d0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www.bbc.co.uk/teach/supermovers/scottish-times-table-collection/zdnhjhv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tm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479426"/>
            <a:ext cx="8893969" cy="4102098"/>
          </a:xfrm>
        </p:spPr>
        <p:txBody>
          <a:bodyPr>
            <a:normAutofit fontScale="90000"/>
          </a:bodyPr>
          <a:lstStyle/>
          <a:p>
            <a:pPr algn="l"/>
            <a:r>
              <a:rPr lang="en-GB" dirty="0">
                <a:latin typeface="Comic Sans MS"/>
                <a:cs typeface="Calibri Light"/>
              </a:rPr>
              <a:t/>
            </a: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latin typeface="Comic Sans MS"/>
                <a:cs typeface="Calibri Light"/>
              </a:rPr>
              <a:t/>
            </a:r>
            <a:br>
              <a:rPr lang="en-GB" dirty="0"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Primary 3 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Weekly </a:t>
            </a:r>
            <a:b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</a:br>
            <a:r>
              <a:rPr lang="en-GB" dirty="0">
                <a:solidFill>
                  <a:srgbClr val="FF33CC"/>
                </a:solidFill>
                <a:latin typeface="Comic Sans MS"/>
                <a:cs typeface="Calibri Light"/>
              </a:rPr>
              <a:t>Learning</a:t>
            </a:r>
            <a:r>
              <a:rPr lang="en-GB" dirty="0">
                <a:latin typeface="Comic Sans MS"/>
                <a:cs typeface="Calibri Light"/>
              </a:rPr>
              <a:t/>
            </a:r>
            <a:br>
              <a:rPr lang="en-GB" dirty="0">
                <a:latin typeface="Comic Sans MS"/>
                <a:cs typeface="Calibri Light"/>
              </a:rPr>
            </a:br>
            <a:endParaRPr lang="en-GB" dirty="0">
              <a:latin typeface="Comic Sans MS"/>
              <a:cs typeface="Calibri Ligh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5921" y="4792662"/>
            <a:ext cx="10843591" cy="1584325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Monday </a:t>
            </a:r>
            <a:r>
              <a:rPr lang="en-GB" sz="5400" dirty="0" smtClean="0">
                <a:solidFill>
                  <a:srgbClr val="7030A0"/>
                </a:solidFill>
                <a:latin typeface="Comic Sans MS"/>
                <a:cs typeface="Calibri"/>
              </a:rPr>
              <a:t>29th </a:t>
            </a:r>
            <a:r>
              <a:rPr lang="en-GB" sz="5400" dirty="0">
                <a:solidFill>
                  <a:srgbClr val="7030A0"/>
                </a:solidFill>
                <a:latin typeface="Comic Sans MS"/>
                <a:cs typeface="Calibri"/>
              </a:rPr>
              <a:t>January, 2024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6FC964D-5704-32E5-4860-72BCF3CE220E}"/>
              </a:ext>
            </a:extLst>
          </p:cNvPr>
          <p:cNvSpPr txBox="1"/>
          <p:nvPr/>
        </p:nvSpPr>
        <p:spPr>
          <a:xfrm>
            <a:off x="5232796" y="714374"/>
            <a:ext cx="4875609" cy="36254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>
            <a:extLst>
              <a:ext uri="{FF2B5EF4-FFF2-40B4-BE49-F238E27FC236}">
                <a16:creationId xmlns:a16="http://schemas.microsoft.com/office/drawing/2014/main" id="{C8675076-2188-3809-2DF4-A53E5C24A28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7337" y="1122518"/>
            <a:ext cx="4362449" cy="2541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1133E6C-E46A-2013-F6C8-318BE4F0E45D}"/>
              </a:ext>
            </a:extLst>
          </p:cNvPr>
          <p:cNvSpPr>
            <a:spLocks noGrp="1"/>
          </p:cNvSpPr>
          <p:nvPr>
            <p:ph idx="1"/>
          </p:nvPr>
        </p:nvSpPr>
        <p:spPr>
          <a:xfrm flipV="1">
            <a:off x="5021820" y="4313521"/>
            <a:ext cx="6852545" cy="20682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US" sz="2000" dirty="0">
                <a:solidFill>
                  <a:schemeClr val="tx1">
                    <a:lumMod val="75000"/>
                  </a:schemeClr>
                </a:solidFill>
              </a:rPr>
              <a:t>                                         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82B0BD37-87F5-4DDB-B767-20FA0604890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17634" y="321733"/>
            <a:ext cx="4129237" cy="606001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ADFE5C4E-0B5D-4AB5-9877-3993F84A3D4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811469" y="321733"/>
            <a:ext cx="3375479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6" name="Picture 6" descr="Calendar&#10;&#10;Description automatically generated">
            <a:extLst>
              <a:ext uri="{FF2B5EF4-FFF2-40B4-BE49-F238E27FC236}">
                <a16:creationId xmlns:a16="http://schemas.microsoft.com/office/drawing/2014/main" id="{71C3BECB-4AE7-2579-4A0A-C6CA9C9EB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2102" y="628649"/>
            <a:ext cx="2660770" cy="2639484"/>
          </a:xfrm>
          <a:prstGeom prst="rect">
            <a:avLst/>
          </a:prstGeom>
        </p:spPr>
      </p:pic>
      <p:sp>
        <p:nvSpPr>
          <p:cNvPr id="42" name="Rectangle 41">
            <a:extLst>
              <a:ext uri="{FF2B5EF4-FFF2-40B4-BE49-F238E27FC236}">
                <a16:creationId xmlns:a16="http://schemas.microsoft.com/office/drawing/2014/main" id="{06048CCE-094B-4948-B61B-DE627F17671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8508682" y="321733"/>
            <a:ext cx="3375478" cy="3259667"/>
          </a:xfrm>
          <a:prstGeom prst="rect">
            <a:avLst/>
          </a:prstGeom>
          <a:solidFill>
            <a:srgbClr val="FFFFFF"/>
          </a:solidFill>
          <a:ln w="127000" cap="sq" cmpd="thinThick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5BB48934-4796-4249-B64C-EE2375977B5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138287" y="5443086"/>
            <a:ext cx="6400800" cy="0"/>
          </a:xfrm>
          <a:prstGeom prst="line">
            <a:avLst/>
          </a:prstGeom>
          <a:ln w="22225">
            <a:solidFill>
              <a:schemeClr val="tx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84672734-8D89-DD09-A3A3-4872E21468E9}"/>
              </a:ext>
            </a:extLst>
          </p:cNvPr>
          <p:cNvSpPr txBox="1"/>
          <p:nvPr/>
        </p:nvSpPr>
        <p:spPr>
          <a:xfrm>
            <a:off x="4811469" y="4158343"/>
            <a:ext cx="7062896" cy="1384995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/>
                </a:solidFill>
              </a:rPr>
              <a:t>Active Literacy</a:t>
            </a:r>
            <a:r>
              <a:rPr lang="en-US" sz="2800" dirty="0">
                <a:solidFill>
                  <a:schemeClr val="bg1"/>
                </a:solidFill>
              </a:rPr>
              <a:t> 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2800" dirty="0" smtClean="0">
                <a:solidFill>
                  <a:schemeClr val="bg1"/>
                </a:solidFill>
              </a:rPr>
              <a:t>This week P3 are learning to read, write and spell soft “</a:t>
            </a:r>
            <a:r>
              <a:rPr lang="en-US" sz="2800" dirty="0" smtClean="0">
                <a:solidFill>
                  <a:srgbClr val="00B050"/>
                </a:solidFill>
              </a:rPr>
              <a:t>c</a:t>
            </a:r>
            <a:r>
              <a:rPr lang="en-US" sz="2800" dirty="0" smtClean="0">
                <a:solidFill>
                  <a:schemeClr val="bg1"/>
                </a:solidFill>
              </a:rPr>
              <a:t>” words.</a:t>
            </a:r>
            <a:endParaRPr lang="en-GB" sz="2800" dirty="0">
              <a:solidFill>
                <a:schemeClr val="bg1"/>
              </a:solidFill>
            </a:endParaRPr>
          </a:p>
        </p:txBody>
      </p:sp>
      <p:pic>
        <p:nvPicPr>
          <p:cNvPr id="4" name="Picture 3" descr="Screen Clippi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1546" y="321733"/>
            <a:ext cx="3128186" cy="3259667"/>
          </a:xfrm>
          <a:prstGeom prst="rect">
            <a:avLst/>
          </a:prstGeom>
        </p:spPr>
      </p:pic>
      <p:pic>
        <p:nvPicPr>
          <p:cNvPr id="5" name="Picture 4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831" y="573036"/>
            <a:ext cx="1857634" cy="4677428"/>
          </a:xfrm>
          <a:prstGeom prst="rect">
            <a:avLst/>
          </a:prstGeom>
        </p:spPr>
      </p:pic>
      <p:pic>
        <p:nvPicPr>
          <p:cNvPr id="7" name="Picture 6" descr="Screen Clippi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816" y="321733"/>
            <a:ext cx="2124371" cy="6068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03390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6CC0B7-188B-13A6-E25D-F2CF01C663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GB" b="1" dirty="0">
                <a:latin typeface="Comic Sans MS"/>
                <a:cs typeface="Calibri Light"/>
              </a:rPr>
              <a:t>This week, P3 are learning to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read</a:t>
            </a:r>
            <a:r>
              <a:rPr lang="en-GB" b="1" dirty="0">
                <a:latin typeface="Comic Sans MS"/>
                <a:cs typeface="Calibri Light"/>
              </a:rPr>
              <a:t>,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write</a:t>
            </a:r>
            <a:r>
              <a:rPr lang="en-GB" b="1" dirty="0">
                <a:latin typeface="Comic Sans MS"/>
                <a:cs typeface="Calibri Light"/>
              </a:rPr>
              <a:t> and </a:t>
            </a:r>
            <a:r>
              <a:rPr lang="en-GB" b="1" dirty="0">
                <a:solidFill>
                  <a:srgbClr val="00B050"/>
                </a:solidFill>
                <a:latin typeface="Comic Sans MS"/>
                <a:cs typeface="Calibri Light"/>
              </a:rPr>
              <a:t>spell</a:t>
            </a:r>
            <a:r>
              <a:rPr lang="en-GB" b="1" dirty="0">
                <a:latin typeface="Comic Sans MS"/>
                <a:cs typeface="Calibri Light"/>
              </a:rPr>
              <a:t> these tricky words:</a:t>
            </a:r>
            <a:endParaRPr lang="en-GB" b="1" dirty="0"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98A3AC-8969-4DF6-20A3-390C438A7232}"/>
              </a:ext>
            </a:extLst>
          </p:cNvPr>
          <p:cNvSpPr txBox="1"/>
          <p:nvPr/>
        </p:nvSpPr>
        <p:spPr>
          <a:xfrm>
            <a:off x="5679281" y="3000375"/>
            <a:ext cx="5429249" cy="291107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endParaRPr lang="en-GB"/>
          </a:p>
        </p:txBody>
      </p:sp>
      <p:pic>
        <p:nvPicPr>
          <p:cNvPr id="5" name="Picture 5" descr="Text, whiteboard&#10;&#10;Description automatically generated">
            <a:extLst>
              <a:ext uri="{FF2B5EF4-FFF2-40B4-BE49-F238E27FC236}">
                <a16:creationId xmlns:a16="http://schemas.microsoft.com/office/drawing/2014/main" id="{49FA9674-9FA5-B998-A3CC-0C9C09EF77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2235163"/>
            <a:ext cx="2952751" cy="4176713"/>
          </a:xfrm>
          <a:prstGeom prst="rect">
            <a:avLst/>
          </a:prstGeom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0247977-B493-4F7E-13BC-C94CAFE9877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2019300"/>
            <a:ext cx="10515600" cy="4608441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endParaRPr lang="en-GB" dirty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1A1B9E-B4B1-095F-C73A-41369C3C46E1}"/>
              </a:ext>
            </a:extLst>
          </p:cNvPr>
          <p:cNvSpPr txBox="1"/>
          <p:nvPr/>
        </p:nvSpPr>
        <p:spPr>
          <a:xfrm>
            <a:off x="4036467" y="2807110"/>
            <a:ext cx="63811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pla</a:t>
            </a:r>
            <a:r>
              <a:rPr lang="en-GB" sz="4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</a:t>
            </a:r>
            <a:r>
              <a:rPr lang="en-GB" sz="48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e</a:t>
            </a:r>
            <a:r>
              <a:rPr lang="en-GB" sz="4800" b="0" i="0" dirty="0" smtClean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</a:p>
          <a:p>
            <a:r>
              <a:rPr lang="en-GB" sz="4800" dirty="0" smtClean="0">
                <a:latin typeface="Times New Roman" panose="02020603050405020304" pitchFamily="18" charset="0"/>
              </a:rPr>
              <a:t>upon</a:t>
            </a:r>
            <a:r>
              <a:rPr lang="en-GB" sz="4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 </a:t>
            </a:r>
          </a:p>
          <a:p>
            <a:r>
              <a:rPr lang="en-GB" sz="4800" dirty="0" smtClean="0">
                <a:latin typeface="Times New Roman" panose="02020603050405020304" pitchFamily="18" charset="0"/>
              </a:rPr>
              <a:t>on</a:t>
            </a:r>
            <a:r>
              <a:rPr lang="en-GB" sz="4800" dirty="0" smtClean="0">
                <a:solidFill>
                  <a:srgbClr val="00B050"/>
                </a:solidFill>
                <a:latin typeface="Times New Roman" panose="02020603050405020304" pitchFamily="18" charset="0"/>
              </a:rPr>
              <a:t>c</a:t>
            </a:r>
            <a:r>
              <a:rPr lang="en-GB" sz="4800" dirty="0" smtClean="0">
                <a:latin typeface="Times New Roman" panose="02020603050405020304" pitchFamily="18" charset="0"/>
              </a:rPr>
              <a:t>e</a:t>
            </a:r>
            <a:endParaRPr lang="en-GB" sz="4800" dirty="0"/>
          </a:p>
        </p:txBody>
      </p:sp>
      <p:sp>
        <p:nvSpPr>
          <p:cNvPr id="7" name="TextBox 6"/>
          <p:cNvSpPr txBox="1"/>
          <p:nvPr/>
        </p:nvSpPr>
        <p:spPr>
          <a:xfrm>
            <a:off x="4550979" y="5623034"/>
            <a:ext cx="62039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 smtClean="0">
                <a:latin typeface="Comic Sans MS" panose="030F0702030302020204" pitchFamily="66" charset="0"/>
              </a:rPr>
              <a:t>Please continue to practice A Dug, A Dug. </a:t>
            </a:r>
            <a:endParaRPr lang="en-GB" sz="2400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38059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54404C36-47F8-E911-0017-8A1A109C7D3A}"/>
              </a:ext>
            </a:extLst>
          </p:cNvPr>
          <p:cNvSpPr txBox="1"/>
          <p:nvPr/>
        </p:nvSpPr>
        <p:spPr>
          <a:xfrm>
            <a:off x="156117" y="242201"/>
            <a:ext cx="11820293" cy="1200329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400" b="1" dirty="0">
                <a:latin typeface="Comic Sans MS"/>
                <a:cs typeface="Calibri"/>
              </a:rPr>
              <a:t>Here are some suggested activities to use with P3 Active Litercy Words to help you learn to read, spell and write them. Use the activity/activities you think will help you and complete in your Home Learning jotter.</a:t>
            </a:r>
            <a:endParaRPr lang="en-US" sz="1600" dirty="0">
              <a:cs typeface="Calibri" panose="020F0502020204030204"/>
            </a:endParaRPr>
          </a:p>
        </p:txBody>
      </p:sp>
      <p:pic>
        <p:nvPicPr>
          <p:cNvPr id="7" name="Content Placeholder 6" descr="A grid of writing and words&#10;&#10;Description automatically generated with medium confidence">
            <a:extLst>
              <a:ext uri="{FF2B5EF4-FFF2-40B4-BE49-F238E27FC236}">
                <a16:creationId xmlns:a16="http://schemas.microsoft.com/office/drawing/2014/main" id="{68FBA2E0-1B08-556F-B4AD-08A8ED3A58B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2810" y="1572321"/>
            <a:ext cx="7004643" cy="5004933"/>
          </a:xfrm>
        </p:spPr>
      </p:pic>
    </p:spTree>
    <p:extLst>
      <p:ext uri="{BB962C8B-B14F-4D97-AF65-F5344CB8AC3E}">
        <p14:creationId xmlns:p14="http://schemas.microsoft.com/office/powerpoint/2010/main" val="37191888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400689-718F-DDEA-6BF5-1F0518BA19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>
                <a:solidFill>
                  <a:srgbClr val="FF0000"/>
                </a:solidFill>
                <a:latin typeface="Comic Sans MS"/>
                <a:cs typeface="Calibri Light"/>
              </a:rPr>
              <a:t>Reading &amp; Writing</a:t>
            </a:r>
            <a:endParaRPr lang="en-GB" b="1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968AC36-B108-1B52-1C6A-F0F923530B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943" y="1420811"/>
            <a:ext cx="10515600" cy="5158891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Log on to </a:t>
            </a:r>
            <a:r>
              <a:rPr lang="en-GB" dirty="0" err="1">
                <a:latin typeface="Comic Sans MS"/>
                <a:cs typeface="Calibri" panose="020F0502020204030204"/>
              </a:rPr>
              <a:t>MyOn</a:t>
            </a:r>
            <a:r>
              <a:rPr lang="en-GB" dirty="0">
                <a:latin typeface="Comic Sans MS"/>
                <a:cs typeface="Calibri" panose="020F0502020204030204"/>
              </a:rPr>
              <a:t> and choose a book to read for pleasure.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You can read the book to yourself or have it read to you...you choose!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Perhaps you would like to read a book to help you learn about a rescue at sea or learn about seagulls.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 panose="020F0502020204030204"/>
              </a:rPr>
              <a:t>Whatever you choose, enjoy!</a:t>
            </a:r>
          </a:p>
          <a:p>
            <a:pPr marL="0" indent="0">
              <a:buNone/>
            </a:pPr>
            <a:r>
              <a:rPr lang="en-GB" dirty="0">
                <a:ea typeface="+mn-lt"/>
                <a:cs typeface="+mn-lt"/>
                <a:hlinkClick r:id="rId2"/>
              </a:rPr>
              <a:t>https://www.myon.co.uk/login/index.html</a:t>
            </a:r>
            <a:endParaRPr lang="en-GB" dirty="0"/>
          </a:p>
          <a:p>
            <a:pPr marL="0" indent="0">
              <a:buNone/>
            </a:pPr>
            <a:endParaRPr lang="en-GB" dirty="0">
              <a:latin typeface="Calibri"/>
              <a:cs typeface="Calibri"/>
            </a:endParaRPr>
          </a:p>
          <a:p>
            <a:pPr marL="0" indent="0">
              <a:buNone/>
            </a:pPr>
            <a:r>
              <a:rPr lang="en-GB" dirty="0">
                <a:latin typeface="Comic Sans MS"/>
                <a:cs typeface="Calibri"/>
              </a:rPr>
              <a:t>If there is a quiz linked to the book you </a:t>
            </a:r>
          </a:p>
          <a:p>
            <a:pPr marL="0" indent="0">
              <a:buNone/>
            </a:pPr>
            <a:r>
              <a:rPr lang="en-GB" dirty="0">
                <a:latin typeface="Comic Sans MS"/>
                <a:cs typeface="Calibri"/>
              </a:rPr>
              <a:t>have picked, please complete it. </a:t>
            </a: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  <a:p>
            <a:pPr marL="0" indent="0">
              <a:buNone/>
            </a:pPr>
            <a:endParaRPr lang="en-GB" sz="3200" dirty="0">
              <a:latin typeface="Comic Sans MS"/>
            </a:endParaRPr>
          </a:p>
        </p:txBody>
      </p:sp>
      <p:pic>
        <p:nvPicPr>
          <p:cNvPr id="1028" name="Picture 4" descr="book cover for Rescue at Sea">
            <a:extLst>
              <a:ext uri="{FF2B5EF4-FFF2-40B4-BE49-F238E27FC236}">
                <a16:creationId xmlns:a16="http://schemas.microsoft.com/office/drawing/2014/main" id="{EAA7FB85-AEEC-273A-5490-19F64B8D4D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5884" y="4650059"/>
            <a:ext cx="1392546" cy="1743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ok cover for Seagull: City Safari">
            <a:extLst>
              <a:ext uri="{FF2B5EF4-FFF2-40B4-BE49-F238E27FC236}">
                <a16:creationId xmlns:a16="http://schemas.microsoft.com/office/drawing/2014/main" id="{A583CCA5-FDEC-654C-E1F1-18E540AECD9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1932" y="3554867"/>
            <a:ext cx="1620611" cy="1828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698355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0B28-12D4-9758-7369-72C4D8667A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57969"/>
            <a:ext cx="10515600" cy="932658"/>
          </a:xfrm>
        </p:spPr>
        <p:txBody>
          <a:bodyPr/>
          <a:lstStyle/>
          <a:p>
            <a:pPr algn="ctr"/>
            <a:r>
              <a:rPr lang="en-GB" dirty="0">
                <a:solidFill>
                  <a:srgbClr val="FF0000"/>
                </a:solidFill>
                <a:latin typeface="Comic Sans MS"/>
                <a:cs typeface="Calibri Light"/>
              </a:rPr>
              <a:t>Numeracy</a:t>
            </a:r>
            <a:endParaRPr lang="en-GB" dirty="0">
              <a:solidFill>
                <a:srgbClr val="FF0000"/>
              </a:solidFill>
              <a:latin typeface="Comic Sans M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8A9B98F-DC95-A7F0-5CB7-FD8C1F12E955}"/>
              </a:ext>
            </a:extLst>
          </p:cNvPr>
          <p:cNvSpPr txBox="1"/>
          <p:nvPr/>
        </p:nvSpPr>
        <p:spPr>
          <a:xfrm>
            <a:off x="1000124" y="1166812"/>
            <a:ext cx="15868525" cy="6401753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GB" sz="2800" dirty="0">
                <a:latin typeface="Comic Sans MS"/>
                <a:cs typeface="Calibri"/>
              </a:rPr>
              <a:t>P3 </a:t>
            </a:r>
            <a:r>
              <a:rPr lang="en-GB" sz="2800" dirty="0" smtClean="0">
                <a:latin typeface="Comic Sans MS"/>
                <a:cs typeface="Calibri"/>
              </a:rPr>
              <a:t>are</a:t>
            </a:r>
            <a:r>
              <a:rPr lang="en-GB" sz="2800" dirty="0" smtClean="0">
                <a:latin typeface="Comic Sans MS"/>
                <a:cs typeface="Calibri"/>
              </a:rPr>
              <a:t> </a:t>
            </a:r>
            <a:r>
              <a:rPr lang="en-GB" sz="2800" dirty="0">
                <a:latin typeface="Comic Sans MS"/>
                <a:cs typeface="Calibri"/>
              </a:rPr>
              <a:t>learning the </a:t>
            </a:r>
            <a:r>
              <a:rPr lang="en-GB" sz="2800" dirty="0" smtClean="0">
                <a:latin typeface="Comic Sans MS"/>
                <a:cs typeface="Calibri"/>
              </a:rPr>
              <a:t>5 </a:t>
            </a:r>
            <a:r>
              <a:rPr lang="en-GB" sz="2800" dirty="0">
                <a:latin typeface="Comic Sans MS"/>
                <a:cs typeface="Calibri"/>
              </a:rPr>
              <a:t>times </a:t>
            </a:r>
            <a:r>
              <a:rPr lang="en-GB" sz="2800" dirty="0" smtClean="0">
                <a:latin typeface="Comic Sans MS"/>
                <a:cs typeface="Calibri"/>
              </a:rPr>
              <a:t>table. </a:t>
            </a:r>
            <a:endParaRPr lang="en-GB" sz="2800" dirty="0">
              <a:latin typeface="Comic Sans MS"/>
              <a:cs typeface="Calibri"/>
            </a:endParaRPr>
          </a:p>
          <a:p>
            <a:r>
              <a:rPr lang="en-GB" sz="2800" dirty="0">
                <a:latin typeface="Comic Sans MS"/>
                <a:cs typeface="Calibri"/>
              </a:rPr>
              <a:t>Please practice at home.</a:t>
            </a:r>
          </a:p>
          <a:p>
            <a:endParaRPr lang="en-GB" sz="2800" dirty="0">
              <a:latin typeface="Comic Sans MS"/>
              <a:cs typeface="Calibri"/>
            </a:endParaRPr>
          </a:p>
          <a:p>
            <a:pPr algn="l"/>
            <a:r>
              <a:rPr lang="en-GB" sz="2400" dirty="0">
                <a:solidFill>
                  <a:srgbClr val="00B050"/>
                </a:solidFill>
              </a:rPr>
              <a:t/>
            </a:r>
            <a:br>
              <a:rPr lang="en-GB" sz="2400" dirty="0">
                <a:solidFill>
                  <a:srgbClr val="00B050"/>
                </a:solidFill>
              </a:rPr>
            </a:br>
            <a:endParaRPr lang="en-GB" b="0" i="0" dirty="0">
              <a:solidFill>
                <a:srgbClr val="767676"/>
              </a:solidFill>
              <a:effectLst/>
              <a:latin typeface="Roboto" panose="02000000000000000000" pitchFamily="2" charset="0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endParaRPr lang="en-GB" b="0" i="0" dirty="0">
              <a:solidFill>
                <a:srgbClr val="006D21"/>
              </a:solidFill>
              <a:effectLst/>
              <a:latin typeface="Roboto" panose="02000000000000000000" pitchFamily="2" charset="0"/>
            </a:endParaRPr>
          </a:p>
          <a:p>
            <a:r>
              <a:rPr lang="en-GB" b="0" i="0" u="none" strike="noStrike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  <a:t/>
            </a:r>
            <a:br>
              <a:rPr lang="en-GB" b="0" i="0" u="none" strike="noStrike" dirty="0">
                <a:solidFill>
                  <a:srgbClr val="4007A2"/>
                </a:solidFill>
                <a:effectLst/>
                <a:latin typeface="Roboto" panose="02000000000000000000" pitchFamily="2" charset="0"/>
                <a:hlinkClick r:id="rId2"/>
              </a:rPr>
            </a:br>
            <a:endParaRPr lang="en-GB" dirty="0">
              <a:hlinkClick r:id="rId3"/>
            </a:endParaRPr>
          </a:p>
          <a:p>
            <a:r>
              <a:rPr lang="en-GB" dirty="0"/>
              <a:t/>
            </a:r>
            <a:br>
              <a:rPr lang="en-GB" dirty="0"/>
            </a:br>
            <a:endParaRPr lang="en-GB" sz="2800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GB" sz="2800" dirty="0">
              <a:solidFill>
                <a:srgbClr val="00B050"/>
              </a:solidFill>
              <a:ea typeface="+mn-lt"/>
              <a:cs typeface="+mn-lt"/>
            </a:endParaRPr>
          </a:p>
          <a:p>
            <a:endParaRPr lang="en-GB" sz="2800" dirty="0">
              <a:latin typeface="Comic Sans MS"/>
              <a:ea typeface="+mn-lt"/>
              <a:cs typeface="+mn-lt"/>
            </a:endParaRPr>
          </a:p>
          <a:p>
            <a:endParaRPr lang="en-GB" sz="2800" dirty="0">
              <a:latin typeface="Comic Sans MS"/>
              <a:cs typeface="Calibri"/>
            </a:endParaRPr>
          </a:p>
          <a:p>
            <a:endParaRPr lang="en-GB" sz="2800" dirty="0">
              <a:latin typeface="Comic Sans MS"/>
              <a:cs typeface="Calibri"/>
            </a:endParaRPr>
          </a:p>
          <a:p>
            <a:endParaRPr lang="en-GB" dirty="0">
              <a:cs typeface="Calibri"/>
            </a:endParaRPr>
          </a:p>
        </p:txBody>
      </p:sp>
      <p:pic>
        <p:nvPicPr>
          <p:cNvPr id="6" name="Picture 6" descr="A picture containing logo&#10;&#10;Description automatically generated">
            <a:extLst>
              <a:ext uri="{FF2B5EF4-FFF2-40B4-BE49-F238E27FC236}">
                <a16:creationId xmlns:a16="http://schemas.microsoft.com/office/drawing/2014/main" id="{77866975-B832-879E-60C2-D71FE5FA79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88019">
            <a:off x="9772200" y="5072743"/>
            <a:ext cx="2340878" cy="160667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575" y="2288689"/>
            <a:ext cx="3637598" cy="342362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63614" y="2288688"/>
            <a:ext cx="3212564" cy="34236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9043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F4C9818-AD3A-C6C6-8800-D7945D526E51}"/>
              </a:ext>
            </a:extLst>
          </p:cNvPr>
          <p:cNvSpPr txBox="1"/>
          <p:nvPr/>
        </p:nvSpPr>
        <p:spPr>
          <a:xfrm>
            <a:off x="8557591" y="675861"/>
            <a:ext cx="2574235" cy="594008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GB" sz="2800" b="1" dirty="0">
                <a:latin typeface="Comic Sans MS" panose="030F0702030302020204" pitchFamily="66" charset="0"/>
              </a:rPr>
              <a:t>Can you copy and complete the worksheet?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  <a:p>
            <a:r>
              <a:rPr lang="en-GB" sz="2800" b="1" dirty="0">
                <a:latin typeface="Comic Sans MS" panose="030F0702030302020204" pitchFamily="66" charset="0"/>
              </a:rPr>
              <a:t>Click on the link for a </a:t>
            </a:r>
            <a:r>
              <a:rPr lang="en-GB" sz="2800" b="1" dirty="0" smtClean="0">
                <a:latin typeface="Comic Sans MS" panose="030F0702030302020204" pitchFamily="66" charset="0"/>
              </a:rPr>
              <a:t>5 </a:t>
            </a:r>
            <a:r>
              <a:rPr lang="en-GB" sz="2800" b="1" dirty="0">
                <a:latin typeface="Comic Sans MS" panose="030F0702030302020204" pitchFamily="66" charset="0"/>
              </a:rPr>
              <a:t>times table song and dance</a:t>
            </a:r>
            <a:r>
              <a:rPr lang="en-GB" sz="2800" b="1" dirty="0" smtClean="0">
                <a:latin typeface="Comic Sans MS" panose="030F0702030302020204" pitchFamily="66" charset="0"/>
              </a:rPr>
              <a:t>:</a:t>
            </a:r>
          </a:p>
          <a:p>
            <a:r>
              <a:rPr lang="en-GB" sz="2400" dirty="0">
                <a:solidFill>
                  <a:srgbClr val="00B050"/>
                </a:solidFill>
                <a:hlinkClick r:id="rId2"/>
              </a:rPr>
              <a:t>Super Movers: Scottish Times Tables</a:t>
            </a:r>
          </a:p>
          <a:p>
            <a:endParaRPr lang="en-GB" sz="2800" b="1" dirty="0">
              <a:latin typeface="Comic Sans MS" panose="030F0702030302020204" pitchFamily="66" charset="0"/>
            </a:endParaRPr>
          </a:p>
        </p:txBody>
      </p:sp>
      <p:sp>
        <p:nvSpPr>
          <p:cNvPr id="3" name="AutoShape 2" descr="FREE! - 2 Times Table (2x Table) Worksheet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087" y="1498710"/>
            <a:ext cx="2627100" cy="2474200"/>
          </a:xfrm>
          <a:prstGeom prst="rect">
            <a:avLst/>
          </a:prstGeom>
        </p:spPr>
      </p:pic>
      <p:pic>
        <p:nvPicPr>
          <p:cNvPr id="6" name="Picture 5" descr="Screen Clippi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5498" y="1345324"/>
            <a:ext cx="3923504" cy="55126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816750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398</TotalTime>
  <Words>275</Words>
  <Application>Microsoft Office PowerPoint</Application>
  <PresentationFormat>Widescreen</PresentationFormat>
  <Paragraphs>43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Comic Sans MS</vt:lpstr>
      <vt:lpstr>Roboto</vt:lpstr>
      <vt:lpstr>Times New Roman</vt:lpstr>
      <vt:lpstr>office theme</vt:lpstr>
      <vt:lpstr>  Primary 3  Weekly  Learning </vt:lpstr>
      <vt:lpstr>PowerPoint Presentation</vt:lpstr>
      <vt:lpstr>This week, P3 are learning to read, write and spell these tricky words:</vt:lpstr>
      <vt:lpstr>PowerPoint Presentation</vt:lpstr>
      <vt:lpstr>Reading &amp; Writing</vt:lpstr>
      <vt:lpstr>Numeracy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MaucPrNormanJ</dc:creator>
  <cp:lastModifiedBy>Mrs Norman</cp:lastModifiedBy>
  <cp:revision>335</cp:revision>
  <dcterms:created xsi:type="dcterms:W3CDTF">2022-09-28T18:45:09Z</dcterms:created>
  <dcterms:modified xsi:type="dcterms:W3CDTF">2024-01-29T09:29:24Z</dcterms:modified>
</cp:coreProperties>
</file>