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4" r:id="rId6"/>
    <p:sldId id="263" r:id="rId7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F1B1B"/>
    <a:srgbClr val="8B29A6"/>
    <a:srgbClr val="EBFFFD"/>
    <a:srgbClr val="1F1FC2"/>
    <a:srgbClr val="870E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7" autoAdjust="0"/>
    <p:restoredTop sz="94669" autoAdjust="0"/>
  </p:normalViewPr>
  <p:slideViewPr>
    <p:cSldViewPr snapToGrid="0">
      <p:cViewPr varScale="1">
        <p:scale>
          <a:sx n="59" d="100"/>
          <a:sy n="59" d="100"/>
        </p:scale>
        <p:origin x="68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26/05/2026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26/05/2026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26/05/2026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26/05/2026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26/05/2026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26/05/2026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26/05/2026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26/05/2026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26/05/2026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26/05/2026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26/05/2026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26/05/2026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95" name="Rectangle 1094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chool Sports Day - All The Fun Without The Injury">
            <a:extLst>
              <a:ext uri="{FF2B5EF4-FFF2-40B4-BE49-F238E27FC236}">
                <a16:creationId xmlns:a16="http://schemas.microsoft.com/office/drawing/2014/main" id="{9355A974-7840-EECF-18A9-8C2AA5AC1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95" b="9092"/>
          <a:stretch>
            <a:fillRect/>
          </a:stretch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7" name="Rectangle 1096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400">
                <a:solidFill>
                  <a:schemeClr val="bg1"/>
                </a:solidFill>
              </a:rPr>
              <a:t>Primary 2/3</a:t>
            </a:r>
            <a:br>
              <a:rPr lang="en-US" sz="4400">
                <a:solidFill>
                  <a:schemeClr val="bg1"/>
                </a:solidFill>
              </a:rPr>
            </a:br>
            <a:r>
              <a:rPr lang="en-US" sz="4400">
                <a:solidFill>
                  <a:schemeClr val="bg1"/>
                </a:solidFill>
              </a:rPr>
              <a:t>Weekly Learning Update</a:t>
            </a:r>
            <a:br>
              <a:rPr lang="en-US" sz="4400">
                <a:solidFill>
                  <a:schemeClr val="bg1"/>
                </a:solidFill>
              </a:rPr>
            </a:br>
            <a:r>
              <a:rPr lang="en-US" sz="4400">
                <a:solidFill>
                  <a:schemeClr val="bg1"/>
                </a:solidFill>
              </a:rPr>
              <a:t>26/5/26</a:t>
            </a:r>
            <a:br>
              <a:rPr lang="en-US" sz="4400">
                <a:solidFill>
                  <a:schemeClr val="bg1"/>
                </a:solidFill>
              </a:rPr>
            </a:br>
            <a:endParaRPr lang="en-US" sz="4400" b="1">
              <a:solidFill>
                <a:schemeClr val="bg1"/>
              </a:solidFill>
            </a:endParaRPr>
          </a:p>
        </p:txBody>
      </p:sp>
      <p:sp>
        <p:nvSpPr>
          <p:cNvPr id="1099" name="Rectangle 109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01" name="Rectangle 110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https://youtu.be/DXvp4Ybx0W4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2667435" cy="1481328"/>
          </a:xfrm>
        </p:spPr>
        <p:txBody>
          <a:bodyPr anchor="b">
            <a:normAutofit fontScale="90000"/>
          </a:bodyPr>
          <a:lstStyle/>
          <a:p>
            <a: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Group 1 </a:t>
            </a:r>
            <a:b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</a:br>
            <a: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Active Literacy</a:t>
            </a:r>
            <a:endParaRPr lang="en-GB" sz="5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3A1C-0DF4-44C8-BF2A-571F508A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020" y="2536292"/>
            <a:ext cx="4284551" cy="707886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This week group 1 have been working on </a:t>
            </a:r>
            <a:r>
              <a:rPr lang="en-GB" sz="2400" b="1" dirty="0">
                <a:solidFill>
                  <a:srgbClr val="00B050"/>
                </a:solidFill>
                <a:latin typeface="Comic Sans MS"/>
                <a:cs typeface="Calibri" panose="020F0502020204030204"/>
              </a:rPr>
              <a:t>ow</a:t>
            </a:r>
            <a:r>
              <a:rPr lang="en-GB" sz="2400" b="1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 phoneme.</a:t>
            </a:r>
            <a:endParaRPr lang="en-GB" sz="2400" b="1" dirty="0">
              <a:solidFill>
                <a:srgbClr val="00B050"/>
              </a:solidFill>
              <a:latin typeface="Comic Sans MS"/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0CCC57-AE3E-5B2B-2176-B23BD6363690}"/>
              </a:ext>
            </a:extLst>
          </p:cNvPr>
          <p:cNvSpPr txBox="1"/>
          <p:nvPr/>
        </p:nvSpPr>
        <p:spPr>
          <a:xfrm>
            <a:off x="493335" y="3052151"/>
            <a:ext cx="29426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</a:rPr>
              <a:t>I can read and spell my tricky words.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757DEE-4863-3F81-1510-C6099EAA0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356" y="532853"/>
            <a:ext cx="2419048" cy="11428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54B246-E227-2743-4012-7991B299B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359" y="331492"/>
            <a:ext cx="2047619" cy="60285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7F6EB9-3A42-B234-5962-96239B726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1167" y="5142374"/>
            <a:ext cx="1847998" cy="7292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585CD8-CF15-19D6-F359-6674C7607E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201" y="5106653"/>
            <a:ext cx="2029042" cy="8006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D53C9B-2378-4AEA-6E64-C10D0CA6DF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7633" y="5931701"/>
            <a:ext cx="1847999" cy="72925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C0148E5-0D38-0D2C-E74C-55F716D674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818" y="5931701"/>
            <a:ext cx="1847998" cy="7292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49EB31F-E85C-C87F-F908-2397B99CDE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40730" y="833534"/>
            <a:ext cx="1704762" cy="50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50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468" y="4741948"/>
            <a:ext cx="6829520" cy="8620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Group 2</a:t>
            </a:r>
            <a:br>
              <a:rPr lang="en-US" sz="2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Active Literacy</a:t>
            </a:r>
          </a:p>
        </p:txBody>
      </p:sp>
      <p:sp>
        <p:nvSpPr>
          <p:cNvPr id="9" name="Rectangle 8"/>
          <p:cNvSpPr/>
          <p:nvPr/>
        </p:nvSpPr>
        <p:spPr>
          <a:xfrm>
            <a:off x="4603468" y="5839017"/>
            <a:ext cx="6829520" cy="403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100" b="1" kern="1200">
                <a:solidFill>
                  <a:srgbClr val="E7E6E6"/>
                </a:solidFill>
                <a:latin typeface="+mn-lt"/>
                <a:ea typeface="+mn-ea"/>
                <a:cs typeface="+mn-cs"/>
              </a:rPr>
              <a:t>I can read and spell my phoneme and tricky words. This week we have a new phoneme, t as in picture.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24E472-C780-4376-28B9-259EAD583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373" y="321732"/>
            <a:ext cx="1418405" cy="41113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CA4640-7A13-5A09-221D-26B2FBECD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4959" y="576989"/>
            <a:ext cx="3797570" cy="15000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042C43-D254-73DC-6E89-F5015735F1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190180" y="2560948"/>
            <a:ext cx="3794760" cy="17361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AC0D19-306A-AB01-A53E-E46F8A557F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6176" y="1111399"/>
            <a:ext cx="3797984" cy="2531989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505CD15C-45E5-1C81-0C74-58B4B99A9E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840" y="4780471"/>
            <a:ext cx="3794760" cy="150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70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101" y="298087"/>
            <a:ext cx="5557075" cy="806698"/>
          </a:xfrm>
        </p:spPr>
        <p:txBody>
          <a:bodyPr anchor="b">
            <a:normAutofit/>
          </a:bodyPr>
          <a:lstStyle/>
          <a:p>
            <a:r>
              <a:rPr lang="en-GB" sz="4000" b="1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Home Learning</a:t>
            </a:r>
            <a:endParaRPr lang="en-GB" sz="4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8D77E4-1165-45ED-B784-2AD1EF76A2C6}"/>
              </a:ext>
            </a:extLst>
          </p:cNvPr>
          <p:cNvSpPr txBox="1"/>
          <p:nvPr/>
        </p:nvSpPr>
        <p:spPr>
          <a:xfrm>
            <a:off x="196454" y="1104785"/>
            <a:ext cx="11494292" cy="40472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solidFill>
                  <a:srgbClr val="7030A0"/>
                </a:solidFill>
                <a:latin typeface="Comic Sans MS"/>
                <a:cs typeface="Calibri"/>
              </a:rPr>
              <a:t>Active Literacy Spelling and Phoneme of the week.</a:t>
            </a:r>
          </a:p>
          <a:p>
            <a:r>
              <a:rPr lang="en-GB" dirty="0">
                <a:solidFill>
                  <a:srgbClr val="7030A0"/>
                </a:solidFill>
                <a:latin typeface="Comic Sans MS"/>
                <a:cs typeface="Calibri"/>
              </a:rPr>
              <a:t>Please practise your spelling/new phoneme words at home using the spelling activity cards or think of your own fun ways to practise your words. We will have a quick check up of the spelling words towards the end of the week!</a:t>
            </a:r>
          </a:p>
          <a:p>
            <a:endParaRPr lang="en-GB" dirty="0">
              <a:solidFill>
                <a:srgbClr val="7030A0"/>
              </a:solidFill>
              <a:latin typeface="Comic Sans MS"/>
              <a:cs typeface="Calibri"/>
            </a:endParaRPr>
          </a:p>
          <a:p>
            <a:endParaRPr lang="en-GB" sz="500" b="1" dirty="0">
              <a:solidFill>
                <a:schemeClr val="accent6">
                  <a:lumMod val="50000"/>
                </a:schemeClr>
              </a:solidFill>
              <a:latin typeface="Comic Sans MS"/>
              <a:cs typeface="Calibri"/>
            </a:endParaRPr>
          </a:p>
          <a:p>
            <a:endParaRPr lang="en-GB" b="1" dirty="0">
              <a:solidFill>
                <a:schemeClr val="accent6">
                  <a:lumMod val="50000"/>
                </a:schemeClr>
              </a:solidFill>
              <a:latin typeface="Comic Sans MS"/>
              <a:cs typeface="Calibri"/>
            </a:endParaRPr>
          </a:p>
          <a:p>
            <a:r>
              <a:rPr lang="en-GB" dirty="0">
                <a:solidFill>
                  <a:srgbClr val="CF1B1B"/>
                </a:solidFill>
                <a:latin typeface="Comic Sans MS"/>
                <a:cs typeface="Calibri"/>
              </a:rPr>
              <a:t>                 Get on to Nessy! Give it your best shot!</a:t>
            </a:r>
          </a:p>
          <a:p>
            <a:r>
              <a:rPr lang="en-GB" dirty="0">
                <a:solidFill>
                  <a:srgbClr val="CF1B1B"/>
                </a:solidFill>
                <a:latin typeface="Comic Sans MS"/>
                <a:cs typeface="Calibri"/>
              </a:rPr>
              <a:t>                 </a:t>
            </a:r>
            <a:r>
              <a:rPr lang="en-GB" b="1" dirty="0">
                <a:solidFill>
                  <a:srgbClr val="CF1B1B"/>
                </a:solidFill>
                <a:latin typeface="Comic Sans MS"/>
                <a:cs typeface="Calibri"/>
              </a:rPr>
              <a:t>GIGLETS!!! Get on and explore! I might</a:t>
            </a:r>
          </a:p>
          <a:p>
            <a:r>
              <a:rPr lang="en-GB" b="1" dirty="0">
                <a:solidFill>
                  <a:srgbClr val="CF1B1B"/>
                </a:solidFill>
                <a:latin typeface="Comic Sans MS"/>
                <a:cs typeface="Calibri"/>
              </a:rPr>
              <a:t>                 have even left you a task!</a:t>
            </a:r>
          </a:p>
          <a:p>
            <a:r>
              <a:rPr lang="en-GB" dirty="0">
                <a:solidFill>
                  <a:srgbClr val="CF1B1B"/>
                </a:solidFill>
                <a:latin typeface="Comic Sans MS"/>
                <a:cs typeface="Calibri"/>
              </a:rPr>
              <a:t>               </a:t>
            </a:r>
          </a:p>
          <a:p>
            <a:endParaRPr lang="en-GB" b="1" dirty="0">
              <a:solidFill>
                <a:schemeClr val="accent6">
                  <a:lumMod val="50000"/>
                </a:schemeClr>
              </a:solidFill>
              <a:latin typeface="Comic Sans MS"/>
              <a:cs typeface="Calibri"/>
            </a:endParaRPr>
          </a:p>
          <a:p>
            <a:endParaRPr lang="en-GB" b="1" dirty="0">
              <a:solidFill>
                <a:schemeClr val="accent6">
                  <a:lumMod val="50000"/>
                </a:schemeClr>
              </a:solidFill>
              <a:latin typeface="Comic Sans MS"/>
              <a:cs typeface="Calibri"/>
            </a:endParaRPr>
          </a:p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omic Sans MS"/>
                <a:cs typeface="Calibri"/>
              </a:rPr>
              <a:t>Numeracy and Mathematics</a:t>
            </a:r>
          </a:p>
          <a:p>
            <a:endParaRPr lang="en-GB" b="1" dirty="0">
              <a:solidFill>
                <a:schemeClr val="accent6">
                  <a:lumMod val="50000"/>
                </a:schemeClr>
              </a:solidFill>
              <a:latin typeface="Comic Sans MS"/>
              <a:cs typeface="Calibri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0B7C60D9-F472-40DC-A84B-B2C98621D64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64185" y="165371"/>
            <a:ext cx="2561325" cy="1145084"/>
          </a:xfrm>
          <a:prstGeom prst="rect">
            <a:avLst/>
          </a:prstGeom>
        </p:spPr>
      </p:pic>
      <p:pic>
        <p:nvPicPr>
          <p:cNvPr id="6" name="Picture 2" descr="17,949 Girls Talking Illustrations &amp; Clip Art - iStoc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0" y="2608159"/>
            <a:ext cx="1433015" cy="127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8" descr="Mydayink - I love following @theprimaryparty! This Ways to Show Numbers  Anchor Chart is perfection! 👌🏻 Heather has great ideas and activities for  the classroom and a positive and inspiring insta feed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EB2215-391C-765A-D2CD-C6BF5DF70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1470" y="4057124"/>
            <a:ext cx="1301817" cy="577880"/>
          </a:xfrm>
          <a:prstGeom prst="rect">
            <a:avLst/>
          </a:prstGeom>
        </p:spPr>
      </p:pic>
      <p:sp>
        <p:nvSpPr>
          <p:cNvPr id="3" name="AutoShape 4">
            <a:extLst>
              <a:ext uri="{FF2B5EF4-FFF2-40B4-BE49-F238E27FC236}">
                <a16:creationId xmlns:a16="http://schemas.microsoft.com/office/drawing/2014/main" id="{1B8EEA57-E604-8C2E-7A1E-D3868C9C99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42379" y="4323100"/>
            <a:ext cx="1545771" cy="154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CB42A703-3BFE-FD2B-0E5F-6FD22F1246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6AA666-8BD0-16C7-99F4-1C6A3CD85B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3319" y="4849101"/>
            <a:ext cx="4121362" cy="17780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A8954B-D25A-651B-E73C-D530669BDC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0395" y="4057124"/>
            <a:ext cx="2387723" cy="4064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0AAD06-F1B1-D8D4-A927-BC0C1C5197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9176" y="2073363"/>
            <a:ext cx="1778091" cy="17780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3FF810-1F08-A23E-C1FF-64263C3BFD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3721" y="2149810"/>
            <a:ext cx="3686409" cy="160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310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82743" y="459894"/>
            <a:ext cx="9227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Comic Sans MS"/>
                <a:cs typeface="Calibri" panose="020F0502020204030204"/>
              </a:rPr>
              <a:t>Some ideas for you to try with the new phoneme or your spelling words. </a:t>
            </a:r>
          </a:p>
          <a:p>
            <a:pPr algn="ctr"/>
            <a:r>
              <a:rPr lang="en-GB" b="1" dirty="0">
                <a:latin typeface="Comic Sans MS"/>
                <a:cs typeface="Calibri" panose="020F0502020204030204"/>
              </a:rPr>
              <a:t>Record them in your Home Learning jotter.</a:t>
            </a:r>
            <a:endParaRPr lang="en-GB" dirty="0"/>
          </a:p>
        </p:txBody>
      </p:sp>
      <p:pic>
        <p:nvPicPr>
          <p:cNvPr id="3076" name="Picture 4" descr="Font Design Word Spelling Time On Stock Vector (Royalty Free) 1672914616 | 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90135" y="2008272"/>
            <a:ext cx="6164633" cy="286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165" y="1106225"/>
            <a:ext cx="7534275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46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42" y="270987"/>
            <a:ext cx="5557075" cy="1981389"/>
          </a:xfrm>
        </p:spPr>
        <p:txBody>
          <a:bodyPr anchor="b">
            <a:normAutofit/>
          </a:bodyPr>
          <a:lstStyle/>
          <a:p>
            <a: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P2/3 Learning Update</a:t>
            </a:r>
            <a:endParaRPr lang="en-GB" sz="5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3A1C-0DF4-44C8-BF2A-571F508A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C8E451-8511-4202-9597-B826E0A31643}"/>
              </a:ext>
            </a:extLst>
          </p:cNvPr>
          <p:cNvSpPr txBox="1">
            <a:spLocks/>
          </p:cNvSpPr>
          <p:nvPr/>
        </p:nvSpPr>
        <p:spPr>
          <a:xfrm>
            <a:off x="557117" y="2718054"/>
            <a:ext cx="4818888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200" dirty="0"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8D77E4-1165-45ED-B784-2AD1EF76A2C6}"/>
              </a:ext>
            </a:extLst>
          </p:cNvPr>
          <p:cNvSpPr txBox="1"/>
          <p:nvPr/>
        </p:nvSpPr>
        <p:spPr>
          <a:xfrm>
            <a:off x="734618" y="3130254"/>
            <a:ext cx="11494292" cy="13839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8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Please visit the blog for photos and information about activities taking place in class.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GB" sz="2800" dirty="0">
              <a:latin typeface="Comic Sans MS"/>
              <a:ea typeface="+mn-lt"/>
              <a:cs typeface="+mn-lt"/>
            </a:endParaRPr>
          </a:p>
        </p:txBody>
      </p:sp>
      <p:pic>
        <p:nvPicPr>
          <p:cNvPr id="9" name="Picture 9" descr="Diagram&#10;&#10;Description automatically generated">
            <a:extLst>
              <a:ext uri="{FF2B5EF4-FFF2-40B4-BE49-F238E27FC236}">
                <a16:creationId xmlns:a16="http://schemas.microsoft.com/office/drawing/2014/main" id="{314A6D51-E690-4D2D-BE30-0EDFC5AFC6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5080" y="347109"/>
            <a:ext cx="3817545" cy="283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5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1934</TotalTime>
  <Words>201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 theme</vt:lpstr>
      <vt:lpstr>Primary 2/3 Weekly Learning Update 26/5/26 </vt:lpstr>
      <vt:lpstr>Group 1  Active Literacy</vt:lpstr>
      <vt:lpstr>Group 2 Active Literacy</vt:lpstr>
      <vt:lpstr>Home Learning</vt:lpstr>
      <vt:lpstr>PowerPoint Presentation</vt:lpstr>
      <vt:lpstr>P2/3 Learning Update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MaucPrKircaldyJ</dc:creator>
  <cp:lastModifiedBy>Mrs BRYSON</cp:lastModifiedBy>
  <cp:revision>292</cp:revision>
  <dcterms:created xsi:type="dcterms:W3CDTF">2022-02-03T07:54:20Z</dcterms:created>
  <dcterms:modified xsi:type="dcterms:W3CDTF">2026-05-26T08:34:32Z</dcterms:modified>
</cp:coreProperties>
</file>