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4" r:id="rId6"/>
    <p:sldId id="263" r:id="rId7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F1B1B"/>
    <a:srgbClr val="8B29A6"/>
    <a:srgbClr val="EBFFFD"/>
    <a:srgbClr val="1F1FC2"/>
    <a:srgbClr val="870E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69" autoAdjust="0"/>
  </p:normalViewPr>
  <p:slideViewPr>
    <p:cSldViewPr snapToGrid="0">
      <p:cViewPr varScale="1">
        <p:scale>
          <a:sx n="59" d="100"/>
          <a:sy n="59" d="100"/>
        </p:scale>
        <p:origin x="68" y="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3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Primary 2/3</a:t>
            </a:r>
            <a:br>
              <a:rPr lang="en-US" sz="33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3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Weekly Learning Update</a:t>
            </a:r>
            <a:br>
              <a:rPr lang="en-US" sz="33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3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12/1/26</a:t>
            </a:r>
          </a:p>
        </p:txBody>
      </p:sp>
      <p:pic>
        <p:nvPicPr>
          <p:cNvPr id="1026" name="Picture 2" descr="January Holidays to Add to Your Calendar">
            <a:extLst>
              <a:ext uri="{FF2B5EF4-FFF2-40B4-BE49-F238E27FC236}">
                <a16:creationId xmlns:a16="http://schemas.microsoft.com/office/drawing/2014/main" id="{94C0BF6E-59C5-ED8F-F6EC-5B0F919652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77316" y="1006157"/>
            <a:ext cx="6780700" cy="4843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https://youtu.be/DXvp4Ybx0W4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E9354F-67FA-4784-922A-D627D1C6F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2667435" cy="1481328"/>
          </a:xfrm>
        </p:spPr>
        <p:txBody>
          <a:bodyPr anchor="b">
            <a:normAutofit fontScale="90000"/>
          </a:bodyPr>
          <a:lstStyle/>
          <a:p>
            <a: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Group 1 </a:t>
            </a:r>
            <a:b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</a:br>
            <a: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Active Literacy</a:t>
            </a:r>
            <a:endParaRPr lang="en-GB" sz="5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83A1C-0DF4-44C8-BF2A-571F508A6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020" y="2536291"/>
            <a:ext cx="2196121" cy="368162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400" b="1" dirty="0">
                <a:solidFill>
                  <a:srgbClr val="0070C0"/>
                </a:solidFill>
                <a:latin typeface="Comic Sans MS"/>
                <a:cs typeface="Calibri" panose="020F0502020204030204"/>
              </a:rPr>
              <a:t>This week group 1 has a new sound, </a:t>
            </a:r>
            <a:r>
              <a:rPr lang="en-GB" sz="2400" b="1" dirty="0" err="1">
                <a:solidFill>
                  <a:srgbClr val="00B050"/>
                </a:solidFill>
                <a:latin typeface="Comic Sans MS"/>
                <a:cs typeface="Calibri" panose="020F0502020204030204"/>
              </a:rPr>
              <a:t>ou</a:t>
            </a:r>
            <a:r>
              <a:rPr lang="en-GB" sz="2400" b="1" dirty="0">
                <a:solidFill>
                  <a:srgbClr val="00B050"/>
                </a:solidFill>
                <a:latin typeface="Comic Sans MS"/>
                <a:cs typeface="Calibri" panose="020F0502020204030204"/>
              </a:rPr>
              <a:t> </a:t>
            </a:r>
            <a:r>
              <a:rPr lang="en-GB" sz="2400" b="1" dirty="0">
                <a:solidFill>
                  <a:srgbClr val="0070C0"/>
                </a:solidFill>
                <a:latin typeface="Comic Sans MS"/>
                <a:cs typeface="Calibri" panose="020F0502020204030204"/>
              </a:rPr>
              <a:t>as in </a:t>
            </a:r>
            <a:r>
              <a:rPr lang="en-GB" sz="2400" b="1" dirty="0">
                <a:solidFill>
                  <a:srgbClr val="00B050"/>
                </a:solidFill>
                <a:latin typeface="Comic Sans MS"/>
                <a:cs typeface="Calibri" panose="020F0502020204030204"/>
              </a:rPr>
              <a:t>mouse</a:t>
            </a:r>
            <a:r>
              <a:rPr lang="en-GB" sz="2400" b="1" dirty="0">
                <a:solidFill>
                  <a:srgbClr val="0070C0"/>
                </a:solidFill>
                <a:latin typeface="Comic Sans MS"/>
                <a:cs typeface="Calibri" panose="020F0502020204030204"/>
              </a:rPr>
              <a:t>.</a:t>
            </a:r>
            <a:endParaRPr lang="en-GB" sz="2400" b="1" dirty="0">
              <a:solidFill>
                <a:srgbClr val="00B050"/>
              </a:solidFill>
              <a:latin typeface="Comic Sans MS"/>
              <a:cs typeface="Calibri" panose="020F0502020204030204"/>
            </a:endParaRPr>
          </a:p>
          <a:p>
            <a:pPr marL="0" indent="0">
              <a:buNone/>
            </a:pPr>
            <a:endParaRPr lang="en-GB" sz="2200" dirty="0">
              <a:cs typeface="Calibri" panose="020F0502020204030204"/>
            </a:endParaRPr>
          </a:p>
          <a:p>
            <a:pPr marL="0" indent="0">
              <a:buNone/>
            </a:pPr>
            <a:endParaRPr lang="en-GB" sz="2200" dirty="0">
              <a:cs typeface="Calibri" panose="020F0502020204030204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80CCC57-AE3E-5B2B-2176-B23BD6363690}"/>
              </a:ext>
            </a:extLst>
          </p:cNvPr>
          <p:cNvSpPr txBox="1"/>
          <p:nvPr/>
        </p:nvSpPr>
        <p:spPr>
          <a:xfrm>
            <a:off x="551679" y="4303756"/>
            <a:ext cx="6693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</a:rPr>
              <a:t>I can read and spell my words.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84C5D9-5BE3-1E03-779E-442B36D423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2514" y="209628"/>
            <a:ext cx="2485714" cy="125714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DD0A999-67D3-B95E-801D-A2BAB4A074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7952" y="1510233"/>
            <a:ext cx="1710484" cy="503598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CCD13B3-B688-D26B-F61C-310B7B1BA5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679" y="4940167"/>
            <a:ext cx="1979571" cy="78303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4BE9AA7-4125-6620-F8FF-C295B27ACA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8256" y="4927447"/>
            <a:ext cx="2011727" cy="79575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CC8FBE2-8CA0-D2D8-0D14-9CE31FF549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6989" y="4927447"/>
            <a:ext cx="1900039" cy="75157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6F2AD13-C0BB-50E1-77D1-A2A707A7E5A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90907" y="1510233"/>
            <a:ext cx="1723810" cy="50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450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Consolidation week for spelling words. </a:t>
            </a: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We have covered these words in class but do you know them all!!??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E9354F-67FA-4784-922A-D627D1C6F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3762644" cy="1411744"/>
          </a:xfrm>
        </p:spPr>
        <p:txBody>
          <a:bodyPr anchor="b">
            <a:normAutofit fontScale="90000"/>
          </a:bodyPr>
          <a:lstStyle/>
          <a:p>
            <a: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Group 2</a:t>
            </a:r>
            <a:b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</a:br>
            <a: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Active Literacy</a:t>
            </a:r>
            <a:endParaRPr lang="en-GB" sz="5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23844" y="2746752"/>
            <a:ext cx="355313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latin typeface="Comic Sans MS"/>
                <a:cs typeface="Calibri" panose="020F0502020204030204"/>
              </a:rPr>
              <a:t>I can read and spell my </a:t>
            </a:r>
            <a:r>
              <a:rPr lang="en-GB" sz="2400" b="1" dirty="0" err="1">
                <a:latin typeface="Comic Sans MS"/>
                <a:cs typeface="Calibri" panose="020F0502020204030204"/>
              </a:rPr>
              <a:t>my</a:t>
            </a:r>
            <a:r>
              <a:rPr lang="en-GB" sz="2400" b="1" dirty="0">
                <a:latin typeface="Comic Sans MS"/>
                <a:cs typeface="Calibri" panose="020F0502020204030204"/>
              </a:rPr>
              <a:t> phoneme and tricky words. This is a consolidation week.</a:t>
            </a:r>
          </a:p>
          <a:p>
            <a:endParaRPr lang="en-GB" sz="2400" b="1" dirty="0">
              <a:latin typeface="Comic Sans MS"/>
              <a:cs typeface="Calibri" panose="020F0502020204030204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AB91C3-815E-3A00-5033-8AA24D452E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9438" y="144842"/>
            <a:ext cx="2209524" cy="99047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BF887CA-5F38-122E-CE4C-D6936DA66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221" y="1135318"/>
            <a:ext cx="1835957" cy="534959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3ED7DDC-B1B5-D769-D86B-635847A582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933" y="4381546"/>
            <a:ext cx="1517609" cy="60839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4B5C79A-E7AB-F922-634F-5CAD7B67ED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932" y="5055017"/>
            <a:ext cx="1517609" cy="56475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D008FB6-58D4-4C54-F1D0-288272D3863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00412" y="5148749"/>
            <a:ext cx="1553006" cy="69823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BE9356D-B155-8A32-485F-226A5953751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93835" y="144842"/>
            <a:ext cx="1952381" cy="105714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501B943-FA44-4BE2-CADB-ABA37F7B0B4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08279" y="1263631"/>
            <a:ext cx="1737957" cy="509297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197ECA2-B581-9694-60EC-32657244A48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29923" y="4381546"/>
            <a:ext cx="1752457" cy="702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270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E9354F-67FA-4784-922A-D627D1C6F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101" y="298087"/>
            <a:ext cx="5557075" cy="806698"/>
          </a:xfrm>
        </p:spPr>
        <p:txBody>
          <a:bodyPr anchor="b"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Home Learning</a:t>
            </a:r>
            <a:endParaRPr lang="en-GB" sz="4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8D77E4-1165-45ED-B784-2AD1EF76A2C6}"/>
              </a:ext>
            </a:extLst>
          </p:cNvPr>
          <p:cNvSpPr txBox="1"/>
          <p:nvPr/>
        </p:nvSpPr>
        <p:spPr>
          <a:xfrm>
            <a:off x="196454" y="1104785"/>
            <a:ext cx="11494292" cy="463203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b="1" dirty="0">
                <a:solidFill>
                  <a:srgbClr val="7030A0"/>
                </a:solidFill>
                <a:latin typeface="Comic Sans MS"/>
                <a:cs typeface="Calibri"/>
              </a:rPr>
              <a:t>Active Literacy Spelling and Phoneme of the week.</a:t>
            </a:r>
          </a:p>
          <a:p>
            <a:r>
              <a:rPr lang="en-GB" dirty="0">
                <a:solidFill>
                  <a:srgbClr val="7030A0"/>
                </a:solidFill>
                <a:latin typeface="Comic Sans MS"/>
                <a:cs typeface="Calibri"/>
              </a:rPr>
              <a:t>Please practise your spelling/new phoneme words at home using the spelling activity cards or think of your own fun ways to practise your words. We will have a quick check up of the spelling words towards the end of the week!</a:t>
            </a:r>
          </a:p>
          <a:p>
            <a:endParaRPr lang="en-GB" dirty="0">
              <a:solidFill>
                <a:srgbClr val="7030A0"/>
              </a:solidFill>
              <a:latin typeface="Comic Sans MS"/>
              <a:cs typeface="Calibri"/>
            </a:endParaRPr>
          </a:p>
          <a:p>
            <a:endParaRPr lang="en-GB" sz="500" b="1" dirty="0">
              <a:solidFill>
                <a:schemeClr val="accent6">
                  <a:lumMod val="50000"/>
                </a:schemeClr>
              </a:solidFill>
              <a:latin typeface="Comic Sans MS"/>
              <a:cs typeface="Calibri"/>
            </a:endParaRPr>
          </a:p>
          <a:p>
            <a:endParaRPr lang="en-GB" b="1" dirty="0">
              <a:solidFill>
                <a:schemeClr val="accent6">
                  <a:lumMod val="50000"/>
                </a:schemeClr>
              </a:solidFill>
              <a:latin typeface="Comic Sans MS"/>
              <a:cs typeface="Calibri"/>
            </a:endParaRPr>
          </a:p>
          <a:p>
            <a:endParaRPr lang="en-GB" dirty="0">
              <a:solidFill>
                <a:srgbClr val="CF1B1B"/>
              </a:solidFill>
              <a:latin typeface="Comic Sans MS"/>
              <a:cs typeface="Calibri"/>
            </a:endParaRPr>
          </a:p>
          <a:p>
            <a:r>
              <a:rPr lang="en-GB" dirty="0">
                <a:solidFill>
                  <a:srgbClr val="CF1B1B"/>
                </a:solidFill>
                <a:latin typeface="Comic Sans MS"/>
                <a:cs typeface="Calibri"/>
              </a:rPr>
              <a:t>                </a:t>
            </a:r>
            <a:r>
              <a:rPr lang="en-GB" b="1" dirty="0">
                <a:solidFill>
                  <a:srgbClr val="CF1B1B"/>
                </a:solidFill>
                <a:latin typeface="Comic Sans MS"/>
                <a:cs typeface="Calibri"/>
              </a:rPr>
              <a:t>Scots poem time! Let’s get </a:t>
            </a:r>
            <a:r>
              <a:rPr lang="en-GB" b="1" dirty="0" err="1">
                <a:solidFill>
                  <a:srgbClr val="CF1B1B"/>
                </a:solidFill>
                <a:latin typeface="Comic Sans MS"/>
                <a:cs typeface="Calibri"/>
              </a:rPr>
              <a:t>oor</a:t>
            </a:r>
            <a:r>
              <a:rPr lang="en-GB" b="1" dirty="0">
                <a:solidFill>
                  <a:srgbClr val="CF1B1B"/>
                </a:solidFill>
                <a:latin typeface="Comic Sans MS"/>
                <a:cs typeface="Calibri"/>
              </a:rPr>
              <a:t> tongues </a:t>
            </a:r>
            <a:r>
              <a:rPr lang="en-GB" b="1" dirty="0" err="1">
                <a:solidFill>
                  <a:srgbClr val="CF1B1B"/>
                </a:solidFill>
                <a:latin typeface="Comic Sans MS"/>
                <a:cs typeface="Calibri"/>
              </a:rPr>
              <a:t>warpped</a:t>
            </a:r>
            <a:r>
              <a:rPr lang="en-GB" b="1" dirty="0">
                <a:solidFill>
                  <a:srgbClr val="CF1B1B"/>
                </a:solidFill>
                <a:latin typeface="Comic Sans MS"/>
                <a:cs typeface="Calibri"/>
              </a:rPr>
              <a:t> around some guid </a:t>
            </a:r>
            <a:r>
              <a:rPr lang="en-GB" b="1" dirty="0" err="1">
                <a:solidFill>
                  <a:srgbClr val="CF1B1B"/>
                </a:solidFill>
                <a:latin typeface="Comic Sans MS"/>
                <a:cs typeface="Calibri"/>
              </a:rPr>
              <a:t>wirds</a:t>
            </a:r>
            <a:r>
              <a:rPr lang="en-GB" b="1" dirty="0">
                <a:solidFill>
                  <a:srgbClr val="CF1B1B"/>
                </a:solidFill>
                <a:latin typeface="Comic Sans MS"/>
                <a:cs typeface="Calibri"/>
              </a:rPr>
              <a:t>!</a:t>
            </a:r>
            <a:endParaRPr lang="en-GB" dirty="0">
              <a:solidFill>
                <a:srgbClr val="CF1B1B"/>
              </a:solidFill>
              <a:latin typeface="Comic Sans MS"/>
              <a:cs typeface="Calibri"/>
            </a:endParaRPr>
          </a:p>
          <a:p>
            <a:endParaRPr lang="en-GB" b="1" dirty="0">
              <a:solidFill>
                <a:schemeClr val="accent6">
                  <a:lumMod val="50000"/>
                </a:schemeClr>
              </a:solidFill>
              <a:latin typeface="Comic Sans MS"/>
              <a:cs typeface="Calibri"/>
            </a:endParaRPr>
          </a:p>
          <a:p>
            <a:endParaRPr lang="en-GB" b="1" dirty="0">
              <a:solidFill>
                <a:schemeClr val="accent6">
                  <a:lumMod val="50000"/>
                </a:schemeClr>
              </a:solidFill>
              <a:latin typeface="Comic Sans MS"/>
              <a:cs typeface="Calibri"/>
            </a:endParaRPr>
          </a:p>
          <a:p>
            <a:r>
              <a:rPr lang="en-GB" b="1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alibri"/>
              </a:rPr>
              <a:t>Numeracy and Mathematics</a:t>
            </a:r>
          </a:p>
          <a:p>
            <a:endParaRPr lang="en-GB" b="1" dirty="0">
              <a:solidFill>
                <a:schemeClr val="accent6">
                  <a:lumMod val="50000"/>
                </a:schemeClr>
              </a:solidFill>
              <a:latin typeface="Comic Sans MS"/>
              <a:cs typeface="Calibri"/>
            </a:endParaRPr>
          </a:p>
          <a:p>
            <a:r>
              <a:rPr lang="en-GB" b="1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alibri"/>
              </a:rPr>
              <a:t>Let’s learn the facts for the 2x table!</a:t>
            </a:r>
          </a:p>
          <a:p>
            <a:r>
              <a:rPr lang="en-GB" b="1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alibri"/>
              </a:rPr>
              <a:t>Got it?</a:t>
            </a:r>
          </a:p>
          <a:p>
            <a:r>
              <a:rPr lang="en-GB" b="1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alibri"/>
              </a:rPr>
              <a:t>Try the 5x or even the 10x….</a:t>
            </a:r>
          </a:p>
          <a:p>
            <a:r>
              <a:rPr lang="en-GB" sz="2000" b="1" dirty="0">
                <a:solidFill>
                  <a:srgbClr val="CF1B1B"/>
                </a:solidFill>
                <a:latin typeface="Comic Sans MS"/>
                <a:cs typeface="Calibri"/>
              </a:rPr>
              <a:t>	</a:t>
            </a:r>
            <a:r>
              <a:rPr lang="en-GB" b="1" dirty="0">
                <a:solidFill>
                  <a:srgbClr val="CF1B1B"/>
                </a:solidFill>
                <a:latin typeface="Comic Sans MS"/>
                <a:cs typeface="Calibri"/>
              </a:rPr>
              <a:t>            </a:t>
            </a:r>
            <a:endParaRPr lang="en-GB" sz="2000" b="1" dirty="0">
              <a:solidFill>
                <a:srgbClr val="CF1B1B"/>
              </a:solidFill>
              <a:latin typeface="Comic Sans MS"/>
              <a:cs typeface="Calibri"/>
            </a:endParaRPr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0B7C60D9-F472-40DC-A84B-B2C98621D64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64185" y="165371"/>
            <a:ext cx="2561325" cy="1145084"/>
          </a:xfrm>
          <a:prstGeom prst="rect">
            <a:avLst/>
          </a:prstGeom>
        </p:spPr>
      </p:pic>
      <p:pic>
        <p:nvPicPr>
          <p:cNvPr id="6" name="Picture 2" descr="17,949 Girls Talking Illustrations &amp; Clip Art - iStock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0" y="2608159"/>
            <a:ext cx="1433015" cy="1276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8" descr="Mydayink - I love following @theprimaryparty! This Ways to Show Numbers  Anchor Chart is perfection! 👌🏻 Heather has great ideas and activities for  the classroom and a positive and inspiring insta feed!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EB2215-391C-765A-D2CD-C6BF5DF70F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1470" y="4057124"/>
            <a:ext cx="1301817" cy="577880"/>
          </a:xfrm>
          <a:prstGeom prst="rect">
            <a:avLst/>
          </a:prstGeom>
        </p:spPr>
      </p:pic>
      <p:sp>
        <p:nvSpPr>
          <p:cNvPr id="3" name="AutoShape 4">
            <a:extLst>
              <a:ext uri="{FF2B5EF4-FFF2-40B4-BE49-F238E27FC236}">
                <a16:creationId xmlns:a16="http://schemas.microsoft.com/office/drawing/2014/main" id="{1B8EEA57-E604-8C2E-7A1E-D3868C9C994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42379" y="4323100"/>
            <a:ext cx="1545771" cy="1545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AutoShape 4">
            <a:extLst>
              <a:ext uri="{FF2B5EF4-FFF2-40B4-BE49-F238E27FC236}">
                <a16:creationId xmlns:a16="http://schemas.microsoft.com/office/drawing/2014/main" id="{CB42A703-3BFE-FD2B-0E5F-6FD22F1246B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C6AA666-8BD0-16C7-99F4-1C6A3CD85B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3319" y="4849101"/>
            <a:ext cx="4121362" cy="177809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BA8954B-D25A-651B-E73C-D530669BDC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30395" y="4057124"/>
            <a:ext cx="2387723" cy="40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310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82743" y="459894"/>
            <a:ext cx="92271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latin typeface="Comic Sans MS"/>
                <a:cs typeface="Calibri" panose="020F0502020204030204"/>
              </a:rPr>
              <a:t>Some ideas for you to try with the new phoneme or your spelling words. </a:t>
            </a:r>
          </a:p>
          <a:p>
            <a:pPr algn="ctr"/>
            <a:r>
              <a:rPr lang="en-GB" b="1" dirty="0">
                <a:latin typeface="Comic Sans MS"/>
                <a:cs typeface="Calibri" panose="020F0502020204030204"/>
              </a:rPr>
              <a:t>Record them in your Home Learning jotter.</a:t>
            </a:r>
            <a:endParaRPr lang="en-GB" dirty="0"/>
          </a:p>
        </p:txBody>
      </p:sp>
      <p:pic>
        <p:nvPicPr>
          <p:cNvPr id="3076" name="Picture 4" descr="Font Design Word Spelling Time On Stock Vector (Royalty Free) 1672914616 |  Shutter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190135" y="2008272"/>
            <a:ext cx="6164633" cy="2861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9165" y="1106225"/>
            <a:ext cx="7534275" cy="567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746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E9354F-67FA-4784-922A-D627D1C6F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842" y="270987"/>
            <a:ext cx="5557075" cy="1981389"/>
          </a:xfrm>
        </p:spPr>
        <p:txBody>
          <a:bodyPr anchor="b">
            <a:normAutofit/>
          </a:bodyPr>
          <a:lstStyle/>
          <a:p>
            <a: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P2/3 Learning Update</a:t>
            </a:r>
            <a:endParaRPr lang="en-GB" sz="5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83A1C-0DF4-44C8-BF2A-571F508A6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 sz="2200" b="1" dirty="0">
              <a:solidFill>
                <a:srgbClr val="0070C0"/>
              </a:solidFill>
              <a:latin typeface="Comic Sans MS"/>
              <a:cs typeface="Calibri" panose="020F0502020204030204"/>
            </a:endParaRPr>
          </a:p>
          <a:p>
            <a:pPr marL="0" indent="0">
              <a:buNone/>
            </a:pPr>
            <a:endParaRPr lang="en-GB" sz="2200" dirty="0">
              <a:cs typeface="Calibri" panose="020F0502020204030204"/>
            </a:endParaRPr>
          </a:p>
          <a:p>
            <a:pPr marL="0" indent="0">
              <a:buNone/>
            </a:pPr>
            <a:endParaRPr lang="en-GB" sz="2200" dirty="0">
              <a:cs typeface="Calibri" panose="020F0502020204030204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C8E451-8511-4202-9597-B826E0A31643}"/>
              </a:ext>
            </a:extLst>
          </p:cNvPr>
          <p:cNvSpPr txBox="1">
            <a:spLocks/>
          </p:cNvSpPr>
          <p:nvPr/>
        </p:nvSpPr>
        <p:spPr>
          <a:xfrm>
            <a:off x="557117" y="2718054"/>
            <a:ext cx="4818888" cy="35478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 b="1" dirty="0">
              <a:solidFill>
                <a:srgbClr val="0070C0"/>
              </a:solidFill>
              <a:latin typeface="Comic Sans MS"/>
              <a:cs typeface="Calibri" panose="020F0502020204030204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2200" dirty="0">
              <a:cs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8D77E4-1165-45ED-B784-2AD1EF76A2C6}"/>
              </a:ext>
            </a:extLst>
          </p:cNvPr>
          <p:cNvSpPr txBox="1"/>
          <p:nvPr/>
        </p:nvSpPr>
        <p:spPr>
          <a:xfrm>
            <a:off x="734618" y="3130254"/>
            <a:ext cx="11494292" cy="13839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800" dirty="0">
                <a:solidFill>
                  <a:srgbClr val="FF0000"/>
                </a:solidFill>
                <a:latin typeface="Comic Sans MS"/>
                <a:ea typeface="+mn-lt"/>
                <a:cs typeface="+mn-lt"/>
              </a:rPr>
              <a:t>Please visit the blog for photos and information about activities taking place in class. 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sz="2800" dirty="0">
              <a:latin typeface="Comic Sans MS"/>
              <a:ea typeface="+mn-lt"/>
              <a:cs typeface="+mn-lt"/>
            </a:endParaRPr>
          </a:p>
        </p:txBody>
      </p:sp>
      <p:pic>
        <p:nvPicPr>
          <p:cNvPr id="9" name="Picture 9" descr="Diagram&#10;&#10;Description automatically generated">
            <a:extLst>
              <a:ext uri="{FF2B5EF4-FFF2-40B4-BE49-F238E27FC236}">
                <a16:creationId xmlns:a16="http://schemas.microsoft.com/office/drawing/2014/main" id="{314A6D51-E690-4D2D-BE30-0EDFC5AFC6E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95080" y="347109"/>
            <a:ext cx="3817545" cy="283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25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1820</TotalTime>
  <Words>222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 theme</vt:lpstr>
      <vt:lpstr>Primary 2/3 Weekly Learning Update 12/1/26</vt:lpstr>
      <vt:lpstr>Group 1  Active Literacy</vt:lpstr>
      <vt:lpstr>Group 2 Active Literacy</vt:lpstr>
      <vt:lpstr>Home Learning</vt:lpstr>
      <vt:lpstr>PowerPoint Presentation</vt:lpstr>
      <vt:lpstr>P2/3 Learning Update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MaucPrKircaldyJ</dc:creator>
  <cp:lastModifiedBy>Mrs BRYSON</cp:lastModifiedBy>
  <cp:revision>276</cp:revision>
  <dcterms:created xsi:type="dcterms:W3CDTF">2022-02-03T07:54:20Z</dcterms:created>
  <dcterms:modified xsi:type="dcterms:W3CDTF">2026-01-14T10:18:13Z</dcterms:modified>
</cp:coreProperties>
</file>