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1" r:id="rId5"/>
    <p:sldId id="264" r:id="rId6"/>
    <p:sldId id="263" r:id="rId7"/>
  </p:sldIdLst>
  <p:sldSz cx="12192000" cy="6858000"/>
  <p:notesSz cx="6858000" cy="9144000"/>
  <p:defaultTextStyle>
    <a:defPPr>
      <a:defRPr lang="en-GB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CF1B1B"/>
    <a:srgbClr val="8B29A6"/>
    <a:srgbClr val="EBFFFD"/>
    <a:srgbClr val="1F1FC2"/>
    <a:srgbClr val="870E8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97" autoAdjust="0"/>
    <p:restoredTop sz="94669" autoAdjust="0"/>
  </p:normalViewPr>
  <p:slideViewPr>
    <p:cSldViewPr snapToGrid="0">
      <p:cViewPr varScale="1">
        <p:scale>
          <a:sx n="59" d="100"/>
          <a:sy n="59" d="100"/>
        </p:scale>
        <p:origin x="940" y="7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02/10/2025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02/10/2025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02/10/2025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02/10/2025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02/10/2025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02/10/2025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02/10/2025</a:t>
            </a:fld>
            <a:endParaRPr lang="en-GB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02/10/2025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02/10/2025</a:t>
            </a:fld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02/10/2025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02/10/2025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BFFF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GB" smtClean="0"/>
              <a:t>02/10/2025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0EA680-D336-4FF7-8B7A-9848BB0A1C32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GB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11" Type="http://schemas.openxmlformats.org/officeDocument/2006/relationships/image" Target="../media/image11.png"/><Relationship Id="rId5" Type="http://schemas.openxmlformats.org/officeDocument/2006/relationships/image" Target="../media/image5.png"/><Relationship Id="rId10" Type="http://schemas.openxmlformats.org/officeDocument/2006/relationships/image" Target="../media/image10.png"/><Relationship Id="rId4" Type="http://schemas.openxmlformats.org/officeDocument/2006/relationships/image" Target="../media/image4.png"/><Relationship Id="rId9" Type="http://schemas.openxmlformats.org/officeDocument/2006/relationships/image" Target="../media/image9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6.png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1.png"/><Relationship Id="rId5" Type="http://schemas.openxmlformats.org/officeDocument/2006/relationships/image" Target="../media/image20.jpeg"/><Relationship Id="rId4" Type="http://schemas.openxmlformats.org/officeDocument/2006/relationships/image" Target="../media/image19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31" name="Rectangle 1030">
            <a:extLst>
              <a:ext uri="{FF2B5EF4-FFF2-40B4-BE49-F238E27FC236}">
                <a16:creationId xmlns:a16="http://schemas.microsoft.com/office/drawing/2014/main" id="{9B7AD9F6-8CE7-4299-8FC6-328F4DCD3F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90338" y="640080"/>
            <a:ext cx="3734014" cy="3566160"/>
          </a:xfrm>
        </p:spPr>
        <p:txBody>
          <a:bodyPr anchor="b">
            <a:normAutofit/>
          </a:bodyPr>
          <a:lstStyle/>
          <a:p>
            <a:pPr algn="l"/>
            <a:r>
              <a:rPr lang="en-GB" sz="4600">
                <a:latin typeface="Comic Sans MS"/>
                <a:cs typeface="Calibri Light"/>
              </a:rPr>
              <a:t>Primary 2/3</a:t>
            </a:r>
            <a:br>
              <a:rPr lang="en-GB" sz="4600">
                <a:latin typeface="Comic Sans MS"/>
                <a:cs typeface="Calibri Light"/>
              </a:rPr>
            </a:br>
            <a:r>
              <a:rPr lang="en-GB" sz="4600">
                <a:latin typeface="Comic Sans MS"/>
                <a:cs typeface="Calibri Light"/>
              </a:rPr>
              <a:t>Weekly Learning Update</a:t>
            </a:r>
            <a:br>
              <a:rPr lang="en-GB" sz="4600">
                <a:latin typeface="Comic Sans MS"/>
                <a:cs typeface="Calibri Light"/>
              </a:rPr>
            </a:br>
            <a:r>
              <a:rPr lang="en-GB" sz="4600">
                <a:latin typeface="Comic Sans MS"/>
                <a:cs typeface="Calibri Light"/>
              </a:rPr>
              <a:t>6/10/2025</a:t>
            </a:r>
            <a:endParaRPr lang="en-GB" sz="4600">
              <a:latin typeface="Comic Sans MS"/>
            </a:endParaRPr>
          </a:p>
        </p:txBody>
      </p:sp>
      <p:sp>
        <p:nvSpPr>
          <p:cNvPr id="1033" name="sketchy line">
            <a:extLst>
              <a:ext uri="{FF2B5EF4-FFF2-40B4-BE49-F238E27FC236}">
                <a16:creationId xmlns:a16="http://schemas.microsoft.com/office/drawing/2014/main" id="{F49775AF-8896-43EE-92C6-83497D6DC5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90338" y="4409267"/>
            <a:ext cx="3474720" cy="18288"/>
          </a:xfrm>
          <a:custGeom>
            <a:avLst/>
            <a:gdLst>
              <a:gd name="connsiteX0" fmla="*/ 0 w 3474720"/>
              <a:gd name="connsiteY0" fmla="*/ 0 h 18288"/>
              <a:gd name="connsiteX1" fmla="*/ 694944 w 3474720"/>
              <a:gd name="connsiteY1" fmla="*/ 0 h 18288"/>
              <a:gd name="connsiteX2" fmla="*/ 1355141 w 3474720"/>
              <a:gd name="connsiteY2" fmla="*/ 0 h 18288"/>
              <a:gd name="connsiteX3" fmla="*/ 2015338 w 3474720"/>
              <a:gd name="connsiteY3" fmla="*/ 0 h 18288"/>
              <a:gd name="connsiteX4" fmla="*/ 2779776 w 3474720"/>
              <a:gd name="connsiteY4" fmla="*/ 0 h 18288"/>
              <a:gd name="connsiteX5" fmla="*/ 3474720 w 3474720"/>
              <a:gd name="connsiteY5" fmla="*/ 0 h 18288"/>
              <a:gd name="connsiteX6" fmla="*/ 3474720 w 3474720"/>
              <a:gd name="connsiteY6" fmla="*/ 18288 h 18288"/>
              <a:gd name="connsiteX7" fmla="*/ 2779776 w 3474720"/>
              <a:gd name="connsiteY7" fmla="*/ 18288 h 18288"/>
              <a:gd name="connsiteX8" fmla="*/ 2189074 w 3474720"/>
              <a:gd name="connsiteY8" fmla="*/ 18288 h 18288"/>
              <a:gd name="connsiteX9" fmla="*/ 1528877 w 3474720"/>
              <a:gd name="connsiteY9" fmla="*/ 18288 h 18288"/>
              <a:gd name="connsiteX10" fmla="*/ 868680 w 3474720"/>
              <a:gd name="connsiteY10" fmla="*/ 18288 h 18288"/>
              <a:gd name="connsiteX11" fmla="*/ 0 w 3474720"/>
              <a:gd name="connsiteY11" fmla="*/ 18288 h 18288"/>
              <a:gd name="connsiteX12" fmla="*/ 0 w 3474720"/>
              <a:gd name="connsiteY12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3474720" h="18288" fill="none" extrusionOk="0">
                <a:moveTo>
                  <a:pt x="0" y="0"/>
                </a:moveTo>
                <a:cubicBezTo>
                  <a:pt x="224454" y="-14544"/>
                  <a:pt x="495407" y="26540"/>
                  <a:pt x="694944" y="0"/>
                </a:cubicBezTo>
                <a:cubicBezTo>
                  <a:pt x="894481" y="-26540"/>
                  <a:pt x="1130063" y="24713"/>
                  <a:pt x="1355141" y="0"/>
                </a:cubicBezTo>
                <a:cubicBezTo>
                  <a:pt x="1580219" y="-24713"/>
                  <a:pt x="1820099" y="26695"/>
                  <a:pt x="2015338" y="0"/>
                </a:cubicBezTo>
                <a:cubicBezTo>
                  <a:pt x="2210577" y="-26695"/>
                  <a:pt x="2402045" y="165"/>
                  <a:pt x="2779776" y="0"/>
                </a:cubicBezTo>
                <a:cubicBezTo>
                  <a:pt x="3157507" y="-165"/>
                  <a:pt x="3286859" y="-15571"/>
                  <a:pt x="3474720" y="0"/>
                </a:cubicBezTo>
                <a:cubicBezTo>
                  <a:pt x="3474286" y="7551"/>
                  <a:pt x="3474253" y="9822"/>
                  <a:pt x="3474720" y="18288"/>
                </a:cubicBezTo>
                <a:cubicBezTo>
                  <a:pt x="3233904" y="29845"/>
                  <a:pt x="2945134" y="-5256"/>
                  <a:pt x="2779776" y="18288"/>
                </a:cubicBezTo>
                <a:cubicBezTo>
                  <a:pt x="2614418" y="41832"/>
                  <a:pt x="2339768" y="22709"/>
                  <a:pt x="2189074" y="18288"/>
                </a:cubicBezTo>
                <a:cubicBezTo>
                  <a:pt x="2038380" y="13867"/>
                  <a:pt x="1817434" y="-4947"/>
                  <a:pt x="1528877" y="18288"/>
                </a:cubicBezTo>
                <a:cubicBezTo>
                  <a:pt x="1240320" y="41523"/>
                  <a:pt x="1042447" y="37198"/>
                  <a:pt x="868680" y="18288"/>
                </a:cubicBezTo>
                <a:cubicBezTo>
                  <a:pt x="694913" y="-622"/>
                  <a:pt x="233232" y="44909"/>
                  <a:pt x="0" y="18288"/>
                </a:cubicBezTo>
                <a:cubicBezTo>
                  <a:pt x="60" y="11696"/>
                  <a:pt x="66" y="3758"/>
                  <a:pt x="0" y="0"/>
                </a:cubicBezTo>
                <a:close/>
              </a:path>
              <a:path w="3474720" h="18288" stroke="0" extrusionOk="0">
                <a:moveTo>
                  <a:pt x="0" y="0"/>
                </a:moveTo>
                <a:cubicBezTo>
                  <a:pt x="202328" y="-14716"/>
                  <a:pt x="332722" y="-11499"/>
                  <a:pt x="625450" y="0"/>
                </a:cubicBezTo>
                <a:cubicBezTo>
                  <a:pt x="918178" y="11499"/>
                  <a:pt x="1096688" y="5123"/>
                  <a:pt x="1389888" y="0"/>
                </a:cubicBezTo>
                <a:cubicBezTo>
                  <a:pt x="1683088" y="-5123"/>
                  <a:pt x="1835981" y="-14038"/>
                  <a:pt x="1980590" y="0"/>
                </a:cubicBezTo>
                <a:cubicBezTo>
                  <a:pt x="2125199" y="14038"/>
                  <a:pt x="2396099" y="-7203"/>
                  <a:pt x="2571293" y="0"/>
                </a:cubicBezTo>
                <a:cubicBezTo>
                  <a:pt x="2746487" y="7203"/>
                  <a:pt x="3041609" y="-12036"/>
                  <a:pt x="3474720" y="0"/>
                </a:cubicBezTo>
                <a:cubicBezTo>
                  <a:pt x="3474638" y="4406"/>
                  <a:pt x="3474631" y="9982"/>
                  <a:pt x="3474720" y="18288"/>
                </a:cubicBezTo>
                <a:cubicBezTo>
                  <a:pt x="3324873" y="21876"/>
                  <a:pt x="3136771" y="12587"/>
                  <a:pt x="2814523" y="18288"/>
                </a:cubicBezTo>
                <a:cubicBezTo>
                  <a:pt x="2492275" y="23989"/>
                  <a:pt x="2294402" y="47111"/>
                  <a:pt x="2154326" y="18288"/>
                </a:cubicBezTo>
                <a:cubicBezTo>
                  <a:pt x="2014250" y="-10535"/>
                  <a:pt x="1820317" y="33903"/>
                  <a:pt x="1494130" y="18288"/>
                </a:cubicBezTo>
                <a:cubicBezTo>
                  <a:pt x="1167943" y="2673"/>
                  <a:pt x="948432" y="14868"/>
                  <a:pt x="729691" y="18288"/>
                </a:cubicBezTo>
                <a:cubicBezTo>
                  <a:pt x="510950" y="21708"/>
                  <a:pt x="264032" y="24354"/>
                  <a:pt x="0" y="18288"/>
                </a:cubicBezTo>
                <a:cubicBezTo>
                  <a:pt x="189" y="14288"/>
                  <a:pt x="-703" y="3747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445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2863741219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6" name="Picture 2" descr="Embrace the Beauty of October">
            <a:extLst>
              <a:ext uri="{FF2B5EF4-FFF2-40B4-BE49-F238E27FC236}">
                <a16:creationId xmlns:a16="http://schemas.microsoft.com/office/drawing/2014/main" id="{CF0FE3F8-EF9A-4DCA-7DA0-E1FC1E3DB57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03"/>
          <a:stretch>
            <a:fillRect/>
          </a:stretch>
        </p:blipFill>
        <p:spPr bwMode="auto">
          <a:xfrm>
            <a:off x="5311702" y="10"/>
            <a:ext cx="6878775" cy="6857990"/>
          </a:xfrm>
          <a:custGeom>
            <a:avLst/>
            <a:gdLst/>
            <a:ahLst/>
            <a:cxnLst/>
            <a:rect l="l" t="t" r="r" b="b"/>
            <a:pathLst>
              <a:path w="6878775" h="6858000">
                <a:moveTo>
                  <a:pt x="1102973" y="0"/>
                </a:moveTo>
                <a:lnTo>
                  <a:pt x="1160688" y="0"/>
                </a:lnTo>
                <a:lnTo>
                  <a:pt x="983189" y="331786"/>
                </a:lnTo>
                <a:cubicBezTo>
                  <a:pt x="914866" y="469145"/>
                  <a:pt x="850355" y="608712"/>
                  <a:pt x="789261" y="750263"/>
                </a:cubicBezTo>
                <a:cubicBezTo>
                  <a:pt x="774307" y="784928"/>
                  <a:pt x="759992" y="819849"/>
                  <a:pt x="745295" y="854514"/>
                </a:cubicBezTo>
                <a:cubicBezTo>
                  <a:pt x="756682" y="845393"/>
                  <a:pt x="765489" y="833492"/>
                  <a:pt x="770857" y="819975"/>
                </a:cubicBezTo>
                <a:cubicBezTo>
                  <a:pt x="879943" y="589569"/>
                  <a:pt x="999605" y="365513"/>
                  <a:pt x="1131329" y="148742"/>
                </a:cubicBezTo>
                <a:lnTo>
                  <a:pt x="1227589" y="0"/>
                </a:lnTo>
                <a:lnTo>
                  <a:pt x="6878775" y="0"/>
                </a:lnTo>
                <a:lnTo>
                  <a:pt x="6878775" y="6858000"/>
                </a:lnTo>
                <a:lnTo>
                  <a:pt x="713521" y="6858000"/>
                </a:lnTo>
                <a:lnTo>
                  <a:pt x="625642" y="6670527"/>
                </a:lnTo>
                <a:cubicBezTo>
                  <a:pt x="507232" y="6398531"/>
                  <a:pt x="403083" y="6118381"/>
                  <a:pt x="312785" y="5830359"/>
                </a:cubicBezTo>
                <a:cubicBezTo>
                  <a:pt x="278149" y="5719759"/>
                  <a:pt x="248879" y="5607635"/>
                  <a:pt x="212198" y="5480401"/>
                </a:cubicBezTo>
                <a:cubicBezTo>
                  <a:pt x="212208" y="5491601"/>
                  <a:pt x="212803" y="5502788"/>
                  <a:pt x="213988" y="5513923"/>
                </a:cubicBezTo>
                <a:cubicBezTo>
                  <a:pt x="264089" y="5723695"/>
                  <a:pt x="307290" y="5935370"/>
                  <a:pt x="365826" y="6142729"/>
                </a:cubicBezTo>
                <a:cubicBezTo>
                  <a:pt x="433152" y="6380817"/>
                  <a:pt x="510068" y="6614016"/>
                  <a:pt x="597975" y="6841549"/>
                </a:cubicBezTo>
                <a:lnTo>
                  <a:pt x="604824" y="6858000"/>
                </a:lnTo>
                <a:lnTo>
                  <a:pt x="552056" y="6858000"/>
                </a:lnTo>
                <a:lnTo>
                  <a:pt x="539576" y="6828295"/>
                </a:lnTo>
                <a:cubicBezTo>
                  <a:pt x="380597" y="6414594"/>
                  <a:pt x="260223" y="5988893"/>
                  <a:pt x="171555" y="5552906"/>
                </a:cubicBezTo>
                <a:cubicBezTo>
                  <a:pt x="91163" y="5157998"/>
                  <a:pt x="43746" y="4758899"/>
                  <a:pt x="12305" y="4357388"/>
                </a:cubicBezTo>
                <a:cubicBezTo>
                  <a:pt x="-14281" y="4013908"/>
                  <a:pt x="4507" y="3672965"/>
                  <a:pt x="46684" y="3331516"/>
                </a:cubicBezTo>
                <a:cubicBezTo>
                  <a:pt x="127203" y="2664286"/>
                  <a:pt x="277819" y="2007265"/>
                  <a:pt x="496065" y="1371196"/>
                </a:cubicBezTo>
                <a:cubicBezTo>
                  <a:pt x="636273" y="966066"/>
                  <a:pt x="800445" y="573253"/>
                  <a:pt x="995723" y="196614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BFFF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4" name="Rectangle 23">
            <a:extLst>
              <a:ext uri="{FF2B5EF4-FFF2-40B4-BE49-F238E27FC236}">
                <a16:creationId xmlns:a16="http://schemas.microsoft.com/office/drawing/2014/main" id="{743AA782-23D1-4521-8CAD-47662984AA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https://youtu.be/DXvp4Ybx0W4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BE9354F-67FA-4784-922A-D627D1C6FC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936" y="640080"/>
            <a:ext cx="2667435" cy="1481328"/>
          </a:xfrm>
        </p:spPr>
        <p:txBody>
          <a:bodyPr anchor="b">
            <a:normAutofit fontScale="90000"/>
          </a:bodyPr>
          <a:lstStyle/>
          <a:p>
            <a:r>
              <a:rPr lang="en-GB" sz="5000" b="1" dirty="0">
                <a:solidFill>
                  <a:srgbClr val="0070C0"/>
                </a:solidFill>
                <a:latin typeface="Comic Sans MS" panose="030F0702030302020204" pitchFamily="66" charset="0"/>
                <a:cs typeface="Calibri Light"/>
              </a:rPr>
              <a:t>Group 1 </a:t>
            </a:r>
            <a:br>
              <a:rPr lang="en-GB" sz="5000" b="1" dirty="0">
                <a:solidFill>
                  <a:srgbClr val="0070C0"/>
                </a:solidFill>
                <a:latin typeface="Comic Sans MS" panose="030F0702030302020204" pitchFamily="66" charset="0"/>
                <a:cs typeface="Calibri Light"/>
              </a:rPr>
            </a:br>
            <a:r>
              <a:rPr lang="en-GB" sz="5000" b="1" dirty="0">
                <a:solidFill>
                  <a:srgbClr val="0070C0"/>
                </a:solidFill>
                <a:latin typeface="Comic Sans MS" panose="030F0702030302020204" pitchFamily="66" charset="0"/>
                <a:cs typeface="Calibri Light"/>
              </a:rPr>
              <a:t>Active Literacy</a:t>
            </a:r>
            <a:endParaRPr lang="en-GB" sz="5000" b="1" dirty="0">
              <a:solidFill>
                <a:srgbClr val="0070C0"/>
              </a:solidFill>
              <a:latin typeface="Comic Sans MS" panose="030F0702030302020204" pitchFamily="66" charset="0"/>
            </a:endParaRPr>
          </a:p>
        </p:txBody>
      </p:sp>
      <p:sp>
        <p:nvSpPr>
          <p:cNvPr id="26" name="sketch line">
            <a:extLst>
              <a:ext uri="{FF2B5EF4-FFF2-40B4-BE49-F238E27FC236}">
                <a16:creationId xmlns:a16="http://schemas.microsoft.com/office/drawing/2014/main" id="{650D18FE-0824-4A46-B22C-A86B52E5780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3278" y="2372868"/>
            <a:ext cx="3255095" cy="18288"/>
          </a:xfrm>
          <a:custGeom>
            <a:avLst/>
            <a:gdLst>
              <a:gd name="connsiteX0" fmla="*/ 0 w 3255095"/>
              <a:gd name="connsiteY0" fmla="*/ 0 h 18288"/>
              <a:gd name="connsiteX1" fmla="*/ 618468 w 3255095"/>
              <a:gd name="connsiteY1" fmla="*/ 0 h 18288"/>
              <a:gd name="connsiteX2" fmla="*/ 1269487 w 3255095"/>
              <a:gd name="connsiteY2" fmla="*/ 0 h 18288"/>
              <a:gd name="connsiteX3" fmla="*/ 1953057 w 3255095"/>
              <a:gd name="connsiteY3" fmla="*/ 0 h 18288"/>
              <a:gd name="connsiteX4" fmla="*/ 2636627 w 3255095"/>
              <a:gd name="connsiteY4" fmla="*/ 0 h 18288"/>
              <a:gd name="connsiteX5" fmla="*/ 3255095 w 3255095"/>
              <a:gd name="connsiteY5" fmla="*/ 0 h 18288"/>
              <a:gd name="connsiteX6" fmla="*/ 3255095 w 3255095"/>
              <a:gd name="connsiteY6" fmla="*/ 18288 h 18288"/>
              <a:gd name="connsiteX7" fmla="*/ 2538974 w 3255095"/>
              <a:gd name="connsiteY7" fmla="*/ 18288 h 18288"/>
              <a:gd name="connsiteX8" fmla="*/ 1822853 w 3255095"/>
              <a:gd name="connsiteY8" fmla="*/ 18288 h 18288"/>
              <a:gd name="connsiteX9" fmla="*/ 1171834 w 3255095"/>
              <a:gd name="connsiteY9" fmla="*/ 18288 h 18288"/>
              <a:gd name="connsiteX10" fmla="*/ 0 w 3255095"/>
              <a:gd name="connsiteY10" fmla="*/ 18288 h 18288"/>
              <a:gd name="connsiteX11" fmla="*/ 0 w 3255095"/>
              <a:gd name="connsiteY11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255095" h="18288" fill="none" extrusionOk="0">
                <a:moveTo>
                  <a:pt x="0" y="0"/>
                </a:moveTo>
                <a:cubicBezTo>
                  <a:pt x="240201" y="-22123"/>
                  <a:pt x="462021" y="-19623"/>
                  <a:pt x="618468" y="0"/>
                </a:cubicBezTo>
                <a:cubicBezTo>
                  <a:pt x="774915" y="19623"/>
                  <a:pt x="974734" y="2035"/>
                  <a:pt x="1269487" y="0"/>
                </a:cubicBezTo>
                <a:cubicBezTo>
                  <a:pt x="1564240" y="-2035"/>
                  <a:pt x="1733579" y="10639"/>
                  <a:pt x="1953057" y="0"/>
                </a:cubicBezTo>
                <a:cubicBezTo>
                  <a:pt x="2172535" y="-10639"/>
                  <a:pt x="2453962" y="14018"/>
                  <a:pt x="2636627" y="0"/>
                </a:cubicBezTo>
                <a:cubicBezTo>
                  <a:pt x="2819292" y="-14018"/>
                  <a:pt x="3121375" y="5399"/>
                  <a:pt x="3255095" y="0"/>
                </a:cubicBezTo>
                <a:cubicBezTo>
                  <a:pt x="3254386" y="8157"/>
                  <a:pt x="3254682" y="12125"/>
                  <a:pt x="3255095" y="18288"/>
                </a:cubicBezTo>
                <a:cubicBezTo>
                  <a:pt x="3088545" y="23203"/>
                  <a:pt x="2687475" y="7419"/>
                  <a:pt x="2538974" y="18288"/>
                </a:cubicBezTo>
                <a:cubicBezTo>
                  <a:pt x="2390473" y="29157"/>
                  <a:pt x="2137381" y="-8959"/>
                  <a:pt x="1822853" y="18288"/>
                </a:cubicBezTo>
                <a:cubicBezTo>
                  <a:pt x="1508325" y="45535"/>
                  <a:pt x="1466437" y="20385"/>
                  <a:pt x="1171834" y="18288"/>
                </a:cubicBezTo>
                <a:cubicBezTo>
                  <a:pt x="877231" y="16191"/>
                  <a:pt x="561097" y="37643"/>
                  <a:pt x="0" y="18288"/>
                </a:cubicBezTo>
                <a:cubicBezTo>
                  <a:pt x="-46" y="12483"/>
                  <a:pt x="-203" y="6491"/>
                  <a:pt x="0" y="0"/>
                </a:cubicBezTo>
                <a:close/>
              </a:path>
              <a:path w="3255095" h="18288" stroke="0" extrusionOk="0">
                <a:moveTo>
                  <a:pt x="0" y="0"/>
                </a:moveTo>
                <a:cubicBezTo>
                  <a:pt x="291965" y="19429"/>
                  <a:pt x="363155" y="8568"/>
                  <a:pt x="618468" y="0"/>
                </a:cubicBezTo>
                <a:cubicBezTo>
                  <a:pt x="873781" y="-8568"/>
                  <a:pt x="904459" y="-19505"/>
                  <a:pt x="1171834" y="0"/>
                </a:cubicBezTo>
                <a:cubicBezTo>
                  <a:pt x="1439209" y="19505"/>
                  <a:pt x="1744369" y="9790"/>
                  <a:pt x="1887955" y="0"/>
                </a:cubicBezTo>
                <a:cubicBezTo>
                  <a:pt x="2031541" y="-9790"/>
                  <a:pt x="2346378" y="21240"/>
                  <a:pt x="2506423" y="0"/>
                </a:cubicBezTo>
                <a:cubicBezTo>
                  <a:pt x="2666468" y="-21240"/>
                  <a:pt x="2990257" y="30414"/>
                  <a:pt x="3255095" y="0"/>
                </a:cubicBezTo>
                <a:cubicBezTo>
                  <a:pt x="3254831" y="4493"/>
                  <a:pt x="3255479" y="9472"/>
                  <a:pt x="3255095" y="18288"/>
                </a:cubicBezTo>
                <a:cubicBezTo>
                  <a:pt x="3120743" y="16690"/>
                  <a:pt x="2759628" y="42462"/>
                  <a:pt x="2604076" y="18288"/>
                </a:cubicBezTo>
                <a:cubicBezTo>
                  <a:pt x="2448524" y="-5886"/>
                  <a:pt x="2184336" y="19599"/>
                  <a:pt x="1887955" y="18288"/>
                </a:cubicBezTo>
                <a:cubicBezTo>
                  <a:pt x="1591574" y="16977"/>
                  <a:pt x="1548845" y="6870"/>
                  <a:pt x="1334589" y="18288"/>
                </a:cubicBezTo>
                <a:cubicBezTo>
                  <a:pt x="1120333" y="29706"/>
                  <a:pt x="996014" y="9662"/>
                  <a:pt x="683570" y="18288"/>
                </a:cubicBezTo>
                <a:cubicBezTo>
                  <a:pt x="371126" y="26914"/>
                  <a:pt x="198687" y="16167"/>
                  <a:pt x="0" y="18288"/>
                </a:cubicBezTo>
                <a:cubicBezTo>
                  <a:pt x="843" y="9577"/>
                  <a:pt x="371" y="6900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3810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483A1C-0DF4-44C8-BF2A-571F508A6C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4021" y="2536291"/>
            <a:ext cx="1312750" cy="3681629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GB" sz="2400" b="1" dirty="0">
                <a:solidFill>
                  <a:srgbClr val="0070C0"/>
                </a:solidFill>
                <a:latin typeface="Comic Sans MS"/>
                <a:cs typeface="Calibri" panose="020F0502020204030204"/>
              </a:rPr>
              <a:t>This week group 1 are revising </a:t>
            </a:r>
            <a:r>
              <a:rPr lang="en-GB" sz="2400" b="1" dirty="0" err="1">
                <a:solidFill>
                  <a:srgbClr val="00B050"/>
                </a:solidFill>
                <a:latin typeface="Comic Sans MS"/>
                <a:cs typeface="Calibri" panose="020F0502020204030204"/>
              </a:rPr>
              <a:t>ph</a:t>
            </a:r>
            <a:r>
              <a:rPr lang="en-GB" sz="2400" b="1" dirty="0">
                <a:solidFill>
                  <a:srgbClr val="00B050"/>
                </a:solidFill>
                <a:latin typeface="Comic Sans MS"/>
                <a:cs typeface="Calibri" panose="020F0502020204030204"/>
              </a:rPr>
              <a:t>, </a:t>
            </a:r>
            <a:r>
              <a:rPr lang="en-GB" sz="2400" b="1" dirty="0" err="1">
                <a:solidFill>
                  <a:srgbClr val="00B050"/>
                </a:solidFill>
                <a:latin typeface="Comic Sans MS"/>
                <a:cs typeface="Calibri" panose="020F0502020204030204"/>
              </a:rPr>
              <a:t>wh</a:t>
            </a:r>
            <a:r>
              <a:rPr lang="en-GB" sz="2400" b="1" dirty="0">
                <a:solidFill>
                  <a:srgbClr val="00B050"/>
                </a:solidFill>
                <a:latin typeface="Comic Sans MS"/>
                <a:cs typeface="Calibri" panose="020F0502020204030204"/>
              </a:rPr>
              <a:t>, </a:t>
            </a:r>
            <a:r>
              <a:rPr lang="en-GB" sz="2400" b="1" dirty="0" err="1">
                <a:solidFill>
                  <a:srgbClr val="00B050"/>
                </a:solidFill>
                <a:latin typeface="Comic Sans MS"/>
                <a:cs typeface="Calibri" panose="020F0502020204030204"/>
              </a:rPr>
              <a:t>oi,oy</a:t>
            </a:r>
            <a:r>
              <a:rPr lang="en-GB" sz="2400" b="1" dirty="0">
                <a:solidFill>
                  <a:srgbClr val="00B050"/>
                </a:solidFill>
                <a:latin typeface="Comic Sans MS"/>
                <a:cs typeface="Calibri" panose="020F0502020204030204"/>
              </a:rPr>
              <a:t> </a:t>
            </a:r>
            <a:r>
              <a:rPr lang="en-GB" sz="2400" b="1" dirty="0">
                <a:solidFill>
                  <a:srgbClr val="0070C0"/>
                </a:solidFill>
                <a:latin typeface="Comic Sans MS"/>
                <a:cs typeface="Calibri" panose="020F0502020204030204"/>
              </a:rPr>
              <a:t>and </a:t>
            </a:r>
            <a:r>
              <a:rPr lang="en-GB" sz="2400" b="1" dirty="0" err="1">
                <a:solidFill>
                  <a:srgbClr val="00B050"/>
                </a:solidFill>
                <a:latin typeface="Comic Sans MS"/>
                <a:cs typeface="Calibri" panose="020F0502020204030204"/>
              </a:rPr>
              <a:t>oa</a:t>
            </a:r>
            <a:r>
              <a:rPr lang="en-GB" sz="2400" b="1" dirty="0">
                <a:solidFill>
                  <a:srgbClr val="0070C0"/>
                </a:solidFill>
                <a:latin typeface="Comic Sans MS"/>
                <a:cs typeface="Calibri" panose="020F0502020204030204"/>
              </a:rPr>
              <a:t> sounds.</a:t>
            </a:r>
          </a:p>
          <a:p>
            <a:pPr marL="0" indent="0">
              <a:buNone/>
            </a:pPr>
            <a:endParaRPr lang="en-GB" sz="2200" dirty="0">
              <a:cs typeface="Calibri" panose="020F0502020204030204"/>
            </a:endParaRPr>
          </a:p>
          <a:p>
            <a:pPr marL="0" indent="0">
              <a:buNone/>
            </a:pPr>
            <a:endParaRPr lang="en-GB" sz="2200" dirty="0">
              <a:cs typeface="Calibri" panose="020F0502020204030204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9B6AAEFE-9A94-EFBA-1748-F172DF271AF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289410" y="322187"/>
            <a:ext cx="1556222" cy="730299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A3BA4EBD-19D2-5FA6-1D0E-0D20266ADD5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497289" y="1052486"/>
            <a:ext cx="1556221" cy="4700951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E7EDE573-A471-9DF5-3DF3-956687B1A48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38294" y="227674"/>
            <a:ext cx="1583398" cy="824812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600A1D11-5483-66D8-B156-3A4CE271E6B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63781" y="1155699"/>
            <a:ext cx="1646956" cy="4988706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B2D9A995-7DAA-1E98-28DB-9854A78F6099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816613" y="253464"/>
            <a:ext cx="1520052" cy="669949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4F0F9ECC-FF3D-DF3B-009A-EA9DDCF279F8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830237" y="1123260"/>
            <a:ext cx="1646957" cy="4988707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361FC53B-DF74-FFB8-2098-DB57962659F3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612261" y="341714"/>
            <a:ext cx="1054070" cy="710772"/>
          </a:xfrm>
          <a:prstGeom prst="rect">
            <a:avLst/>
          </a:prstGeom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2F0AE4EF-7C40-C0FA-9310-46F32BA5E590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596694" y="1155699"/>
            <a:ext cx="1323644" cy="3998395"/>
          </a:xfrm>
          <a:prstGeom prst="rect">
            <a:avLst/>
          </a:prstGeom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896B6130-52BB-FD29-29DB-78C483056A56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9140217" y="476925"/>
            <a:ext cx="1039537" cy="540727"/>
          </a:xfrm>
          <a:prstGeom prst="rect">
            <a:avLst/>
          </a:prstGeom>
        </p:spPr>
      </p:pic>
      <p:pic>
        <p:nvPicPr>
          <p:cNvPr id="25" name="Picture 24">
            <a:extLst>
              <a:ext uri="{FF2B5EF4-FFF2-40B4-BE49-F238E27FC236}">
                <a16:creationId xmlns:a16="http://schemas.microsoft.com/office/drawing/2014/main" id="{E31F0773-F994-8A3F-DC56-8657D383616F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8969593" y="1112076"/>
            <a:ext cx="1438462" cy="4235100"/>
          </a:xfrm>
          <a:prstGeom prst="rect">
            <a:avLst/>
          </a:prstGeom>
        </p:spPr>
      </p:pic>
      <p:sp>
        <p:nvSpPr>
          <p:cNvPr id="27" name="TextBox 26">
            <a:extLst>
              <a:ext uri="{FF2B5EF4-FFF2-40B4-BE49-F238E27FC236}">
                <a16:creationId xmlns:a16="http://schemas.microsoft.com/office/drawing/2014/main" id="{180CCC57-AE3E-5B2B-2176-B23BD6363690}"/>
              </a:ext>
            </a:extLst>
          </p:cNvPr>
          <p:cNvSpPr txBox="1"/>
          <p:nvPr/>
        </p:nvSpPr>
        <p:spPr>
          <a:xfrm>
            <a:off x="643278" y="6144405"/>
            <a:ext cx="669338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>
                <a:solidFill>
                  <a:srgbClr val="FF0000"/>
                </a:solidFill>
              </a:rPr>
              <a:t>I can read and spell my words.</a:t>
            </a:r>
          </a:p>
        </p:txBody>
      </p:sp>
    </p:spTree>
    <p:extLst>
      <p:ext uri="{BB962C8B-B14F-4D97-AF65-F5344CB8AC3E}">
        <p14:creationId xmlns:p14="http://schemas.microsoft.com/office/powerpoint/2010/main" val="20494505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4" name="Rectangle 23">
            <a:extLst>
              <a:ext uri="{FF2B5EF4-FFF2-40B4-BE49-F238E27FC236}">
                <a16:creationId xmlns:a16="http://schemas.microsoft.com/office/drawing/2014/main" id="{743AA782-23D1-4521-8CAD-47662984AA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latin typeface="Comic Sans MS" panose="030F0702030302020204" pitchFamily="66" charset="0"/>
              </a:rPr>
              <a:t>Consolidation week for spelling words. </a:t>
            </a:r>
          </a:p>
          <a:p>
            <a:pPr algn="ctr"/>
            <a:r>
              <a:rPr lang="en-GB" dirty="0">
                <a:latin typeface="Comic Sans MS" panose="030F0702030302020204" pitchFamily="66" charset="0"/>
              </a:rPr>
              <a:t>We have covered these words in class but do you know them all!!??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BE9354F-67FA-4784-922A-D627D1C6FC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936" y="640080"/>
            <a:ext cx="3762644" cy="1411744"/>
          </a:xfrm>
        </p:spPr>
        <p:txBody>
          <a:bodyPr anchor="b">
            <a:normAutofit fontScale="90000"/>
          </a:bodyPr>
          <a:lstStyle/>
          <a:p>
            <a:r>
              <a:rPr lang="en-GB" sz="5000" b="1" dirty="0">
                <a:solidFill>
                  <a:srgbClr val="0070C0"/>
                </a:solidFill>
                <a:latin typeface="Comic Sans MS" panose="030F0702030302020204" pitchFamily="66" charset="0"/>
                <a:cs typeface="Calibri Light"/>
              </a:rPr>
              <a:t>Group 2</a:t>
            </a:r>
            <a:br>
              <a:rPr lang="en-GB" sz="5000" b="1" dirty="0">
                <a:solidFill>
                  <a:srgbClr val="0070C0"/>
                </a:solidFill>
                <a:latin typeface="Comic Sans MS" panose="030F0702030302020204" pitchFamily="66" charset="0"/>
                <a:cs typeface="Calibri Light"/>
              </a:rPr>
            </a:br>
            <a:r>
              <a:rPr lang="en-GB" sz="5000" b="1" dirty="0">
                <a:solidFill>
                  <a:srgbClr val="0070C0"/>
                </a:solidFill>
                <a:latin typeface="Comic Sans MS" panose="030F0702030302020204" pitchFamily="66" charset="0"/>
                <a:cs typeface="Calibri Light"/>
              </a:rPr>
              <a:t>Active Literacy</a:t>
            </a:r>
            <a:endParaRPr lang="en-GB" sz="5000" b="1" dirty="0">
              <a:solidFill>
                <a:srgbClr val="0070C0"/>
              </a:solidFill>
              <a:latin typeface="Comic Sans MS" panose="030F0702030302020204" pitchFamily="66" charset="0"/>
            </a:endParaRPr>
          </a:p>
        </p:txBody>
      </p:sp>
      <p:sp>
        <p:nvSpPr>
          <p:cNvPr id="26" name="sketch line">
            <a:extLst>
              <a:ext uri="{FF2B5EF4-FFF2-40B4-BE49-F238E27FC236}">
                <a16:creationId xmlns:a16="http://schemas.microsoft.com/office/drawing/2014/main" id="{650D18FE-0824-4A46-B22C-A86B52E5780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3278" y="2372868"/>
            <a:ext cx="3255095" cy="18288"/>
          </a:xfrm>
          <a:custGeom>
            <a:avLst/>
            <a:gdLst>
              <a:gd name="connsiteX0" fmla="*/ 0 w 3255095"/>
              <a:gd name="connsiteY0" fmla="*/ 0 h 18288"/>
              <a:gd name="connsiteX1" fmla="*/ 618468 w 3255095"/>
              <a:gd name="connsiteY1" fmla="*/ 0 h 18288"/>
              <a:gd name="connsiteX2" fmla="*/ 1269487 w 3255095"/>
              <a:gd name="connsiteY2" fmla="*/ 0 h 18288"/>
              <a:gd name="connsiteX3" fmla="*/ 1953057 w 3255095"/>
              <a:gd name="connsiteY3" fmla="*/ 0 h 18288"/>
              <a:gd name="connsiteX4" fmla="*/ 2636627 w 3255095"/>
              <a:gd name="connsiteY4" fmla="*/ 0 h 18288"/>
              <a:gd name="connsiteX5" fmla="*/ 3255095 w 3255095"/>
              <a:gd name="connsiteY5" fmla="*/ 0 h 18288"/>
              <a:gd name="connsiteX6" fmla="*/ 3255095 w 3255095"/>
              <a:gd name="connsiteY6" fmla="*/ 18288 h 18288"/>
              <a:gd name="connsiteX7" fmla="*/ 2538974 w 3255095"/>
              <a:gd name="connsiteY7" fmla="*/ 18288 h 18288"/>
              <a:gd name="connsiteX8" fmla="*/ 1822853 w 3255095"/>
              <a:gd name="connsiteY8" fmla="*/ 18288 h 18288"/>
              <a:gd name="connsiteX9" fmla="*/ 1171834 w 3255095"/>
              <a:gd name="connsiteY9" fmla="*/ 18288 h 18288"/>
              <a:gd name="connsiteX10" fmla="*/ 0 w 3255095"/>
              <a:gd name="connsiteY10" fmla="*/ 18288 h 18288"/>
              <a:gd name="connsiteX11" fmla="*/ 0 w 3255095"/>
              <a:gd name="connsiteY11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255095" h="18288" fill="none" extrusionOk="0">
                <a:moveTo>
                  <a:pt x="0" y="0"/>
                </a:moveTo>
                <a:cubicBezTo>
                  <a:pt x="240201" y="-22123"/>
                  <a:pt x="462021" y="-19623"/>
                  <a:pt x="618468" y="0"/>
                </a:cubicBezTo>
                <a:cubicBezTo>
                  <a:pt x="774915" y="19623"/>
                  <a:pt x="974734" y="2035"/>
                  <a:pt x="1269487" y="0"/>
                </a:cubicBezTo>
                <a:cubicBezTo>
                  <a:pt x="1564240" y="-2035"/>
                  <a:pt x="1733579" y="10639"/>
                  <a:pt x="1953057" y="0"/>
                </a:cubicBezTo>
                <a:cubicBezTo>
                  <a:pt x="2172535" y="-10639"/>
                  <a:pt x="2453962" y="14018"/>
                  <a:pt x="2636627" y="0"/>
                </a:cubicBezTo>
                <a:cubicBezTo>
                  <a:pt x="2819292" y="-14018"/>
                  <a:pt x="3121375" y="5399"/>
                  <a:pt x="3255095" y="0"/>
                </a:cubicBezTo>
                <a:cubicBezTo>
                  <a:pt x="3254386" y="8157"/>
                  <a:pt x="3254682" y="12125"/>
                  <a:pt x="3255095" y="18288"/>
                </a:cubicBezTo>
                <a:cubicBezTo>
                  <a:pt x="3088545" y="23203"/>
                  <a:pt x="2687475" y="7419"/>
                  <a:pt x="2538974" y="18288"/>
                </a:cubicBezTo>
                <a:cubicBezTo>
                  <a:pt x="2390473" y="29157"/>
                  <a:pt x="2137381" y="-8959"/>
                  <a:pt x="1822853" y="18288"/>
                </a:cubicBezTo>
                <a:cubicBezTo>
                  <a:pt x="1508325" y="45535"/>
                  <a:pt x="1466437" y="20385"/>
                  <a:pt x="1171834" y="18288"/>
                </a:cubicBezTo>
                <a:cubicBezTo>
                  <a:pt x="877231" y="16191"/>
                  <a:pt x="561097" y="37643"/>
                  <a:pt x="0" y="18288"/>
                </a:cubicBezTo>
                <a:cubicBezTo>
                  <a:pt x="-46" y="12483"/>
                  <a:pt x="-203" y="6491"/>
                  <a:pt x="0" y="0"/>
                </a:cubicBezTo>
                <a:close/>
              </a:path>
              <a:path w="3255095" h="18288" stroke="0" extrusionOk="0">
                <a:moveTo>
                  <a:pt x="0" y="0"/>
                </a:moveTo>
                <a:cubicBezTo>
                  <a:pt x="291965" y="19429"/>
                  <a:pt x="363155" y="8568"/>
                  <a:pt x="618468" y="0"/>
                </a:cubicBezTo>
                <a:cubicBezTo>
                  <a:pt x="873781" y="-8568"/>
                  <a:pt x="904459" y="-19505"/>
                  <a:pt x="1171834" y="0"/>
                </a:cubicBezTo>
                <a:cubicBezTo>
                  <a:pt x="1439209" y="19505"/>
                  <a:pt x="1744369" y="9790"/>
                  <a:pt x="1887955" y="0"/>
                </a:cubicBezTo>
                <a:cubicBezTo>
                  <a:pt x="2031541" y="-9790"/>
                  <a:pt x="2346378" y="21240"/>
                  <a:pt x="2506423" y="0"/>
                </a:cubicBezTo>
                <a:cubicBezTo>
                  <a:pt x="2666468" y="-21240"/>
                  <a:pt x="2990257" y="30414"/>
                  <a:pt x="3255095" y="0"/>
                </a:cubicBezTo>
                <a:cubicBezTo>
                  <a:pt x="3254831" y="4493"/>
                  <a:pt x="3255479" y="9472"/>
                  <a:pt x="3255095" y="18288"/>
                </a:cubicBezTo>
                <a:cubicBezTo>
                  <a:pt x="3120743" y="16690"/>
                  <a:pt x="2759628" y="42462"/>
                  <a:pt x="2604076" y="18288"/>
                </a:cubicBezTo>
                <a:cubicBezTo>
                  <a:pt x="2448524" y="-5886"/>
                  <a:pt x="2184336" y="19599"/>
                  <a:pt x="1887955" y="18288"/>
                </a:cubicBezTo>
                <a:cubicBezTo>
                  <a:pt x="1591574" y="16977"/>
                  <a:pt x="1548845" y="6870"/>
                  <a:pt x="1334589" y="18288"/>
                </a:cubicBezTo>
                <a:cubicBezTo>
                  <a:pt x="1120333" y="29706"/>
                  <a:pt x="996014" y="9662"/>
                  <a:pt x="683570" y="18288"/>
                </a:cubicBezTo>
                <a:cubicBezTo>
                  <a:pt x="371126" y="26914"/>
                  <a:pt x="198687" y="16167"/>
                  <a:pt x="0" y="18288"/>
                </a:cubicBezTo>
                <a:cubicBezTo>
                  <a:pt x="843" y="9577"/>
                  <a:pt x="371" y="6900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3810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345235" y="2577086"/>
            <a:ext cx="3553137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b="1" dirty="0">
                <a:latin typeface="Comic Sans MS"/>
                <a:cs typeface="Calibri" panose="020F0502020204030204"/>
              </a:rPr>
              <a:t>I can read and spell my </a:t>
            </a:r>
            <a:r>
              <a:rPr lang="en-GB" sz="2400" b="1" dirty="0" err="1">
                <a:latin typeface="Comic Sans MS"/>
                <a:cs typeface="Calibri" panose="020F0502020204030204"/>
              </a:rPr>
              <a:t>my</a:t>
            </a:r>
            <a:r>
              <a:rPr lang="en-GB" sz="2400" b="1" dirty="0">
                <a:latin typeface="Comic Sans MS"/>
                <a:cs typeface="Calibri" panose="020F0502020204030204"/>
              </a:rPr>
              <a:t> phoneme and tricky words.</a:t>
            </a:r>
          </a:p>
          <a:p>
            <a:endParaRPr lang="en-GB" sz="2400" b="1" dirty="0">
              <a:latin typeface="Comic Sans MS"/>
              <a:cs typeface="Calibri" panose="020F0502020204030204"/>
            </a:endParaRPr>
          </a:p>
          <a:p>
            <a:r>
              <a:rPr lang="en-GB" sz="2400" b="1" dirty="0">
                <a:solidFill>
                  <a:srgbClr val="0070C0"/>
                </a:solidFill>
                <a:latin typeface="Comic Sans MS"/>
                <a:cs typeface="Calibri" panose="020F0502020204030204"/>
              </a:rPr>
              <a:t>Blue</a:t>
            </a:r>
            <a:r>
              <a:rPr lang="en-GB" sz="2400" b="1" dirty="0">
                <a:latin typeface="Comic Sans MS"/>
                <a:cs typeface="Calibri" panose="020F0502020204030204"/>
              </a:rPr>
              <a:t> border words are easy to sound out.</a:t>
            </a:r>
          </a:p>
          <a:p>
            <a:r>
              <a:rPr lang="en-GB" sz="2400" b="1" dirty="0">
                <a:solidFill>
                  <a:srgbClr val="FF0000"/>
                </a:solidFill>
                <a:latin typeface="Comic Sans MS"/>
                <a:cs typeface="Calibri" panose="020F0502020204030204"/>
              </a:rPr>
              <a:t>Red</a:t>
            </a:r>
            <a:r>
              <a:rPr lang="en-GB" sz="2400" b="1" dirty="0">
                <a:latin typeface="Comic Sans MS"/>
                <a:cs typeface="Calibri" panose="020F0502020204030204"/>
              </a:rPr>
              <a:t> border words are tricky words.</a:t>
            </a:r>
            <a:endParaRPr lang="en-GB" sz="2400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5328444-0A3F-FE6F-0F44-8C8A1ABAAA5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87160" y="431666"/>
            <a:ext cx="2200000" cy="914286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AF464630-ABB3-369F-5365-183662FE7FB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114812" y="1433038"/>
            <a:ext cx="1717067" cy="5088636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C545CE63-9553-6E87-C785-7B26918D445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243607" y="1012315"/>
            <a:ext cx="4295238" cy="1704762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6E9E1022-4425-D861-DE29-7CD4E895C73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43607" y="2877011"/>
            <a:ext cx="4295238" cy="1704762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F062DC32-A149-3260-DCE4-A5FE092C2912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393580" y="4713451"/>
            <a:ext cx="4295238" cy="1704762"/>
          </a:xfrm>
          <a:prstGeom prst="rect">
            <a:avLst/>
          </a:prstGeom>
        </p:spPr>
      </p:pic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C4480818-7A5A-7660-6F3C-5D8246534B84}"/>
              </a:ext>
            </a:extLst>
          </p:cNvPr>
          <p:cNvCxnSpPr/>
          <p:nvPr/>
        </p:nvCxnSpPr>
        <p:spPr>
          <a:xfrm flipV="1">
            <a:off x="2841171" y="2577086"/>
            <a:ext cx="1251858" cy="1400270"/>
          </a:xfrm>
          <a:prstGeom prst="straightConnector1">
            <a:avLst/>
          </a:prstGeom>
          <a:ln w="38100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>
            <a:extLst>
              <a:ext uri="{FF2B5EF4-FFF2-40B4-BE49-F238E27FC236}">
                <a16:creationId xmlns:a16="http://schemas.microsoft.com/office/drawing/2014/main" id="{ACC6875A-96F5-70FD-1C34-1C005CF7E5D4}"/>
              </a:ext>
            </a:extLst>
          </p:cNvPr>
          <p:cNvCxnSpPr/>
          <p:nvPr/>
        </p:nvCxnSpPr>
        <p:spPr>
          <a:xfrm flipV="1">
            <a:off x="3135086" y="4713451"/>
            <a:ext cx="957943" cy="1273692"/>
          </a:xfrm>
          <a:prstGeom prst="straightConnector1">
            <a:avLst/>
          </a:prstGeom>
          <a:ln w="57150">
            <a:solidFill>
              <a:srgbClr val="FF0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862705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4" name="Rectangle 23">
            <a:extLst>
              <a:ext uri="{FF2B5EF4-FFF2-40B4-BE49-F238E27FC236}">
                <a16:creationId xmlns:a16="http://schemas.microsoft.com/office/drawing/2014/main" id="{743AA782-23D1-4521-8CAD-47662984AA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BE9354F-67FA-4784-922A-D627D1C6FC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2101" y="298087"/>
            <a:ext cx="5557075" cy="806698"/>
          </a:xfrm>
        </p:spPr>
        <p:txBody>
          <a:bodyPr anchor="b">
            <a:normAutofit/>
          </a:bodyPr>
          <a:lstStyle/>
          <a:p>
            <a:r>
              <a:rPr lang="en-GB" sz="4000" b="1" dirty="0">
                <a:solidFill>
                  <a:srgbClr val="0070C0"/>
                </a:solidFill>
                <a:latin typeface="Comic Sans MS" panose="030F0702030302020204" pitchFamily="66" charset="0"/>
                <a:cs typeface="Calibri Light"/>
              </a:rPr>
              <a:t>Home Learning</a:t>
            </a:r>
            <a:endParaRPr lang="en-GB" sz="4000" b="1" dirty="0">
              <a:solidFill>
                <a:srgbClr val="0070C0"/>
              </a:solidFill>
              <a:latin typeface="Comic Sans MS" panose="030F0702030302020204" pitchFamily="66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B8D77E4-1165-45ED-B784-2AD1EF76A2C6}"/>
              </a:ext>
            </a:extLst>
          </p:cNvPr>
          <p:cNvSpPr txBox="1"/>
          <p:nvPr/>
        </p:nvSpPr>
        <p:spPr>
          <a:xfrm>
            <a:off x="178214" y="1239478"/>
            <a:ext cx="11494292" cy="518603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GB" b="1" dirty="0">
                <a:solidFill>
                  <a:srgbClr val="7030A0"/>
                </a:solidFill>
                <a:latin typeface="Comic Sans MS"/>
                <a:cs typeface="Calibri"/>
              </a:rPr>
              <a:t>Active Literacy Spelling and Phoneme of the week.</a:t>
            </a:r>
          </a:p>
          <a:p>
            <a:r>
              <a:rPr lang="en-GB" dirty="0">
                <a:solidFill>
                  <a:srgbClr val="7030A0"/>
                </a:solidFill>
                <a:latin typeface="Comic Sans MS"/>
                <a:cs typeface="Calibri"/>
              </a:rPr>
              <a:t>Please practise your spelling/new phoneme words at home using the spelling activity cards or think of your own fun ways to practise your words. We will have a quick check up of the spelling words towards the end of the week!</a:t>
            </a:r>
          </a:p>
          <a:p>
            <a:endParaRPr lang="en-GB" dirty="0">
              <a:solidFill>
                <a:srgbClr val="7030A0"/>
              </a:solidFill>
              <a:latin typeface="Comic Sans MS"/>
              <a:cs typeface="Calibri"/>
            </a:endParaRPr>
          </a:p>
          <a:p>
            <a:endParaRPr lang="en-GB" sz="500" b="1" dirty="0">
              <a:solidFill>
                <a:schemeClr val="accent6">
                  <a:lumMod val="50000"/>
                </a:schemeClr>
              </a:solidFill>
              <a:latin typeface="Comic Sans MS"/>
              <a:cs typeface="Calibri"/>
            </a:endParaRPr>
          </a:p>
          <a:p>
            <a:endParaRPr lang="en-GB" b="1" dirty="0">
              <a:solidFill>
                <a:schemeClr val="accent6">
                  <a:lumMod val="50000"/>
                </a:schemeClr>
              </a:solidFill>
              <a:latin typeface="Comic Sans MS"/>
              <a:cs typeface="Calibri"/>
            </a:endParaRPr>
          </a:p>
          <a:p>
            <a:endParaRPr lang="en-GB" dirty="0">
              <a:solidFill>
                <a:srgbClr val="CF1B1B"/>
              </a:solidFill>
              <a:latin typeface="Comic Sans MS"/>
              <a:cs typeface="Calibri"/>
            </a:endParaRPr>
          </a:p>
          <a:p>
            <a:r>
              <a:rPr lang="en-GB" dirty="0">
                <a:solidFill>
                  <a:srgbClr val="CF1B1B"/>
                </a:solidFill>
                <a:latin typeface="Comic Sans MS"/>
                <a:cs typeface="Calibri"/>
              </a:rPr>
              <a:t>                </a:t>
            </a:r>
            <a:r>
              <a:rPr lang="en-GB" b="1" dirty="0">
                <a:solidFill>
                  <a:srgbClr val="CF1B1B"/>
                </a:solidFill>
                <a:latin typeface="Comic Sans MS"/>
                <a:cs typeface="Calibri"/>
              </a:rPr>
              <a:t>Talk to me about</a:t>
            </a:r>
            <a:r>
              <a:rPr lang="en-GB" dirty="0">
                <a:solidFill>
                  <a:srgbClr val="CF1B1B"/>
                </a:solidFill>
                <a:latin typeface="Comic Sans MS"/>
                <a:cs typeface="Calibri"/>
              </a:rPr>
              <a:t>… what are good table manners.</a:t>
            </a:r>
          </a:p>
          <a:p>
            <a:r>
              <a:rPr lang="en-GB" dirty="0">
                <a:solidFill>
                  <a:srgbClr val="CF1B1B"/>
                </a:solidFill>
                <a:latin typeface="Comic Sans MS"/>
                <a:cs typeface="Calibri"/>
              </a:rPr>
              <a:t>                We will be making a poster about table manners</a:t>
            </a:r>
          </a:p>
          <a:p>
            <a:r>
              <a:rPr lang="en-GB" dirty="0">
                <a:solidFill>
                  <a:srgbClr val="CF1B1B"/>
                </a:solidFill>
                <a:latin typeface="Comic Sans MS"/>
                <a:cs typeface="Calibri"/>
              </a:rPr>
              <a:t>                 as part of a health and wellbeing lesson soon.</a:t>
            </a:r>
          </a:p>
          <a:p>
            <a:endParaRPr lang="en-GB" b="1" dirty="0">
              <a:solidFill>
                <a:schemeClr val="accent6">
                  <a:lumMod val="50000"/>
                </a:schemeClr>
              </a:solidFill>
              <a:latin typeface="Comic Sans MS"/>
              <a:cs typeface="Calibri"/>
            </a:endParaRPr>
          </a:p>
          <a:p>
            <a:endParaRPr lang="en-GB" b="1" dirty="0">
              <a:solidFill>
                <a:schemeClr val="accent6">
                  <a:lumMod val="50000"/>
                </a:schemeClr>
              </a:solidFill>
              <a:latin typeface="Comic Sans MS"/>
              <a:cs typeface="Calibri"/>
            </a:endParaRPr>
          </a:p>
          <a:p>
            <a:r>
              <a:rPr lang="en-GB" b="1" dirty="0">
                <a:solidFill>
                  <a:schemeClr val="accent6">
                    <a:lumMod val="50000"/>
                  </a:schemeClr>
                </a:solidFill>
                <a:latin typeface="Comic Sans MS"/>
                <a:cs typeface="Calibri"/>
              </a:rPr>
              <a:t>Numeracy and Mathematics</a:t>
            </a:r>
          </a:p>
          <a:p>
            <a:endParaRPr lang="en-GB" b="1" dirty="0">
              <a:solidFill>
                <a:schemeClr val="accent6">
                  <a:lumMod val="50000"/>
                </a:schemeClr>
              </a:solidFill>
              <a:latin typeface="Comic Sans MS"/>
              <a:cs typeface="Calibri"/>
            </a:endParaRPr>
          </a:p>
          <a:p>
            <a:r>
              <a:rPr lang="en-GB" b="1" dirty="0">
                <a:solidFill>
                  <a:schemeClr val="accent6">
                    <a:lumMod val="50000"/>
                  </a:schemeClr>
                </a:solidFill>
                <a:latin typeface="Comic Sans MS"/>
                <a:cs typeface="Calibri"/>
              </a:rPr>
              <a:t>Complete the </a:t>
            </a:r>
            <a:r>
              <a:rPr lang="en-GB" b="1" dirty="0" err="1">
                <a:solidFill>
                  <a:schemeClr val="accent6">
                    <a:lumMod val="50000"/>
                  </a:schemeClr>
                </a:solidFill>
                <a:latin typeface="Comic Sans MS"/>
                <a:cs typeface="Calibri"/>
              </a:rPr>
              <a:t>Sumdog</a:t>
            </a:r>
            <a:r>
              <a:rPr lang="en-GB" b="1" dirty="0">
                <a:solidFill>
                  <a:schemeClr val="accent6">
                    <a:lumMod val="50000"/>
                  </a:schemeClr>
                </a:solidFill>
                <a:latin typeface="Comic Sans MS"/>
                <a:cs typeface="Calibri"/>
              </a:rPr>
              <a:t> tasks</a:t>
            </a:r>
          </a:p>
          <a:p>
            <a:r>
              <a:rPr lang="en-GB" b="1" dirty="0">
                <a:solidFill>
                  <a:schemeClr val="accent6">
                    <a:lumMod val="50000"/>
                  </a:schemeClr>
                </a:solidFill>
                <a:latin typeface="Comic Sans MS"/>
                <a:cs typeface="Calibri"/>
              </a:rPr>
              <a:t>That have been set for you! I’ve sent home</a:t>
            </a:r>
          </a:p>
          <a:p>
            <a:r>
              <a:rPr lang="en-GB" b="1" dirty="0">
                <a:solidFill>
                  <a:schemeClr val="accent6">
                    <a:lumMod val="50000"/>
                  </a:schemeClr>
                </a:solidFill>
                <a:latin typeface="Comic Sans MS"/>
                <a:cs typeface="Calibri"/>
              </a:rPr>
              <a:t>Your login, please stick it in your homework jotter.</a:t>
            </a:r>
          </a:p>
          <a:p>
            <a:r>
              <a:rPr lang="en-GB" sz="2000" b="1" dirty="0">
                <a:solidFill>
                  <a:srgbClr val="CF1B1B"/>
                </a:solidFill>
                <a:latin typeface="Comic Sans MS"/>
                <a:cs typeface="Calibri"/>
              </a:rPr>
              <a:t>	</a:t>
            </a:r>
            <a:r>
              <a:rPr lang="en-GB" b="1" dirty="0">
                <a:solidFill>
                  <a:srgbClr val="CF1B1B"/>
                </a:solidFill>
                <a:latin typeface="Comic Sans MS"/>
                <a:cs typeface="Calibri"/>
              </a:rPr>
              <a:t>            </a:t>
            </a:r>
            <a:endParaRPr lang="en-GB" sz="2000" b="1" dirty="0">
              <a:solidFill>
                <a:srgbClr val="CF1B1B"/>
              </a:solidFill>
              <a:latin typeface="Comic Sans MS"/>
              <a:cs typeface="Calibri"/>
            </a:endParaRPr>
          </a:p>
        </p:txBody>
      </p:sp>
      <p:pic>
        <p:nvPicPr>
          <p:cNvPr id="8" name="Picture 8">
            <a:extLst>
              <a:ext uri="{FF2B5EF4-FFF2-40B4-BE49-F238E27FC236}">
                <a16:creationId xmlns:a16="http://schemas.microsoft.com/office/drawing/2014/main" id="{0B7C60D9-F472-40DC-A84B-B2C98621D64B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6264185" y="165371"/>
            <a:ext cx="2561325" cy="1145084"/>
          </a:xfrm>
          <a:prstGeom prst="rect">
            <a:avLst/>
          </a:prstGeom>
        </p:spPr>
      </p:pic>
      <p:pic>
        <p:nvPicPr>
          <p:cNvPr id="6" name="Picture 2" descr="17,949 Girls Talking Illustrations &amp; Clip Art - iStock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720" y="2608159"/>
            <a:ext cx="1433015" cy="12761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AutoShape 8" descr="Mydayink - I love following @theprimaryparty! This Ways to Show Numbers  Anchor Chart is perfection! 👌🏻 Heather has great ideas and activities for  the classroom and a positive and inspiring insta feed!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1FEB2215-391C-765A-D2CD-C6BF5DF70F7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00918" y="4260335"/>
            <a:ext cx="1301817" cy="577880"/>
          </a:xfrm>
          <a:prstGeom prst="rect">
            <a:avLst/>
          </a:prstGeom>
        </p:spPr>
      </p:pic>
      <p:pic>
        <p:nvPicPr>
          <p:cNvPr id="2050" name="Picture 2" descr="Table Manners Images – Browse 102,875 Stock Photos, Vectors, and Video |  Adobe Stock">
            <a:extLst>
              <a:ext uri="{FF2B5EF4-FFF2-40B4-BE49-F238E27FC236}">
                <a16:creationId xmlns:a16="http://schemas.microsoft.com/office/drawing/2014/main" id="{47DC8E05-B5B7-3F4A-FFA5-F4DA445F167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03481" y="2384562"/>
            <a:ext cx="3844057" cy="24536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AutoShape 4">
            <a:extLst>
              <a:ext uri="{FF2B5EF4-FFF2-40B4-BE49-F238E27FC236}">
                <a16:creationId xmlns:a16="http://schemas.microsoft.com/office/drawing/2014/main" id="{1B8EEA57-E604-8C2E-7A1E-D3868C9C9949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742379" y="4323100"/>
            <a:ext cx="1545771" cy="15457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FC9BF7DC-16E5-8CFE-668C-3B9AA41CFD8C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135231" y="4982678"/>
            <a:ext cx="3380558" cy="17252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83100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782743" y="459894"/>
            <a:ext cx="922712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b="1" dirty="0">
                <a:latin typeface="Comic Sans MS"/>
                <a:cs typeface="Calibri" panose="020F0502020204030204"/>
              </a:rPr>
              <a:t>Some ideas for you to try with the new phoneme or your spelling words. </a:t>
            </a:r>
          </a:p>
          <a:p>
            <a:pPr algn="ctr"/>
            <a:r>
              <a:rPr lang="en-GB" b="1" dirty="0">
                <a:latin typeface="Comic Sans MS"/>
                <a:cs typeface="Calibri" panose="020F0502020204030204"/>
              </a:rPr>
              <a:t>Record them in your Home Learning jotter.</a:t>
            </a:r>
            <a:endParaRPr lang="en-GB" dirty="0"/>
          </a:p>
        </p:txBody>
      </p:sp>
      <p:pic>
        <p:nvPicPr>
          <p:cNvPr id="3076" name="Picture 4" descr="Font Design Word Spelling Time On Stock Vector (Royalty Free) 1672914616 |  Shutterstock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-1190135" y="2008272"/>
            <a:ext cx="6164633" cy="28617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29165" y="1106225"/>
            <a:ext cx="7534275" cy="5676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07463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4" name="Rectangle 23">
            <a:extLst>
              <a:ext uri="{FF2B5EF4-FFF2-40B4-BE49-F238E27FC236}">
                <a16:creationId xmlns:a16="http://schemas.microsoft.com/office/drawing/2014/main" id="{743AA782-23D1-4521-8CAD-47662984AA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BE9354F-67FA-4784-922A-D627D1C6FC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2842" y="270987"/>
            <a:ext cx="5557075" cy="1981389"/>
          </a:xfrm>
        </p:spPr>
        <p:txBody>
          <a:bodyPr anchor="b">
            <a:normAutofit/>
          </a:bodyPr>
          <a:lstStyle/>
          <a:p>
            <a:r>
              <a:rPr lang="en-GB" sz="5000" b="1" dirty="0">
                <a:solidFill>
                  <a:srgbClr val="0070C0"/>
                </a:solidFill>
                <a:latin typeface="Comic Sans MS" panose="030F0702030302020204" pitchFamily="66" charset="0"/>
                <a:cs typeface="Calibri Light"/>
              </a:rPr>
              <a:t>P2/3 Learning Update</a:t>
            </a:r>
            <a:endParaRPr lang="en-GB" sz="5000" b="1" dirty="0">
              <a:solidFill>
                <a:srgbClr val="0070C0"/>
              </a:solidFill>
              <a:latin typeface="Comic Sans MS" panose="030F0702030302020204" pitchFamily="66" charset="0"/>
            </a:endParaRPr>
          </a:p>
        </p:txBody>
      </p:sp>
      <p:sp>
        <p:nvSpPr>
          <p:cNvPr id="26" name="sketch line">
            <a:extLst>
              <a:ext uri="{FF2B5EF4-FFF2-40B4-BE49-F238E27FC236}">
                <a16:creationId xmlns:a16="http://schemas.microsoft.com/office/drawing/2014/main" id="{650D18FE-0824-4A46-B22C-A86B52E5780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3278" y="2372868"/>
            <a:ext cx="3255095" cy="18288"/>
          </a:xfrm>
          <a:custGeom>
            <a:avLst/>
            <a:gdLst>
              <a:gd name="connsiteX0" fmla="*/ 0 w 3255095"/>
              <a:gd name="connsiteY0" fmla="*/ 0 h 18288"/>
              <a:gd name="connsiteX1" fmla="*/ 618468 w 3255095"/>
              <a:gd name="connsiteY1" fmla="*/ 0 h 18288"/>
              <a:gd name="connsiteX2" fmla="*/ 1269487 w 3255095"/>
              <a:gd name="connsiteY2" fmla="*/ 0 h 18288"/>
              <a:gd name="connsiteX3" fmla="*/ 1953057 w 3255095"/>
              <a:gd name="connsiteY3" fmla="*/ 0 h 18288"/>
              <a:gd name="connsiteX4" fmla="*/ 2636627 w 3255095"/>
              <a:gd name="connsiteY4" fmla="*/ 0 h 18288"/>
              <a:gd name="connsiteX5" fmla="*/ 3255095 w 3255095"/>
              <a:gd name="connsiteY5" fmla="*/ 0 h 18288"/>
              <a:gd name="connsiteX6" fmla="*/ 3255095 w 3255095"/>
              <a:gd name="connsiteY6" fmla="*/ 18288 h 18288"/>
              <a:gd name="connsiteX7" fmla="*/ 2538974 w 3255095"/>
              <a:gd name="connsiteY7" fmla="*/ 18288 h 18288"/>
              <a:gd name="connsiteX8" fmla="*/ 1822853 w 3255095"/>
              <a:gd name="connsiteY8" fmla="*/ 18288 h 18288"/>
              <a:gd name="connsiteX9" fmla="*/ 1171834 w 3255095"/>
              <a:gd name="connsiteY9" fmla="*/ 18288 h 18288"/>
              <a:gd name="connsiteX10" fmla="*/ 0 w 3255095"/>
              <a:gd name="connsiteY10" fmla="*/ 18288 h 18288"/>
              <a:gd name="connsiteX11" fmla="*/ 0 w 3255095"/>
              <a:gd name="connsiteY11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255095" h="18288" fill="none" extrusionOk="0">
                <a:moveTo>
                  <a:pt x="0" y="0"/>
                </a:moveTo>
                <a:cubicBezTo>
                  <a:pt x="240201" y="-22123"/>
                  <a:pt x="462021" y="-19623"/>
                  <a:pt x="618468" y="0"/>
                </a:cubicBezTo>
                <a:cubicBezTo>
                  <a:pt x="774915" y="19623"/>
                  <a:pt x="974734" y="2035"/>
                  <a:pt x="1269487" y="0"/>
                </a:cubicBezTo>
                <a:cubicBezTo>
                  <a:pt x="1564240" y="-2035"/>
                  <a:pt x="1733579" y="10639"/>
                  <a:pt x="1953057" y="0"/>
                </a:cubicBezTo>
                <a:cubicBezTo>
                  <a:pt x="2172535" y="-10639"/>
                  <a:pt x="2453962" y="14018"/>
                  <a:pt x="2636627" y="0"/>
                </a:cubicBezTo>
                <a:cubicBezTo>
                  <a:pt x="2819292" y="-14018"/>
                  <a:pt x="3121375" y="5399"/>
                  <a:pt x="3255095" y="0"/>
                </a:cubicBezTo>
                <a:cubicBezTo>
                  <a:pt x="3254386" y="8157"/>
                  <a:pt x="3254682" y="12125"/>
                  <a:pt x="3255095" y="18288"/>
                </a:cubicBezTo>
                <a:cubicBezTo>
                  <a:pt x="3088545" y="23203"/>
                  <a:pt x="2687475" y="7419"/>
                  <a:pt x="2538974" y="18288"/>
                </a:cubicBezTo>
                <a:cubicBezTo>
                  <a:pt x="2390473" y="29157"/>
                  <a:pt x="2137381" y="-8959"/>
                  <a:pt x="1822853" y="18288"/>
                </a:cubicBezTo>
                <a:cubicBezTo>
                  <a:pt x="1508325" y="45535"/>
                  <a:pt x="1466437" y="20385"/>
                  <a:pt x="1171834" y="18288"/>
                </a:cubicBezTo>
                <a:cubicBezTo>
                  <a:pt x="877231" y="16191"/>
                  <a:pt x="561097" y="37643"/>
                  <a:pt x="0" y="18288"/>
                </a:cubicBezTo>
                <a:cubicBezTo>
                  <a:pt x="-46" y="12483"/>
                  <a:pt x="-203" y="6491"/>
                  <a:pt x="0" y="0"/>
                </a:cubicBezTo>
                <a:close/>
              </a:path>
              <a:path w="3255095" h="18288" stroke="0" extrusionOk="0">
                <a:moveTo>
                  <a:pt x="0" y="0"/>
                </a:moveTo>
                <a:cubicBezTo>
                  <a:pt x="291965" y="19429"/>
                  <a:pt x="363155" y="8568"/>
                  <a:pt x="618468" y="0"/>
                </a:cubicBezTo>
                <a:cubicBezTo>
                  <a:pt x="873781" y="-8568"/>
                  <a:pt x="904459" y="-19505"/>
                  <a:pt x="1171834" y="0"/>
                </a:cubicBezTo>
                <a:cubicBezTo>
                  <a:pt x="1439209" y="19505"/>
                  <a:pt x="1744369" y="9790"/>
                  <a:pt x="1887955" y="0"/>
                </a:cubicBezTo>
                <a:cubicBezTo>
                  <a:pt x="2031541" y="-9790"/>
                  <a:pt x="2346378" y="21240"/>
                  <a:pt x="2506423" y="0"/>
                </a:cubicBezTo>
                <a:cubicBezTo>
                  <a:pt x="2666468" y="-21240"/>
                  <a:pt x="2990257" y="30414"/>
                  <a:pt x="3255095" y="0"/>
                </a:cubicBezTo>
                <a:cubicBezTo>
                  <a:pt x="3254831" y="4493"/>
                  <a:pt x="3255479" y="9472"/>
                  <a:pt x="3255095" y="18288"/>
                </a:cubicBezTo>
                <a:cubicBezTo>
                  <a:pt x="3120743" y="16690"/>
                  <a:pt x="2759628" y="42462"/>
                  <a:pt x="2604076" y="18288"/>
                </a:cubicBezTo>
                <a:cubicBezTo>
                  <a:pt x="2448524" y="-5886"/>
                  <a:pt x="2184336" y="19599"/>
                  <a:pt x="1887955" y="18288"/>
                </a:cubicBezTo>
                <a:cubicBezTo>
                  <a:pt x="1591574" y="16977"/>
                  <a:pt x="1548845" y="6870"/>
                  <a:pt x="1334589" y="18288"/>
                </a:cubicBezTo>
                <a:cubicBezTo>
                  <a:pt x="1120333" y="29706"/>
                  <a:pt x="996014" y="9662"/>
                  <a:pt x="683570" y="18288"/>
                </a:cubicBezTo>
                <a:cubicBezTo>
                  <a:pt x="371126" y="26914"/>
                  <a:pt x="198687" y="16167"/>
                  <a:pt x="0" y="18288"/>
                </a:cubicBezTo>
                <a:cubicBezTo>
                  <a:pt x="843" y="9577"/>
                  <a:pt x="371" y="6900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3810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483A1C-0DF4-44C8-BF2A-571F508A6C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0936" y="2660904"/>
            <a:ext cx="4818888" cy="3547872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endParaRPr lang="en-GB" sz="2200" b="1" dirty="0">
              <a:solidFill>
                <a:srgbClr val="0070C0"/>
              </a:solidFill>
              <a:latin typeface="Comic Sans MS"/>
              <a:cs typeface="Calibri" panose="020F0502020204030204"/>
            </a:endParaRPr>
          </a:p>
          <a:p>
            <a:pPr marL="0" indent="0">
              <a:buNone/>
            </a:pPr>
            <a:endParaRPr lang="en-GB" sz="2200" dirty="0">
              <a:cs typeface="Calibri" panose="020F0502020204030204"/>
            </a:endParaRPr>
          </a:p>
          <a:p>
            <a:pPr marL="0" indent="0">
              <a:buNone/>
            </a:pPr>
            <a:endParaRPr lang="en-GB" sz="2200" dirty="0">
              <a:cs typeface="Calibri" panose="020F0502020204030204"/>
            </a:endParaRP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63C8E451-8511-4202-9597-B826E0A31643}"/>
              </a:ext>
            </a:extLst>
          </p:cNvPr>
          <p:cNvSpPr txBox="1">
            <a:spLocks/>
          </p:cNvSpPr>
          <p:nvPr/>
        </p:nvSpPr>
        <p:spPr>
          <a:xfrm>
            <a:off x="557117" y="2718054"/>
            <a:ext cx="4818888" cy="354787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GB" sz="2200" b="1" dirty="0">
              <a:solidFill>
                <a:srgbClr val="0070C0"/>
              </a:solidFill>
              <a:latin typeface="Comic Sans MS"/>
              <a:cs typeface="Calibri" panose="020F0502020204030204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n-GB" sz="2200" dirty="0">
              <a:cs typeface="Calibri" panose="020F0502020204030204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B8D77E4-1165-45ED-B784-2AD1EF76A2C6}"/>
              </a:ext>
            </a:extLst>
          </p:cNvPr>
          <p:cNvSpPr txBox="1"/>
          <p:nvPr/>
        </p:nvSpPr>
        <p:spPr>
          <a:xfrm>
            <a:off x="734618" y="3130254"/>
            <a:ext cx="11494292" cy="138396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>
              <a:lnSpc>
                <a:spcPct val="90000"/>
              </a:lnSpc>
              <a:spcBef>
                <a:spcPts val="1000"/>
              </a:spcBef>
            </a:pPr>
            <a:r>
              <a:rPr lang="en-GB" sz="2800" dirty="0">
                <a:solidFill>
                  <a:srgbClr val="FF0000"/>
                </a:solidFill>
                <a:latin typeface="Comic Sans MS"/>
                <a:ea typeface="+mn-lt"/>
                <a:cs typeface="+mn-lt"/>
              </a:rPr>
              <a:t>Please visit the blog for photos and information about activities taking place in class. </a:t>
            </a:r>
          </a:p>
          <a:p>
            <a:pPr>
              <a:lnSpc>
                <a:spcPct val="90000"/>
              </a:lnSpc>
              <a:spcBef>
                <a:spcPts val="1000"/>
              </a:spcBef>
            </a:pPr>
            <a:endParaRPr lang="en-GB" sz="2800" dirty="0">
              <a:latin typeface="Comic Sans MS"/>
              <a:ea typeface="+mn-lt"/>
              <a:cs typeface="+mn-lt"/>
            </a:endParaRPr>
          </a:p>
        </p:txBody>
      </p:sp>
      <p:pic>
        <p:nvPicPr>
          <p:cNvPr id="9" name="Picture 9" descr="Diagram&#10;&#10;Description automatically generated">
            <a:extLst>
              <a:ext uri="{FF2B5EF4-FFF2-40B4-BE49-F238E27FC236}">
                <a16:creationId xmlns:a16="http://schemas.microsoft.com/office/drawing/2014/main" id="{314A6D51-E690-4D2D-BE30-0EDFC5AFC6ED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8095080" y="347109"/>
            <a:ext cx="3817545" cy="28362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30250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1761</TotalTime>
  <Words>258</Words>
  <Application>Microsoft Office PowerPoint</Application>
  <PresentationFormat>Widescreen</PresentationFormat>
  <Paragraphs>35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Comic Sans MS</vt:lpstr>
      <vt:lpstr>office theme</vt:lpstr>
      <vt:lpstr>Primary 2/3 Weekly Learning Update 6/10/2025</vt:lpstr>
      <vt:lpstr>Group 1  Active Literacy</vt:lpstr>
      <vt:lpstr>Group 2 Active Literacy</vt:lpstr>
      <vt:lpstr>Home Learning</vt:lpstr>
      <vt:lpstr>PowerPoint Presentation</vt:lpstr>
      <vt:lpstr>P2/3 Learning Update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MaucPrKircaldyJ</dc:creator>
  <cp:lastModifiedBy>Mrs BRYSON</cp:lastModifiedBy>
  <cp:revision>267</cp:revision>
  <dcterms:created xsi:type="dcterms:W3CDTF">2022-02-03T07:54:20Z</dcterms:created>
  <dcterms:modified xsi:type="dcterms:W3CDTF">2025-10-02T14:50:07Z</dcterms:modified>
</cp:coreProperties>
</file>