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1" r:id="rId6"/>
    <p:sldId id="264" r:id="rId7"/>
    <p:sldId id="263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1B1B"/>
    <a:srgbClr val="8B29A6"/>
    <a:srgbClr val="EBFFFD"/>
    <a:srgbClr val="1F1FC2"/>
    <a:srgbClr val="870E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639E84-62E7-66ED-3C1A-D3FEC2912E05}" v="73" dt="2022-02-04T13:05:03.845"/>
    <p1510:client id="{30AB7438-8BBF-F174-E236-BAB4D4859F6E}" v="260" dt="2022-02-04T10:34:15.125"/>
    <p1510:client id="{4D6F93E7-671D-0227-0726-4C84037C6AE8}" v="675" dt="2022-02-03T17:10:22.258"/>
    <p1510:client id="{7724260D-F1C4-4072-ABF1-B30BAD5F250A}" v="516" dt="2022-02-03T08:41:20.188"/>
    <p1510:client id="{7D550771-3233-D1B0-8C46-EC1582D65CCB}" v="585" dt="2022-02-09T08:54:46.120"/>
    <p1510:client id="{88B5C0C5-8320-91E1-1923-F85F737CCECC}" v="30" dt="2022-02-04T12:59:09.915"/>
    <p1510:client id="{9A77C561-0A47-A82B-4F13-638C96D72082}" v="69" dt="2022-02-09T10:58:52.402"/>
    <p1510:client id="{A14450A1-F76D-C9B9-E14A-EC1801BD9EDB}" v="123" dt="2022-02-10T08:03:30.904"/>
    <p1510:client id="{E8209CDD-2C40-A843-9D7B-93E2E1F8A7E0}" v="230" dt="2022-02-04T08:37:28.5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69" autoAdjust="0"/>
  </p:normalViewPr>
  <p:slideViewPr>
    <p:cSldViewPr snapToGrid="0">
      <p:cViewPr varScale="1">
        <p:scale>
          <a:sx n="86" d="100"/>
          <a:sy n="86" d="100"/>
        </p:scale>
        <p:origin x="70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04/11/2024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tgames.com/sharkNumbers/mobile/index.html" TargetMode="External"/><Relationship Id="rId5" Type="http://schemas.openxmlformats.org/officeDocument/2006/relationships/image" Target="../media/image1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sz="5000" dirty="0">
                <a:latin typeface="Comic Sans MS"/>
                <a:cs typeface="Calibri Light"/>
              </a:rPr>
              <a:t>Primary </a:t>
            </a:r>
            <a:r>
              <a:rPr lang="en-GB" sz="5000" dirty="0" smtClean="0">
                <a:latin typeface="Comic Sans MS"/>
                <a:cs typeface="Calibri Light"/>
              </a:rPr>
              <a:t>2/3</a:t>
            </a:r>
            <a:br>
              <a:rPr lang="en-GB" sz="5000" dirty="0" smtClean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Weekly </a:t>
            </a:r>
            <a:r>
              <a:rPr lang="en-GB" sz="5000" dirty="0">
                <a:latin typeface="Comic Sans MS"/>
                <a:cs typeface="Calibri Light"/>
              </a:rPr>
              <a:t>Learning Update</a:t>
            </a:r>
            <a:br>
              <a:rPr lang="en-GB" sz="5000" dirty="0">
                <a:latin typeface="Comic Sans MS"/>
                <a:cs typeface="Calibri Light"/>
              </a:rPr>
            </a:br>
            <a:r>
              <a:rPr lang="en-GB" sz="5000" dirty="0" smtClean="0">
                <a:latin typeface="Comic Sans MS"/>
                <a:cs typeface="Calibri Light"/>
              </a:rPr>
              <a:t>4/11/2024</a:t>
            </a:r>
            <a:endParaRPr lang="en-GB" sz="5000" dirty="0">
              <a:latin typeface="Comic Sans MS"/>
            </a:endParaRPr>
          </a:p>
        </p:txBody>
      </p:sp>
      <p:sp>
        <p:nvSpPr>
          <p:cNvPr id="28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utoShape 2" descr="28,213,538 Halloween clipart Vector Images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6" name="Picture 2" descr="Guy Fawkes Bonfire Images – Browse 1,111 Stock Photos, Vectors, and Video |  Adobe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255" y="1163869"/>
            <a:ext cx="5143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https://youtu.be/DXvp4Ybx0W4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1 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2484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This week group 1 are learning to recognise and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use the </a:t>
            </a:r>
            <a:r>
              <a:rPr lang="en-GB" b="1" dirty="0" smtClean="0">
                <a:solidFill>
                  <a:srgbClr val="00B050"/>
                </a:solidFill>
                <a:latin typeface="Comic Sans MS"/>
                <a:cs typeface="Calibri" panose="020F0502020204030204"/>
              </a:rPr>
              <a:t>oy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 </a:t>
            </a:r>
            <a:r>
              <a:rPr lang="en-GB" b="1" dirty="0" smtClean="0">
                <a:solidFill>
                  <a:srgbClr val="0070C0"/>
                </a:solidFill>
                <a:latin typeface="Comic Sans MS"/>
                <a:cs typeface="Calibri" panose="020F0502020204030204"/>
              </a:rPr>
              <a:t>phoneme to read and spell.</a:t>
            </a:r>
          </a:p>
          <a:p>
            <a:pPr marL="0" indent="0">
              <a:buNone/>
            </a:pPr>
            <a:endParaRPr lang="en-GB" sz="2200" dirty="0" smtClean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9301" y="1244245"/>
            <a:ext cx="37409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Tricky words I can read… on word wall</a:t>
            </a:r>
          </a:p>
          <a:p>
            <a:pPr algn="ctr"/>
            <a:endParaRPr lang="en-GB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590" y="474093"/>
            <a:ext cx="1752942" cy="11820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3640" y="1798243"/>
            <a:ext cx="1594240" cy="481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Consolidation week for spelling words. </a:t>
            </a:r>
          </a:p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We have covered these words in class but do you know them all!!??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3762644" cy="1411744"/>
          </a:xfrm>
        </p:spPr>
        <p:txBody>
          <a:bodyPr anchor="b">
            <a:normAutofit fontScale="90000"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Group 2</a:t>
            </a:r>
            <a:b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</a:br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Active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Literacy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434" y="102697"/>
            <a:ext cx="9136566" cy="11664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b="1" dirty="0">
                <a:latin typeface="Comic Sans MS"/>
                <a:cs typeface="Calibri" panose="020F0502020204030204"/>
              </a:rPr>
              <a:t>This week </a:t>
            </a:r>
            <a:r>
              <a:rPr lang="en-GB" b="1" dirty="0" smtClean="0">
                <a:latin typeface="Comic Sans MS"/>
                <a:cs typeface="Calibri" panose="020F0502020204030204"/>
              </a:rPr>
              <a:t>group 2 are revising this phoneme.</a:t>
            </a:r>
          </a:p>
          <a:p>
            <a:pPr marL="0" indent="0" algn="ctr">
              <a:buNone/>
            </a:pPr>
            <a:r>
              <a:rPr lang="en-GB" b="1" dirty="0" smtClean="0">
                <a:latin typeface="Comic Sans MS"/>
                <a:cs typeface="Calibri" panose="020F0502020204030204"/>
              </a:rPr>
              <a:t>I can read and spell them!</a:t>
            </a:r>
            <a:endParaRPr lang="en-GB" b="1" dirty="0">
              <a:latin typeface="Comic Sans MS"/>
              <a:cs typeface="Calibri" panose="020F0502020204030204"/>
            </a:endParaRPr>
          </a:p>
          <a:p>
            <a:pPr marL="0" indent="0" algn="ctr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6858" y="2844220"/>
            <a:ext cx="429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latin typeface="Comic Sans MS"/>
                <a:cs typeface="Calibri" panose="020F0502020204030204"/>
              </a:rPr>
              <a:t>Tricky words are on the word wall in the homework bags. </a:t>
            </a:r>
          </a:p>
          <a:p>
            <a:r>
              <a:rPr lang="en-GB" sz="2400" b="1" dirty="0" smtClean="0">
                <a:latin typeface="Comic Sans MS"/>
                <a:cs typeface="Calibri" panose="020F0502020204030204"/>
              </a:rPr>
              <a:t>If you can read them try spelling them!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936" y="2292802"/>
            <a:ext cx="2561905" cy="13523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7960" y="1170878"/>
            <a:ext cx="1788239" cy="545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27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039" y="479502"/>
            <a:ext cx="902133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This week for writing we will be writing…</a:t>
            </a:r>
          </a:p>
          <a:p>
            <a:endParaRPr lang="en-GB" sz="2000" dirty="0" smtClean="0">
              <a:latin typeface="Comic Sans MS" panose="030F0702030302020204" pitchFamily="66" charset="0"/>
            </a:endParaRPr>
          </a:p>
          <a:p>
            <a:r>
              <a:rPr lang="en-GB" sz="2400" b="1" dirty="0" smtClean="0">
                <a:latin typeface="Comic Sans MS" panose="030F0702030302020204" pitchFamily="66" charset="0"/>
              </a:rPr>
              <a:t>A senses poem about Guy Fawkes night.</a:t>
            </a:r>
          </a:p>
          <a:p>
            <a:r>
              <a:rPr lang="en-GB" sz="3200" dirty="0" smtClean="0">
                <a:latin typeface="Comic Sans MS" panose="030F0702030302020204" pitchFamily="66" charset="0"/>
              </a:rPr>
              <a:t> </a:t>
            </a:r>
          </a:p>
          <a:p>
            <a:endParaRPr lang="en-GB" sz="3200" dirty="0" smtClean="0">
              <a:latin typeface="Comic Sans MS" panose="030F0702030302020204" pitchFamily="66" charset="0"/>
            </a:endParaRPr>
          </a:p>
          <a:p>
            <a:r>
              <a:rPr lang="en-GB" sz="2000" dirty="0" smtClean="0">
                <a:latin typeface="Comic Sans MS" panose="030F0702030302020204" pitchFamily="66" charset="0"/>
              </a:rPr>
              <a:t>Can you </a:t>
            </a:r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talk</a:t>
            </a:r>
            <a:r>
              <a:rPr lang="en-GB" sz="2000" dirty="0" smtClean="0">
                <a:latin typeface="Comic Sans MS" panose="030F0702030302020204" pitchFamily="66" charset="0"/>
              </a:rPr>
              <a:t> about things that you can hear, see, taste, smell</a:t>
            </a:r>
            <a:r>
              <a:rPr lang="en-GB" sz="3200" dirty="0">
                <a:latin typeface="Comic Sans MS" panose="030F0702030302020204" pitchFamily="66" charset="0"/>
              </a:rPr>
              <a:t> </a:t>
            </a:r>
            <a:r>
              <a:rPr lang="en-GB" sz="2000" dirty="0" smtClean="0">
                <a:latin typeface="Comic Sans MS" panose="030F0702030302020204" pitchFamily="66" charset="0"/>
              </a:rPr>
              <a:t>and feel.</a:t>
            </a:r>
          </a:p>
        </p:txBody>
      </p:sp>
      <p:pic>
        <p:nvPicPr>
          <p:cNvPr id="2050" name="Picture 2" descr="Guy Fawkes Bonfire Images – Browse 1,111 Stock Photos, Vectors, and Video |  Adobe 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824" y="3282601"/>
            <a:ext cx="51435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8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101" y="298087"/>
            <a:ext cx="5557075" cy="806698"/>
          </a:xfrm>
        </p:spPr>
        <p:txBody>
          <a:bodyPr anchor="b"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Home Learning</a:t>
            </a:r>
            <a:endParaRPr lang="en-GB" sz="4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307975" y="5624747"/>
            <a:ext cx="2092465" cy="70736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Google Topmarks and play basketball to help with </a:t>
            </a:r>
            <a:r>
              <a:rPr lang="en-GB" sz="1400" b="1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p</a:t>
            </a:r>
            <a:r>
              <a:rPr lang="en-GB" sz="1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lace value.</a:t>
            </a:r>
            <a:endParaRPr lang="en-GB" sz="1400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178214" y="1239478"/>
            <a:ext cx="11494292" cy="32470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 smtClean="0">
                <a:solidFill>
                  <a:srgbClr val="7030A0"/>
                </a:solidFill>
                <a:latin typeface="Comic Sans MS"/>
                <a:cs typeface="Calibri"/>
              </a:rPr>
              <a:t>Active Literacy Spelling and Phoneme of the week.</a:t>
            </a:r>
            <a:endParaRPr lang="en-GB" b="1" dirty="0">
              <a:solidFill>
                <a:srgbClr val="7030A0"/>
              </a:solidFill>
              <a:latin typeface="Comic Sans MS"/>
              <a:cs typeface="Calibri"/>
            </a:endParaRPr>
          </a:p>
          <a:p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Please practise your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spelling/new phoneme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words at home using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the spelling activity cards or </a:t>
            </a:r>
            <a:r>
              <a:rPr lang="en-GB" dirty="0">
                <a:solidFill>
                  <a:srgbClr val="7030A0"/>
                </a:solidFill>
                <a:latin typeface="Comic Sans MS"/>
                <a:cs typeface="Calibri"/>
              </a:rPr>
              <a:t>think of your own fun ways to practise your words. </a:t>
            </a:r>
            <a:r>
              <a:rPr lang="en-GB" dirty="0" smtClean="0">
                <a:solidFill>
                  <a:srgbClr val="7030A0"/>
                </a:solidFill>
                <a:latin typeface="Comic Sans MS"/>
                <a:cs typeface="Calibri"/>
              </a:rPr>
              <a:t>We will have a quick check up of the spelling words towards the end of the week!</a:t>
            </a:r>
          </a:p>
          <a:p>
            <a:endParaRPr lang="en-GB" dirty="0" smtClean="0">
              <a:solidFill>
                <a:srgbClr val="7030A0"/>
              </a:solidFill>
              <a:latin typeface="Comic Sans MS"/>
              <a:cs typeface="Calibri"/>
            </a:endParaRPr>
          </a:p>
          <a:p>
            <a:endParaRPr lang="en-GB" sz="500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dirty="0" smtClean="0">
              <a:solidFill>
                <a:srgbClr val="CF1B1B"/>
              </a:solidFill>
              <a:latin typeface="Comic Sans MS"/>
              <a:cs typeface="Calibri"/>
            </a:endParaRPr>
          </a:p>
          <a:p>
            <a:r>
              <a:rPr lang="en-GB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    Talk to me about… my senses and Guy Fawkes night.</a:t>
            </a:r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endParaRPr lang="en-GB" b="1" dirty="0" smtClean="0">
              <a:solidFill>
                <a:schemeClr val="accent6">
                  <a:lumMod val="50000"/>
                </a:schemeClr>
              </a:solidFill>
              <a:latin typeface="Comic Sans MS"/>
              <a:cs typeface="Calibri"/>
            </a:endParaRPr>
          </a:p>
          <a:p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alibri"/>
              </a:rPr>
              <a:t>Numeracy and Mathematics</a:t>
            </a:r>
          </a:p>
          <a:p>
            <a:r>
              <a:rPr lang="en-GB" sz="2000" b="1" dirty="0" smtClean="0">
                <a:solidFill>
                  <a:srgbClr val="CF1B1B"/>
                </a:solidFill>
                <a:latin typeface="Comic Sans MS"/>
                <a:cs typeface="Calibri"/>
              </a:rPr>
              <a:t>	</a:t>
            </a:r>
            <a:r>
              <a:rPr lang="en-GB" b="1" dirty="0" smtClean="0">
                <a:solidFill>
                  <a:srgbClr val="CF1B1B"/>
                </a:solidFill>
                <a:latin typeface="Comic Sans MS"/>
                <a:cs typeface="Calibri"/>
              </a:rPr>
              <a:t>            </a:t>
            </a:r>
            <a:endParaRPr lang="en-GB" sz="2000" b="1" dirty="0">
              <a:solidFill>
                <a:srgbClr val="CF1B1B"/>
              </a:solidFill>
              <a:latin typeface="Comic Sans MS"/>
              <a:cs typeface="Calibri"/>
            </a:endParaRPr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0B7C60D9-F472-40DC-A84B-B2C98621D64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64185" y="165371"/>
            <a:ext cx="2561325" cy="1145084"/>
          </a:xfrm>
          <a:prstGeom prst="rect">
            <a:avLst/>
          </a:prstGeom>
        </p:spPr>
      </p:pic>
      <p:pic>
        <p:nvPicPr>
          <p:cNvPr id="6" name="Picture 2" descr="17,949 Girls Talking Illustrations &amp; Clip Art - iStock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0" y="2608159"/>
            <a:ext cx="1433015" cy="1276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8" descr="Mydayink - I love following @theprimaryparty! This Ways to Show Numbers  Anchor Chart is perfection! 👌🏻 Heather has great ideas and activities for  the classroom and a positive and inspiring insta feed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8654" y="4432803"/>
            <a:ext cx="2137972" cy="2383888"/>
          </a:xfrm>
          <a:prstGeom prst="rect">
            <a:avLst/>
          </a:prstGeom>
        </p:spPr>
      </p:pic>
      <p:pic>
        <p:nvPicPr>
          <p:cNvPr id="3074" name="Picture 2" descr="Guy Fawkes Bonfire Images – Browse 1,111 Stock Photos, Vectors, and Video |  Adobe Stoc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249" y="2129303"/>
            <a:ext cx="3752521" cy="2501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95290" y="4756898"/>
            <a:ext cx="5478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hlinkClick r:id="rId6"/>
              </a:rPr>
              <a:t>https://</a:t>
            </a:r>
            <a:r>
              <a:rPr lang="en-GB" dirty="0" smtClean="0">
                <a:hlinkClick r:id="rId6"/>
              </a:rPr>
              <a:t>ictgames.com/sharkNumbers/mobile/index.html</a:t>
            </a:r>
            <a:endParaRPr lang="en-GB" dirty="0" smtClean="0"/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86339" y="5242281"/>
            <a:ext cx="2296195" cy="143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31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82743" y="459894"/>
            <a:ext cx="9227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Some ideas for you to try with the new phoneme or your spelling words. </a:t>
            </a:r>
          </a:p>
          <a:p>
            <a:pPr algn="ctr"/>
            <a:r>
              <a:rPr lang="en-GB" b="1" dirty="0" smtClean="0">
                <a:latin typeface="Comic Sans MS"/>
                <a:cs typeface="Calibri" panose="020F0502020204030204"/>
              </a:rPr>
              <a:t>Record them in your Home Learning jotter.</a:t>
            </a:r>
            <a:endParaRPr lang="en-GB" dirty="0"/>
          </a:p>
        </p:txBody>
      </p:sp>
      <p:pic>
        <p:nvPicPr>
          <p:cNvPr id="3076" name="Picture 4" descr="Font Design Word Spelling Time On Stock Vector (Royalty Free) 1672914616 |  Shuttersto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190135" y="2008272"/>
            <a:ext cx="6164633" cy="286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9165" y="1106225"/>
            <a:ext cx="7534275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7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E9354F-67FA-4784-922A-D627D1C6F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842" y="270987"/>
            <a:ext cx="5557075" cy="1981389"/>
          </a:xfrm>
        </p:spPr>
        <p:txBody>
          <a:bodyPr anchor="b">
            <a:normAutofit/>
          </a:bodyPr>
          <a:lstStyle/>
          <a:p>
            <a:r>
              <a:rPr lang="en-GB" sz="5000" b="1" dirty="0" smtClean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P2/3 </a:t>
            </a:r>
            <a:r>
              <a:rPr lang="en-GB" sz="5000" b="1" dirty="0">
                <a:solidFill>
                  <a:srgbClr val="0070C0"/>
                </a:solidFill>
                <a:latin typeface="Comic Sans MS" panose="030F0702030302020204" pitchFamily="66" charset="0"/>
                <a:cs typeface="Calibri Light"/>
              </a:rPr>
              <a:t>Learning Update</a:t>
            </a:r>
            <a:endParaRPr lang="en-GB" sz="5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83A1C-0DF4-44C8-BF2A-571F508A6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  <a:p>
            <a:pPr marL="0" indent="0"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3C8E451-8511-4202-9597-B826E0A31643}"/>
              </a:ext>
            </a:extLst>
          </p:cNvPr>
          <p:cNvSpPr txBox="1">
            <a:spLocks/>
          </p:cNvSpPr>
          <p:nvPr/>
        </p:nvSpPr>
        <p:spPr>
          <a:xfrm>
            <a:off x="557117" y="271805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200" b="1" dirty="0">
              <a:solidFill>
                <a:srgbClr val="0070C0"/>
              </a:solidFill>
              <a:latin typeface="Comic Sans MS"/>
              <a:cs typeface="Calibri" panose="020F0502020204030204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200" dirty="0">
              <a:cs typeface="Calibri" panose="020F050202020403020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8D77E4-1165-45ED-B784-2AD1EF76A2C6}"/>
              </a:ext>
            </a:extLst>
          </p:cNvPr>
          <p:cNvSpPr txBox="1"/>
          <p:nvPr/>
        </p:nvSpPr>
        <p:spPr>
          <a:xfrm>
            <a:off x="557212" y="3432531"/>
            <a:ext cx="11494292" cy="228780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Please visit the blog for photos and information about activities taking place in </a:t>
            </a:r>
            <a:r>
              <a:rPr lang="en-GB" sz="2800" dirty="0" smtClean="0">
                <a:solidFill>
                  <a:srgbClr val="FF0000"/>
                </a:solidFill>
                <a:latin typeface="Comic Sans MS"/>
                <a:ea typeface="+mn-lt"/>
                <a:cs typeface="+mn-lt"/>
              </a:rPr>
              <a:t>class.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GB" sz="2800" dirty="0">
              <a:latin typeface="Comic Sans MS"/>
              <a:ea typeface="+mn-lt"/>
              <a:cs typeface="+mn-lt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2800" dirty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If you have any questions, please do not hesitate to contact me, </a:t>
            </a:r>
            <a:r>
              <a:rPr lang="en-GB" sz="2800" dirty="0" smtClean="0">
                <a:solidFill>
                  <a:srgbClr val="000000"/>
                </a:solidFill>
                <a:latin typeface="Comic Sans MS"/>
                <a:ea typeface="+mn-lt"/>
                <a:cs typeface="+mn-lt"/>
              </a:rPr>
              <a:t>jacqueline.bryson@glow.sch.uk</a:t>
            </a:r>
            <a:endParaRPr lang="en-GB" sz="2800" dirty="0">
              <a:solidFill>
                <a:srgbClr val="000000"/>
              </a:solidFill>
              <a:latin typeface="Comic Sans MS"/>
              <a:ea typeface="+mn-lt"/>
              <a:cs typeface="+mn-lt"/>
            </a:endParaRPr>
          </a:p>
        </p:txBody>
      </p:sp>
      <p:pic>
        <p:nvPicPr>
          <p:cNvPr id="9" name="Picture 9" descr="Diagram&#10;&#10;Description automatically generated">
            <a:extLst>
              <a:ext uri="{FF2B5EF4-FFF2-40B4-BE49-F238E27FC236}">
                <a16:creationId xmlns:a16="http://schemas.microsoft.com/office/drawing/2014/main" id="{314A6D51-E690-4D2D-BE30-0EDFC5AFC6E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95080" y="347109"/>
            <a:ext cx="3817545" cy="283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2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1816</TotalTime>
  <Words>287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Primary 2/3 Weekly Learning Update 4/11/2024</vt:lpstr>
      <vt:lpstr>Group 1  Active Literacy</vt:lpstr>
      <vt:lpstr>Group 2 Active Literacy</vt:lpstr>
      <vt:lpstr>PowerPoint Presentation</vt:lpstr>
      <vt:lpstr>Home Learning</vt:lpstr>
      <vt:lpstr>PowerPoint Presentation</vt:lpstr>
      <vt:lpstr>P2/3 Learning Update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MaucPrKircaldyJ</dc:creator>
  <cp:lastModifiedBy>Mrs BRYSON</cp:lastModifiedBy>
  <cp:revision>271</cp:revision>
  <dcterms:created xsi:type="dcterms:W3CDTF">2022-02-03T07:54:20Z</dcterms:created>
  <dcterms:modified xsi:type="dcterms:W3CDTF">2024-11-04T11:51:13Z</dcterms:modified>
</cp:coreProperties>
</file>