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4" r:id="rId6"/>
    <p:sldId id="263" r:id="rId7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F1B1B"/>
    <a:srgbClr val="8B29A6"/>
    <a:srgbClr val="EBFFFD"/>
    <a:srgbClr val="1F1FC2"/>
    <a:srgbClr val="870E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639E84-62E7-66ED-3C1A-D3FEC2912E05}" v="73" dt="2022-02-04T13:05:03.845"/>
    <p1510:client id="{30AB7438-8BBF-F174-E236-BAB4D4859F6E}" v="260" dt="2022-02-04T10:34:15.125"/>
    <p1510:client id="{4D6F93E7-671D-0227-0726-4C84037C6AE8}" v="675" dt="2022-02-03T17:10:22.258"/>
    <p1510:client id="{7724260D-F1C4-4072-ABF1-B30BAD5F250A}" v="516" dt="2022-02-03T08:41:20.188"/>
    <p1510:client id="{7D550771-3233-D1B0-8C46-EC1582D65CCB}" v="585" dt="2022-02-09T08:54:46.120"/>
    <p1510:client id="{88B5C0C5-8320-91E1-1923-F85F737CCECC}" v="30" dt="2022-02-04T12:59:09.915"/>
    <p1510:client id="{9A77C561-0A47-A82B-4F13-638C96D72082}" v="69" dt="2022-02-09T10:58:52.402"/>
    <p1510:client id="{A14450A1-F76D-C9B9-E14A-EC1801BD9EDB}" v="123" dt="2022-02-10T08:03:30.904"/>
    <p1510:client id="{E8209CDD-2C40-A843-9D7B-93E2E1F8A7E0}" v="230" dt="2022-02-04T08:37:28.5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69" autoAdjust="0"/>
  </p:normalViewPr>
  <p:slideViewPr>
    <p:cSldViewPr snapToGrid="0">
      <p:cViewPr varScale="1">
        <p:scale>
          <a:sx n="86" d="100"/>
          <a:sy n="86" d="100"/>
        </p:scale>
        <p:origin x="708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24/09/2024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24/09/2024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24/09/2024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24/09/2024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24/09/2024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24/09/2024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F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24/09/2024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GB" sz="5000" dirty="0">
                <a:latin typeface="Comic Sans MS"/>
                <a:cs typeface="Calibri Light"/>
              </a:rPr>
              <a:t>Primary </a:t>
            </a:r>
            <a:r>
              <a:rPr lang="en-GB" sz="5000" dirty="0" smtClean="0">
                <a:latin typeface="Comic Sans MS"/>
                <a:cs typeface="Calibri Light"/>
              </a:rPr>
              <a:t>2/3</a:t>
            </a:r>
            <a:br>
              <a:rPr lang="en-GB" sz="5000" dirty="0" smtClean="0">
                <a:latin typeface="Comic Sans MS"/>
                <a:cs typeface="Calibri Light"/>
              </a:rPr>
            </a:br>
            <a:r>
              <a:rPr lang="en-GB" sz="5000" dirty="0" smtClean="0">
                <a:latin typeface="Comic Sans MS"/>
                <a:cs typeface="Calibri Light"/>
              </a:rPr>
              <a:t>Weekly </a:t>
            </a:r>
            <a:r>
              <a:rPr lang="en-GB" sz="5000" dirty="0">
                <a:latin typeface="Comic Sans MS"/>
                <a:cs typeface="Calibri Light"/>
              </a:rPr>
              <a:t>Learning Update</a:t>
            </a:r>
            <a:br>
              <a:rPr lang="en-GB" sz="5000" dirty="0">
                <a:latin typeface="Comic Sans MS"/>
                <a:cs typeface="Calibri Light"/>
              </a:rPr>
            </a:br>
            <a:r>
              <a:rPr lang="en-GB" sz="5000" dirty="0" smtClean="0">
                <a:latin typeface="Comic Sans MS"/>
                <a:cs typeface="Calibri Light"/>
              </a:rPr>
              <a:t>24/9/2024</a:t>
            </a:r>
            <a:endParaRPr lang="en-GB" sz="5000" dirty="0">
              <a:latin typeface="Comic Sans MS"/>
            </a:endParaRPr>
          </a:p>
        </p:txBody>
      </p:sp>
      <p:sp>
        <p:nvSpPr>
          <p:cNvPr id="28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3" descr="A picture containing text, queen, vector graphics&#10;&#10;Description automatically generated">
            <a:extLst>
              <a:ext uri="{FF2B5EF4-FFF2-40B4-BE49-F238E27FC236}">
                <a16:creationId xmlns:a16="http://schemas.microsoft.com/office/drawing/2014/main" id="{EEEB4937-9DE8-4D26-9F65-D78003E5CB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459" r="34885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F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https://youtu.be/DXvp4Ybx0W4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9354F-67FA-4784-922A-D627D1C6F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 fontScale="90000"/>
          </a:bodyPr>
          <a:lstStyle/>
          <a:p>
            <a: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Group 1 </a:t>
            </a:r>
            <a:b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</a:br>
            <a: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Active </a:t>
            </a:r>
            <a:r>
              <a:rPr lang="en-GB" sz="5000" b="1" dirty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Literacy</a:t>
            </a:r>
            <a:endParaRPr lang="en-GB" sz="5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83A1C-0DF4-44C8-BF2A-571F508A6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248430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  <a:latin typeface="Comic Sans MS"/>
                <a:cs typeface="Calibri" panose="020F0502020204030204"/>
              </a:rPr>
              <a:t>This week </a:t>
            </a:r>
            <a:r>
              <a:rPr lang="en-GB" b="1" dirty="0" smtClean="0">
                <a:solidFill>
                  <a:srgbClr val="0070C0"/>
                </a:solidFill>
                <a:latin typeface="Comic Sans MS"/>
                <a:cs typeface="Calibri" panose="020F0502020204030204"/>
              </a:rPr>
              <a:t>group 1 </a:t>
            </a:r>
            <a:r>
              <a:rPr lang="en-GB" b="1" dirty="0" smtClean="0">
                <a:solidFill>
                  <a:srgbClr val="0070C0"/>
                </a:solidFill>
                <a:latin typeface="Comic Sans MS"/>
                <a:cs typeface="Calibri" panose="020F0502020204030204"/>
              </a:rPr>
              <a:t>are learning to recognise and use the phoneme 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  <a:latin typeface="Comic Sans MS"/>
                <a:cs typeface="Calibri" panose="020F0502020204030204"/>
              </a:rPr>
              <a:t>wh</a:t>
            </a:r>
            <a:r>
              <a:rPr lang="en-GB" b="1" dirty="0" smtClean="0">
                <a:solidFill>
                  <a:srgbClr val="0070C0"/>
                </a:solidFill>
                <a:latin typeface="Comic Sans MS"/>
                <a:cs typeface="Calibri" panose="020F0502020204030204"/>
              </a:rPr>
              <a:t> </a:t>
            </a:r>
            <a:r>
              <a:rPr lang="en-GB" b="1" dirty="0" smtClean="0">
                <a:solidFill>
                  <a:srgbClr val="0070C0"/>
                </a:solidFill>
                <a:latin typeface="Comic Sans MS"/>
                <a:cs typeface="Calibri" panose="020F0502020204030204"/>
              </a:rPr>
              <a:t>to read and spell.</a:t>
            </a:r>
          </a:p>
          <a:p>
            <a:pPr marL="0" indent="0">
              <a:buNone/>
            </a:pPr>
            <a:endParaRPr lang="en-GB" sz="2200" dirty="0" smtClean="0">
              <a:cs typeface="Calibri" panose="020F0502020204030204"/>
            </a:endParaRPr>
          </a:p>
          <a:p>
            <a:pPr marL="0" indent="0">
              <a:buNone/>
            </a:pPr>
            <a:endParaRPr lang="en-GB" sz="2200" dirty="0">
              <a:cs typeface="Calibri" panose="020F050202020403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79301" y="1244245"/>
            <a:ext cx="37409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Tricky words I can read… in home/school link jotter.</a:t>
            </a:r>
            <a:endParaRPr lang="en-GB" sz="2400" dirty="0" smtClean="0">
              <a:latin typeface="Comic Sans MS" panose="030F0702030302020204" pitchFamily="66" charset="0"/>
            </a:endParaRPr>
          </a:p>
          <a:p>
            <a:pPr algn="ctr"/>
            <a:endParaRPr lang="en-GB" dirty="0" smtClean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2027" y="890217"/>
            <a:ext cx="2225923" cy="9810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9128" y="4334331"/>
            <a:ext cx="2310277" cy="215422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1544" y="1982909"/>
            <a:ext cx="1579303" cy="4783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45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Consolidation week for spelling words. </a:t>
            </a:r>
          </a:p>
          <a:p>
            <a:pPr algn="ctr"/>
            <a:r>
              <a:rPr lang="en-GB" dirty="0" smtClean="0">
                <a:latin typeface="Comic Sans MS" panose="030F0702030302020204" pitchFamily="66" charset="0"/>
              </a:rPr>
              <a:t>We have covered these words in class but do you know them all!!??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9354F-67FA-4784-922A-D627D1C6F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3762644" cy="1411744"/>
          </a:xfrm>
        </p:spPr>
        <p:txBody>
          <a:bodyPr anchor="b">
            <a:normAutofit fontScale="90000"/>
          </a:bodyPr>
          <a:lstStyle/>
          <a:p>
            <a: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Group 2</a:t>
            </a:r>
            <a:b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</a:br>
            <a: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Active </a:t>
            </a:r>
            <a:r>
              <a:rPr lang="en-GB" sz="5000" b="1" dirty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Literacy</a:t>
            </a:r>
            <a:endParaRPr lang="en-GB" sz="5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83A1C-0DF4-44C8-BF2A-571F508A6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434" y="102697"/>
            <a:ext cx="9136566" cy="116641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GB" b="1" dirty="0">
                <a:latin typeface="Comic Sans MS"/>
                <a:cs typeface="Calibri" panose="020F0502020204030204"/>
              </a:rPr>
              <a:t>This week </a:t>
            </a:r>
            <a:r>
              <a:rPr lang="en-GB" b="1" dirty="0" smtClean="0">
                <a:latin typeface="Comic Sans MS"/>
                <a:cs typeface="Calibri" panose="020F0502020204030204"/>
              </a:rPr>
              <a:t>group 2 </a:t>
            </a:r>
            <a:r>
              <a:rPr lang="en-GB" b="1" dirty="0" smtClean="0">
                <a:latin typeface="Comic Sans MS"/>
                <a:cs typeface="Calibri" panose="020F0502020204030204"/>
              </a:rPr>
              <a:t>are revising these </a:t>
            </a:r>
            <a:r>
              <a:rPr lang="en-GB" b="1" dirty="0" smtClean="0">
                <a:latin typeface="Comic Sans MS"/>
                <a:cs typeface="Calibri" panose="020F0502020204030204"/>
              </a:rPr>
              <a:t>phonemes.</a:t>
            </a:r>
          </a:p>
          <a:p>
            <a:pPr marL="0" indent="0" algn="ctr">
              <a:buNone/>
            </a:pPr>
            <a:r>
              <a:rPr lang="en-GB" b="1" dirty="0" smtClean="0">
                <a:latin typeface="Comic Sans MS"/>
                <a:cs typeface="Calibri" panose="020F0502020204030204"/>
              </a:rPr>
              <a:t>I can read and spell them!</a:t>
            </a:r>
            <a:endParaRPr lang="en-GB" b="1" dirty="0">
              <a:latin typeface="Comic Sans MS"/>
              <a:cs typeface="Calibri" panose="020F0502020204030204"/>
            </a:endParaRPr>
          </a:p>
          <a:p>
            <a:pPr marL="0" indent="0" algn="ctr">
              <a:buNone/>
            </a:pPr>
            <a:endParaRPr lang="en-GB" sz="2200" dirty="0">
              <a:cs typeface="Calibri" panose="020F0502020204030204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7658" y="955674"/>
            <a:ext cx="2329855" cy="11058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2549" y="2225098"/>
            <a:ext cx="1518181" cy="44698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49661" y="1022095"/>
            <a:ext cx="1873793" cy="94766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36960" y="2162761"/>
            <a:ext cx="1586494" cy="467093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66858" y="2844220"/>
            <a:ext cx="4290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latin typeface="Comic Sans MS"/>
                <a:cs typeface="Calibri" panose="020F0502020204030204"/>
              </a:rPr>
              <a:t>Tricky words are in the home /school link jotter. </a:t>
            </a:r>
          </a:p>
          <a:p>
            <a:r>
              <a:rPr lang="en-GB" sz="2400" b="1" dirty="0" smtClean="0">
                <a:latin typeface="Comic Sans MS"/>
                <a:cs typeface="Calibri" panose="020F0502020204030204"/>
              </a:rPr>
              <a:t>If you can read them try spelling them!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8627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9354F-67FA-4784-922A-D627D1C6F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101" y="298087"/>
            <a:ext cx="5557075" cy="806698"/>
          </a:xfrm>
        </p:spPr>
        <p:txBody>
          <a:bodyPr anchor="b">
            <a:normAutofit/>
          </a:bodyPr>
          <a:lstStyle/>
          <a:p>
            <a:r>
              <a:rPr lang="en-GB" sz="4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Home Learning</a:t>
            </a:r>
            <a:endParaRPr lang="en-GB" sz="4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3C8E451-8511-4202-9597-B826E0A31643}"/>
              </a:ext>
            </a:extLst>
          </p:cNvPr>
          <p:cNvSpPr txBox="1">
            <a:spLocks/>
          </p:cNvSpPr>
          <p:nvPr/>
        </p:nvSpPr>
        <p:spPr>
          <a:xfrm>
            <a:off x="307975" y="5624747"/>
            <a:ext cx="2092465" cy="7073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alibri"/>
              </a:rPr>
              <a:t>Google Topmarks and play basketball to help with </a:t>
            </a:r>
            <a:r>
              <a:rPr lang="en-GB" sz="1400" b="1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alibri"/>
              </a:rPr>
              <a:t>p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alibri"/>
              </a:rPr>
              <a:t>lace value.</a:t>
            </a:r>
            <a:endParaRPr lang="en-GB" sz="1400" b="1" dirty="0">
              <a:solidFill>
                <a:schemeClr val="accent6">
                  <a:lumMod val="50000"/>
                </a:schemeClr>
              </a:solidFill>
              <a:latin typeface="Comic Sans MS"/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8D77E4-1165-45ED-B784-2AD1EF76A2C6}"/>
              </a:ext>
            </a:extLst>
          </p:cNvPr>
          <p:cNvSpPr txBox="1"/>
          <p:nvPr/>
        </p:nvSpPr>
        <p:spPr>
          <a:xfrm>
            <a:off x="178214" y="1239478"/>
            <a:ext cx="11494292" cy="38010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b="1" dirty="0" smtClean="0">
                <a:solidFill>
                  <a:srgbClr val="7030A0"/>
                </a:solidFill>
                <a:latin typeface="Comic Sans MS"/>
                <a:cs typeface="Calibri"/>
              </a:rPr>
              <a:t>Active Literacy Spelling and Phoneme of the week.</a:t>
            </a:r>
            <a:endParaRPr lang="en-GB" b="1" dirty="0">
              <a:solidFill>
                <a:srgbClr val="7030A0"/>
              </a:solidFill>
              <a:latin typeface="Comic Sans MS"/>
              <a:cs typeface="Calibri"/>
            </a:endParaRPr>
          </a:p>
          <a:p>
            <a:r>
              <a:rPr lang="en-GB" dirty="0">
                <a:solidFill>
                  <a:srgbClr val="7030A0"/>
                </a:solidFill>
                <a:latin typeface="Comic Sans MS"/>
                <a:cs typeface="Calibri"/>
              </a:rPr>
              <a:t>Please practise your </a:t>
            </a:r>
            <a:r>
              <a:rPr lang="en-GB" dirty="0" smtClean="0">
                <a:solidFill>
                  <a:srgbClr val="7030A0"/>
                </a:solidFill>
                <a:latin typeface="Comic Sans MS"/>
                <a:cs typeface="Calibri"/>
              </a:rPr>
              <a:t>spelling/new phoneme </a:t>
            </a:r>
            <a:r>
              <a:rPr lang="en-GB" dirty="0">
                <a:solidFill>
                  <a:srgbClr val="7030A0"/>
                </a:solidFill>
                <a:latin typeface="Comic Sans MS"/>
                <a:cs typeface="Calibri"/>
              </a:rPr>
              <a:t>words at home using </a:t>
            </a:r>
            <a:r>
              <a:rPr lang="en-GB" dirty="0" smtClean="0">
                <a:solidFill>
                  <a:srgbClr val="7030A0"/>
                </a:solidFill>
                <a:latin typeface="Comic Sans MS"/>
                <a:cs typeface="Calibri"/>
              </a:rPr>
              <a:t>the spelling activity cards or </a:t>
            </a:r>
            <a:r>
              <a:rPr lang="en-GB" dirty="0">
                <a:solidFill>
                  <a:srgbClr val="7030A0"/>
                </a:solidFill>
                <a:latin typeface="Comic Sans MS"/>
                <a:cs typeface="Calibri"/>
              </a:rPr>
              <a:t>think of your own fun ways to practise your words. </a:t>
            </a:r>
            <a:r>
              <a:rPr lang="en-GB" dirty="0" smtClean="0">
                <a:solidFill>
                  <a:srgbClr val="7030A0"/>
                </a:solidFill>
                <a:latin typeface="Comic Sans MS"/>
                <a:cs typeface="Calibri"/>
              </a:rPr>
              <a:t>We will have a quick check up of the spelling words towards the end of the week!</a:t>
            </a:r>
          </a:p>
          <a:p>
            <a:endParaRPr lang="en-GB" dirty="0" smtClean="0">
              <a:solidFill>
                <a:srgbClr val="7030A0"/>
              </a:solidFill>
              <a:latin typeface="Comic Sans MS"/>
              <a:cs typeface="Calibri"/>
            </a:endParaRPr>
          </a:p>
          <a:p>
            <a:endParaRPr lang="en-GB" sz="500" b="1" dirty="0" smtClean="0">
              <a:solidFill>
                <a:schemeClr val="accent6">
                  <a:lumMod val="50000"/>
                </a:schemeClr>
              </a:solidFill>
              <a:latin typeface="Comic Sans MS"/>
              <a:cs typeface="Calibri"/>
            </a:endParaRPr>
          </a:p>
          <a:p>
            <a:endParaRPr lang="en-GB" b="1" dirty="0">
              <a:solidFill>
                <a:schemeClr val="accent6">
                  <a:lumMod val="50000"/>
                </a:schemeClr>
              </a:solidFill>
              <a:latin typeface="Comic Sans MS"/>
              <a:cs typeface="Calibri"/>
            </a:endParaRPr>
          </a:p>
          <a:p>
            <a:endParaRPr lang="en-GB" dirty="0" smtClean="0">
              <a:solidFill>
                <a:srgbClr val="CF1B1B"/>
              </a:solidFill>
              <a:latin typeface="Comic Sans MS"/>
              <a:cs typeface="Calibri"/>
            </a:endParaRPr>
          </a:p>
          <a:p>
            <a:r>
              <a:rPr lang="en-GB" dirty="0" smtClean="0">
                <a:solidFill>
                  <a:srgbClr val="CF1B1B"/>
                </a:solidFill>
                <a:latin typeface="Comic Sans MS"/>
                <a:cs typeface="Calibri"/>
              </a:rPr>
              <a:t>                Talk to me about… </a:t>
            </a:r>
            <a:r>
              <a:rPr lang="en-GB" dirty="0" smtClean="0">
                <a:solidFill>
                  <a:srgbClr val="CF1B1B"/>
                </a:solidFill>
                <a:latin typeface="Comic Sans MS"/>
                <a:cs typeface="Calibri"/>
              </a:rPr>
              <a:t>Autumn</a:t>
            </a:r>
            <a:endParaRPr lang="en-GB" dirty="0" smtClean="0">
              <a:solidFill>
                <a:srgbClr val="CF1B1B"/>
              </a:solidFill>
              <a:latin typeface="Comic Sans MS"/>
              <a:cs typeface="Calibri"/>
            </a:endParaRPr>
          </a:p>
          <a:p>
            <a:endParaRPr lang="en-GB" b="1" dirty="0" smtClean="0">
              <a:solidFill>
                <a:schemeClr val="accent6">
                  <a:lumMod val="50000"/>
                </a:schemeClr>
              </a:solidFill>
              <a:latin typeface="Comic Sans MS"/>
              <a:cs typeface="Calibri"/>
            </a:endParaRPr>
          </a:p>
          <a:p>
            <a:endParaRPr lang="en-GB" b="1" dirty="0" smtClean="0">
              <a:solidFill>
                <a:schemeClr val="accent6">
                  <a:lumMod val="50000"/>
                </a:schemeClr>
              </a:solidFill>
              <a:latin typeface="Comic Sans MS"/>
              <a:cs typeface="Calibri"/>
            </a:endParaRPr>
          </a:p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alibri"/>
              </a:rPr>
              <a:t>Numeracy </a:t>
            </a:r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alibri"/>
              </a:rPr>
              <a:t>and Mathematics</a:t>
            </a:r>
          </a:p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alibri"/>
              </a:rPr>
              <a:t>Take it outdoors!</a:t>
            </a:r>
          </a:p>
          <a:p>
            <a:r>
              <a:rPr lang="en-GB" sz="2000" b="1" dirty="0" smtClean="0">
                <a:solidFill>
                  <a:srgbClr val="CF1B1B"/>
                </a:solidFill>
                <a:latin typeface="Comic Sans MS"/>
                <a:cs typeface="Calibri"/>
              </a:rPr>
              <a:t>	</a:t>
            </a:r>
            <a:r>
              <a:rPr lang="en-GB" b="1" dirty="0" smtClean="0">
                <a:solidFill>
                  <a:srgbClr val="CF1B1B"/>
                </a:solidFill>
                <a:latin typeface="Comic Sans MS"/>
                <a:cs typeface="Calibri"/>
              </a:rPr>
              <a:t>            </a:t>
            </a:r>
            <a:endParaRPr lang="en-GB" sz="2000" b="1" dirty="0">
              <a:solidFill>
                <a:srgbClr val="CF1B1B"/>
              </a:solidFill>
              <a:latin typeface="Comic Sans MS"/>
              <a:cs typeface="Calibri"/>
            </a:endParaRPr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0B7C60D9-F472-40DC-A84B-B2C98621D64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64185" y="165371"/>
            <a:ext cx="2561325" cy="1145084"/>
          </a:xfrm>
          <a:prstGeom prst="rect">
            <a:avLst/>
          </a:prstGeom>
        </p:spPr>
      </p:pic>
      <p:pic>
        <p:nvPicPr>
          <p:cNvPr id="6" name="Picture 2" descr="17,949 Girls Talking Illustrations &amp; Clip Art - iStock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0" y="2608159"/>
            <a:ext cx="1433015" cy="1276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8" descr="Mydayink - I love following @theprimaryparty! This Ways to Show Numbers  Anchor Chart is perfection! 👌🏻 Heather has great ideas and activities for  the classroom and a positive and inspiring insta feed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4397" y="2331553"/>
            <a:ext cx="6126323" cy="3948444"/>
          </a:xfrm>
          <a:prstGeom prst="rect">
            <a:avLst/>
          </a:prstGeom>
        </p:spPr>
      </p:pic>
      <p:sp>
        <p:nvSpPr>
          <p:cNvPr id="14" name="Right Arrow 13"/>
          <p:cNvSpPr/>
          <p:nvPr/>
        </p:nvSpPr>
        <p:spPr>
          <a:xfrm>
            <a:off x="1479286" y="3488343"/>
            <a:ext cx="3222703" cy="686198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78654" y="4432803"/>
            <a:ext cx="2137972" cy="238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31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82743" y="459894"/>
            <a:ext cx="92271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latin typeface="Comic Sans MS"/>
                <a:cs typeface="Calibri" panose="020F0502020204030204"/>
              </a:rPr>
              <a:t>Some ideas for you to try with the new phoneme or your spelling words. </a:t>
            </a:r>
          </a:p>
          <a:p>
            <a:pPr algn="ctr"/>
            <a:r>
              <a:rPr lang="en-GB" b="1" dirty="0" smtClean="0">
                <a:latin typeface="Comic Sans MS"/>
                <a:cs typeface="Calibri" panose="020F0502020204030204"/>
              </a:rPr>
              <a:t>Record them in your Home Learning jotter.</a:t>
            </a:r>
            <a:endParaRPr lang="en-GB" dirty="0"/>
          </a:p>
        </p:txBody>
      </p:sp>
      <p:pic>
        <p:nvPicPr>
          <p:cNvPr id="3076" name="Picture 4" descr="Font Design Word Spelling Time On Stock Vector (Royalty Free) 1672914616 |  Shutter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90135" y="2008272"/>
            <a:ext cx="6164633" cy="2861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9165" y="1106225"/>
            <a:ext cx="7534275" cy="56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74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9354F-67FA-4784-922A-D627D1C6F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842" y="270987"/>
            <a:ext cx="5557075" cy="1981389"/>
          </a:xfrm>
        </p:spPr>
        <p:txBody>
          <a:bodyPr anchor="b">
            <a:normAutofit/>
          </a:bodyPr>
          <a:lstStyle/>
          <a:p>
            <a: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P2/3 </a:t>
            </a:r>
            <a:r>
              <a:rPr lang="en-GB" sz="5000" b="1" dirty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Learning Update</a:t>
            </a:r>
            <a:endParaRPr lang="en-GB" sz="5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83A1C-0DF4-44C8-BF2A-571F508A6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 sz="2200" b="1" dirty="0">
              <a:solidFill>
                <a:srgbClr val="0070C0"/>
              </a:solidFill>
              <a:latin typeface="Comic Sans MS"/>
              <a:cs typeface="Calibri" panose="020F0502020204030204"/>
            </a:endParaRPr>
          </a:p>
          <a:p>
            <a:pPr marL="0" indent="0">
              <a:buNone/>
            </a:pPr>
            <a:endParaRPr lang="en-GB" sz="2200" dirty="0">
              <a:cs typeface="Calibri" panose="020F0502020204030204"/>
            </a:endParaRPr>
          </a:p>
          <a:p>
            <a:pPr marL="0" indent="0">
              <a:buNone/>
            </a:pPr>
            <a:endParaRPr lang="en-GB" sz="2200" dirty="0">
              <a:cs typeface="Calibri" panose="020F0502020204030204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3C8E451-8511-4202-9597-B826E0A31643}"/>
              </a:ext>
            </a:extLst>
          </p:cNvPr>
          <p:cNvSpPr txBox="1">
            <a:spLocks/>
          </p:cNvSpPr>
          <p:nvPr/>
        </p:nvSpPr>
        <p:spPr>
          <a:xfrm>
            <a:off x="557117" y="2718054"/>
            <a:ext cx="4818888" cy="35478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2200" b="1" dirty="0">
              <a:solidFill>
                <a:srgbClr val="0070C0"/>
              </a:solidFill>
              <a:latin typeface="Comic Sans MS"/>
              <a:cs typeface="Calibri" panose="020F0502020204030204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2200" dirty="0">
              <a:cs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8D77E4-1165-45ED-B784-2AD1EF76A2C6}"/>
              </a:ext>
            </a:extLst>
          </p:cNvPr>
          <p:cNvSpPr txBox="1"/>
          <p:nvPr/>
        </p:nvSpPr>
        <p:spPr>
          <a:xfrm>
            <a:off x="557212" y="3432531"/>
            <a:ext cx="11494292" cy="228780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2800" dirty="0">
                <a:solidFill>
                  <a:srgbClr val="FF0000"/>
                </a:solidFill>
                <a:latin typeface="Comic Sans MS"/>
                <a:ea typeface="+mn-lt"/>
                <a:cs typeface="+mn-lt"/>
              </a:rPr>
              <a:t>Please visit the blog for photos and information about activities taking place in </a:t>
            </a:r>
            <a:r>
              <a:rPr lang="en-GB" sz="2800" dirty="0" smtClean="0">
                <a:solidFill>
                  <a:srgbClr val="FF0000"/>
                </a:solidFill>
                <a:latin typeface="Comic Sans MS"/>
                <a:ea typeface="+mn-lt"/>
                <a:cs typeface="+mn-lt"/>
              </a:rPr>
              <a:t>class. 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en-GB" sz="2800" dirty="0">
              <a:latin typeface="Comic Sans MS"/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2800" dirty="0">
                <a:solidFill>
                  <a:srgbClr val="000000"/>
                </a:solidFill>
                <a:latin typeface="Comic Sans MS"/>
                <a:ea typeface="+mn-lt"/>
                <a:cs typeface="+mn-lt"/>
              </a:rPr>
              <a:t>If you have any questions, please do not hesitate to contact me, </a:t>
            </a:r>
            <a:r>
              <a:rPr lang="en-GB" sz="2800" dirty="0" smtClean="0">
                <a:solidFill>
                  <a:srgbClr val="000000"/>
                </a:solidFill>
                <a:latin typeface="Comic Sans MS"/>
                <a:ea typeface="+mn-lt"/>
                <a:cs typeface="+mn-lt"/>
              </a:rPr>
              <a:t>jacqueline.bryson@glow.sch.uk</a:t>
            </a:r>
            <a:endParaRPr lang="en-GB" sz="2800" dirty="0">
              <a:solidFill>
                <a:srgbClr val="000000"/>
              </a:solidFill>
              <a:latin typeface="Comic Sans MS"/>
              <a:ea typeface="+mn-lt"/>
              <a:cs typeface="+mn-lt"/>
            </a:endParaRPr>
          </a:p>
        </p:txBody>
      </p:sp>
      <p:pic>
        <p:nvPicPr>
          <p:cNvPr id="9" name="Picture 9" descr="Diagram&#10;&#10;Description automatically generated">
            <a:extLst>
              <a:ext uri="{FF2B5EF4-FFF2-40B4-BE49-F238E27FC236}">
                <a16:creationId xmlns:a16="http://schemas.microsoft.com/office/drawing/2014/main" id="{314A6D51-E690-4D2D-BE30-0EDFC5AFC6E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95080" y="347109"/>
            <a:ext cx="3817545" cy="283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2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1712</TotalTime>
  <Words>247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office theme</vt:lpstr>
      <vt:lpstr>Primary 2/3 Weekly Learning Update 24/9/2024</vt:lpstr>
      <vt:lpstr>Group 1  Active Literacy</vt:lpstr>
      <vt:lpstr>Group 2 Active Literacy</vt:lpstr>
      <vt:lpstr>Home Learning</vt:lpstr>
      <vt:lpstr>PowerPoint Presentation</vt:lpstr>
      <vt:lpstr>P2/3 Learning 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MaucPrKircaldyJ</dc:creator>
  <cp:lastModifiedBy>Mrs BRYSON</cp:lastModifiedBy>
  <cp:revision>259</cp:revision>
  <dcterms:created xsi:type="dcterms:W3CDTF">2022-02-03T07:54:20Z</dcterms:created>
  <dcterms:modified xsi:type="dcterms:W3CDTF">2024-09-24T15:17:40Z</dcterms:modified>
</cp:coreProperties>
</file>