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1" r:id="rId5"/>
    <p:sldId id="264" r:id="rId6"/>
    <p:sldId id="265" r:id="rId7"/>
    <p:sldId id="263"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5441" autoAdjust="0"/>
  </p:normalViewPr>
  <p:slideViewPr>
    <p:cSldViewPr snapToGrid="0">
      <p:cViewPr varScale="1">
        <p:scale>
          <a:sx n="91" d="100"/>
          <a:sy n="91" d="100"/>
        </p:scale>
        <p:origin x="50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E09F3-931A-4C7A-AF4D-0579FDC46698}" type="datetimeFigureOut">
              <a:rPr lang="en-GB" smtClean="0"/>
              <a:t>07/05/2024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9B22-F688-4AC5-A1F0-7618E5EC152E}" type="slidenum">
              <a:rPr lang="en-GB" smtClean="0"/>
              <a:t>‹#›</a:t>
            </a:fld>
            <a:endParaRPr lang="en-GB"/>
          </a:p>
        </p:txBody>
      </p:sp>
    </p:spTree>
    <p:extLst>
      <p:ext uri="{BB962C8B-B14F-4D97-AF65-F5344CB8AC3E}">
        <p14:creationId xmlns:p14="http://schemas.microsoft.com/office/powerpoint/2010/main" val="321544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F79B22-F688-4AC5-A1F0-7618E5EC152E}" type="slidenum">
              <a:rPr lang="en-GB" smtClean="0"/>
              <a:t>2</a:t>
            </a:fld>
            <a:endParaRPr lang="en-GB"/>
          </a:p>
        </p:txBody>
      </p:sp>
    </p:spTree>
    <p:extLst>
      <p:ext uri="{BB962C8B-B14F-4D97-AF65-F5344CB8AC3E}">
        <p14:creationId xmlns:p14="http://schemas.microsoft.com/office/powerpoint/2010/main" val="331208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07/05/2024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jpeg"/><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hyperlink" Target="https://www.sumdog.com/user/sign_in" TargetMode="External"/><Relationship Id="rId4" Type="http://schemas.openxmlformats.org/officeDocument/2006/relationships/image" Target="../media/image21.jpe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7/5/2024</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World of Work | Teaching Resou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396" y="640080"/>
            <a:ext cx="6182163" cy="4632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417879"/>
          </a:xfrm>
        </p:spPr>
        <p:txBody>
          <a:bodyPr vert="horz" lIns="91440" tIns="45720" rIns="91440" bIns="45720" rtlCol="0" anchor="t">
            <a:normAutofit fontScale="92500" lnSpcReduction="10000"/>
          </a:bodyPr>
          <a:lstStyle/>
          <a:p>
            <a:pPr marL="0" indent="0" algn="ctr">
              <a:buNone/>
            </a:pPr>
            <a:r>
              <a:rPr lang="en-GB" sz="2100" b="1" dirty="0" smtClean="0">
                <a:solidFill>
                  <a:srgbClr val="0070C0"/>
                </a:solidFill>
                <a:latin typeface="Comic Sans MS"/>
                <a:cs typeface="Calibri" panose="020F0502020204030204"/>
              </a:rPr>
              <a:t>This week P2 have a consolidation week!</a:t>
            </a:r>
          </a:p>
          <a:p>
            <a:pPr marL="0" indent="0" algn="ctr">
              <a:buNone/>
            </a:pPr>
            <a:r>
              <a:rPr lang="en-GB" sz="2100" b="1" dirty="0" smtClean="0">
                <a:solidFill>
                  <a:srgbClr val="0070C0"/>
                </a:solidFill>
                <a:latin typeface="Comic Sans MS"/>
                <a:cs typeface="Calibri" panose="020F0502020204030204"/>
              </a:rPr>
              <a:t>We will have a check up on Friday to see that we know all our spelling words.</a:t>
            </a:r>
            <a:endParaRPr lang="en-GB" sz="2100" dirty="0" smtClean="0">
              <a:cs typeface="Calibri" panose="020F0502020204030204"/>
            </a:endParaRPr>
          </a:p>
          <a:p>
            <a:pPr marL="0" indent="0">
              <a:buNone/>
            </a:pPr>
            <a:endParaRPr lang="en-GB" sz="2200" dirty="0">
              <a:cs typeface="Calibri" panose="020F0502020204030204"/>
            </a:endParaRPr>
          </a:p>
        </p:txBody>
      </p:sp>
      <p:pic>
        <p:nvPicPr>
          <p:cNvPr id="6" name="Picture 5"/>
          <p:cNvPicPr>
            <a:picLocks noChangeAspect="1"/>
          </p:cNvPicPr>
          <p:nvPr/>
        </p:nvPicPr>
        <p:blipFill>
          <a:blip r:embed="rId3"/>
          <a:stretch>
            <a:fillRect/>
          </a:stretch>
        </p:blipFill>
        <p:spPr>
          <a:xfrm>
            <a:off x="5675932" y="1173571"/>
            <a:ext cx="1793913" cy="5281614"/>
          </a:xfrm>
          <a:prstGeom prst="rect">
            <a:avLst/>
          </a:prstGeom>
        </p:spPr>
      </p:pic>
      <p:pic>
        <p:nvPicPr>
          <p:cNvPr id="7" name="Picture 6"/>
          <p:cNvPicPr>
            <a:picLocks noChangeAspect="1"/>
          </p:cNvPicPr>
          <p:nvPr/>
        </p:nvPicPr>
        <p:blipFill>
          <a:blip r:embed="rId4"/>
          <a:stretch>
            <a:fillRect/>
          </a:stretch>
        </p:blipFill>
        <p:spPr>
          <a:xfrm>
            <a:off x="288222" y="4293271"/>
            <a:ext cx="1505227" cy="603432"/>
          </a:xfrm>
          <a:prstGeom prst="rect">
            <a:avLst/>
          </a:prstGeom>
        </p:spPr>
      </p:pic>
      <p:pic>
        <p:nvPicPr>
          <p:cNvPr id="8" name="Picture 7"/>
          <p:cNvPicPr>
            <a:picLocks noChangeAspect="1"/>
          </p:cNvPicPr>
          <p:nvPr/>
        </p:nvPicPr>
        <p:blipFill>
          <a:blip r:embed="rId5"/>
          <a:stretch>
            <a:fillRect/>
          </a:stretch>
        </p:blipFill>
        <p:spPr>
          <a:xfrm>
            <a:off x="288222" y="5199228"/>
            <a:ext cx="1505227" cy="603432"/>
          </a:xfrm>
          <a:prstGeom prst="rect">
            <a:avLst/>
          </a:prstGeom>
        </p:spPr>
      </p:pic>
      <p:pic>
        <p:nvPicPr>
          <p:cNvPr id="9" name="Picture 8"/>
          <p:cNvPicPr>
            <a:picLocks noChangeAspect="1"/>
          </p:cNvPicPr>
          <p:nvPr/>
        </p:nvPicPr>
        <p:blipFill>
          <a:blip r:embed="rId6"/>
          <a:stretch>
            <a:fillRect/>
          </a:stretch>
        </p:blipFill>
        <p:spPr>
          <a:xfrm>
            <a:off x="288222" y="6012995"/>
            <a:ext cx="1505227" cy="603432"/>
          </a:xfrm>
          <a:prstGeom prst="rect">
            <a:avLst/>
          </a:prstGeom>
        </p:spPr>
      </p:pic>
      <p:pic>
        <p:nvPicPr>
          <p:cNvPr id="4" name="Picture 3"/>
          <p:cNvPicPr>
            <a:picLocks noChangeAspect="1"/>
          </p:cNvPicPr>
          <p:nvPr/>
        </p:nvPicPr>
        <p:blipFill>
          <a:blip r:embed="rId7"/>
          <a:stretch>
            <a:fillRect/>
          </a:stretch>
        </p:blipFill>
        <p:spPr>
          <a:xfrm>
            <a:off x="8151750" y="587856"/>
            <a:ext cx="1242857" cy="585715"/>
          </a:xfrm>
          <a:prstGeom prst="rect">
            <a:avLst/>
          </a:prstGeom>
        </p:spPr>
      </p:pic>
      <p:pic>
        <p:nvPicPr>
          <p:cNvPr id="5" name="Picture 4"/>
          <p:cNvPicPr>
            <a:picLocks noChangeAspect="1"/>
          </p:cNvPicPr>
          <p:nvPr/>
        </p:nvPicPr>
        <p:blipFill>
          <a:blip r:embed="rId8"/>
          <a:stretch>
            <a:fillRect/>
          </a:stretch>
        </p:blipFill>
        <p:spPr>
          <a:xfrm>
            <a:off x="7900958" y="1178754"/>
            <a:ext cx="1744440" cy="5135957"/>
          </a:xfrm>
          <a:prstGeom prst="rect">
            <a:avLst/>
          </a:prstGeom>
        </p:spPr>
      </p:pic>
      <p:pic>
        <p:nvPicPr>
          <p:cNvPr id="12" name="Picture 11"/>
          <p:cNvPicPr>
            <a:picLocks noChangeAspect="1"/>
          </p:cNvPicPr>
          <p:nvPr/>
        </p:nvPicPr>
        <p:blipFill>
          <a:blip r:embed="rId9"/>
          <a:stretch>
            <a:fillRect/>
          </a:stretch>
        </p:blipFill>
        <p:spPr>
          <a:xfrm>
            <a:off x="1997060" y="4274446"/>
            <a:ext cx="1401213" cy="554258"/>
          </a:xfrm>
          <a:prstGeom prst="rect">
            <a:avLst/>
          </a:prstGeom>
        </p:spPr>
      </p:pic>
      <p:pic>
        <p:nvPicPr>
          <p:cNvPr id="13" name="Picture 12"/>
          <p:cNvPicPr>
            <a:picLocks noChangeAspect="1"/>
          </p:cNvPicPr>
          <p:nvPr/>
        </p:nvPicPr>
        <p:blipFill>
          <a:blip r:embed="rId10"/>
          <a:stretch>
            <a:fillRect/>
          </a:stretch>
        </p:blipFill>
        <p:spPr>
          <a:xfrm>
            <a:off x="1994343" y="5199228"/>
            <a:ext cx="1403930" cy="614491"/>
          </a:xfrm>
          <a:prstGeom prst="rect">
            <a:avLst/>
          </a:prstGeom>
        </p:spPr>
      </p:pic>
      <p:pic>
        <p:nvPicPr>
          <p:cNvPr id="14" name="Picture 13"/>
          <p:cNvPicPr>
            <a:picLocks noChangeAspect="1"/>
          </p:cNvPicPr>
          <p:nvPr/>
        </p:nvPicPr>
        <p:blipFill>
          <a:blip r:embed="rId11"/>
          <a:stretch>
            <a:fillRect/>
          </a:stretch>
        </p:blipFill>
        <p:spPr>
          <a:xfrm>
            <a:off x="2007332" y="6011103"/>
            <a:ext cx="1357578" cy="536998"/>
          </a:xfrm>
          <a:prstGeom prst="rect">
            <a:avLst/>
          </a:prstGeom>
        </p:spPr>
      </p:pic>
      <p:pic>
        <p:nvPicPr>
          <p:cNvPr id="15" name="Picture 14"/>
          <p:cNvPicPr>
            <a:picLocks noChangeAspect="1"/>
          </p:cNvPicPr>
          <p:nvPr/>
        </p:nvPicPr>
        <p:blipFill>
          <a:blip r:embed="rId12"/>
          <a:stretch>
            <a:fillRect/>
          </a:stretch>
        </p:blipFill>
        <p:spPr>
          <a:xfrm>
            <a:off x="10409507" y="241807"/>
            <a:ext cx="1270651" cy="625843"/>
          </a:xfrm>
          <a:prstGeom prst="rect">
            <a:avLst/>
          </a:prstGeom>
        </p:spPr>
      </p:pic>
      <p:pic>
        <p:nvPicPr>
          <p:cNvPr id="16" name="Picture 15"/>
          <p:cNvPicPr>
            <a:picLocks noChangeAspect="1"/>
          </p:cNvPicPr>
          <p:nvPr/>
        </p:nvPicPr>
        <p:blipFill>
          <a:blip r:embed="rId13"/>
          <a:stretch>
            <a:fillRect/>
          </a:stretch>
        </p:blipFill>
        <p:spPr>
          <a:xfrm>
            <a:off x="10214220" y="1173571"/>
            <a:ext cx="1737800" cy="5116407"/>
          </a:xfrm>
          <a:prstGeom prst="rect">
            <a:avLst/>
          </a:prstGeom>
        </p:spPr>
      </p:pic>
      <p:pic>
        <p:nvPicPr>
          <p:cNvPr id="17" name="Picture 16"/>
          <p:cNvPicPr>
            <a:picLocks noChangeAspect="1"/>
          </p:cNvPicPr>
          <p:nvPr/>
        </p:nvPicPr>
        <p:blipFill>
          <a:blip r:embed="rId14"/>
          <a:stretch>
            <a:fillRect/>
          </a:stretch>
        </p:blipFill>
        <p:spPr>
          <a:xfrm>
            <a:off x="3702351" y="4274446"/>
            <a:ext cx="1291676" cy="522411"/>
          </a:xfrm>
          <a:prstGeom prst="rect">
            <a:avLst/>
          </a:prstGeom>
        </p:spPr>
      </p:pic>
      <p:pic>
        <p:nvPicPr>
          <p:cNvPr id="18" name="Picture 17"/>
          <p:cNvPicPr>
            <a:picLocks noChangeAspect="1"/>
          </p:cNvPicPr>
          <p:nvPr/>
        </p:nvPicPr>
        <p:blipFill>
          <a:blip r:embed="rId15"/>
          <a:stretch>
            <a:fillRect/>
          </a:stretch>
        </p:blipFill>
        <p:spPr>
          <a:xfrm>
            <a:off x="3577882" y="5087132"/>
            <a:ext cx="1416145" cy="572752"/>
          </a:xfrm>
          <a:prstGeom prst="rect">
            <a:avLst/>
          </a:prstGeom>
        </p:spPr>
      </p:pic>
      <p:pic>
        <p:nvPicPr>
          <p:cNvPr id="19" name="Picture 18"/>
          <p:cNvPicPr>
            <a:picLocks noChangeAspect="1"/>
          </p:cNvPicPr>
          <p:nvPr/>
        </p:nvPicPr>
        <p:blipFill>
          <a:blip r:embed="rId16"/>
          <a:stretch>
            <a:fillRect/>
          </a:stretch>
        </p:blipFill>
        <p:spPr>
          <a:xfrm>
            <a:off x="3502570" y="5864089"/>
            <a:ext cx="1691238" cy="684012"/>
          </a:xfrm>
          <a:prstGeom prst="rect">
            <a:avLst/>
          </a:prstGeom>
        </p:spPr>
      </p:pic>
      <p:pic>
        <p:nvPicPr>
          <p:cNvPr id="20" name="Picture 19"/>
          <p:cNvPicPr>
            <a:picLocks noChangeAspect="1"/>
          </p:cNvPicPr>
          <p:nvPr/>
        </p:nvPicPr>
        <p:blipFill>
          <a:blip r:embed="rId17"/>
          <a:stretch>
            <a:fillRect/>
          </a:stretch>
        </p:blipFill>
        <p:spPr>
          <a:xfrm>
            <a:off x="6051576" y="436026"/>
            <a:ext cx="1247629" cy="669460"/>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534719"/>
            <a:ext cx="3256156" cy="1333087"/>
          </a:xfrm>
        </p:spPr>
        <p:txBody>
          <a:bodyPr vert="horz" lIns="91440" tIns="45720" rIns="91440" bIns="45720" rtlCol="0" anchor="t">
            <a:normAutofit fontScale="92500" lnSpcReduction="10000"/>
          </a:bodyPr>
          <a:lstStyle/>
          <a:p>
            <a:pPr marL="0" indent="0" algn="ctr">
              <a:buNone/>
            </a:pPr>
            <a:r>
              <a:rPr lang="en-GB" sz="3600" b="1" dirty="0">
                <a:latin typeface="Comic Sans MS"/>
                <a:cs typeface="Calibri" panose="020F0502020204030204"/>
              </a:rPr>
              <a:t>This week </a:t>
            </a:r>
            <a:r>
              <a:rPr lang="en-GB" sz="3600" b="1" dirty="0" smtClean="0">
                <a:latin typeface="Comic Sans MS"/>
                <a:cs typeface="Calibri" panose="020F0502020204030204"/>
              </a:rPr>
              <a:t>our focus is on </a:t>
            </a:r>
            <a:r>
              <a:rPr lang="en-GB" sz="3600" b="1" dirty="0" err="1" smtClean="0">
                <a:solidFill>
                  <a:srgbClr val="00B050"/>
                </a:solidFill>
                <a:latin typeface="Comic Sans MS"/>
                <a:cs typeface="Calibri" panose="020F0502020204030204"/>
              </a:rPr>
              <a:t>gn</a:t>
            </a:r>
            <a:r>
              <a:rPr lang="en-GB" sz="3600" b="1" dirty="0" smtClean="0">
                <a:solidFill>
                  <a:srgbClr val="00B050"/>
                </a:solidFill>
                <a:latin typeface="Comic Sans MS"/>
                <a:cs typeface="Calibri" panose="020F0502020204030204"/>
              </a:rPr>
              <a:t> </a:t>
            </a:r>
            <a:r>
              <a:rPr lang="en-GB" sz="3600" b="1" dirty="0" smtClean="0">
                <a:latin typeface="Comic Sans MS"/>
                <a:cs typeface="Calibri" panose="020F0502020204030204"/>
              </a:rPr>
              <a:t>as in </a:t>
            </a:r>
            <a:r>
              <a:rPr lang="en-GB" sz="3600" b="1" dirty="0" smtClean="0">
                <a:solidFill>
                  <a:srgbClr val="00B050"/>
                </a:solidFill>
                <a:latin typeface="Comic Sans MS"/>
                <a:cs typeface="Calibri" panose="020F0502020204030204"/>
              </a:rPr>
              <a:t>gn</a:t>
            </a:r>
            <a:r>
              <a:rPr lang="en-GB" sz="3600" b="1" dirty="0" smtClean="0">
                <a:latin typeface="Comic Sans MS"/>
                <a:cs typeface="Calibri" panose="020F0502020204030204"/>
              </a:rPr>
              <a:t>ome.</a:t>
            </a:r>
            <a:endParaRPr lang="en-GB" sz="1200" dirty="0">
              <a:cs typeface="Calibri" panose="020F0502020204030204"/>
            </a:endParaRPr>
          </a:p>
        </p:txBody>
      </p:sp>
      <p:sp>
        <p:nvSpPr>
          <p:cNvPr id="12" name="Rectangle 11"/>
          <p:cNvSpPr/>
          <p:nvPr/>
        </p:nvSpPr>
        <p:spPr>
          <a:xfrm rot="343053">
            <a:off x="1611892" y="4119083"/>
            <a:ext cx="2781688" cy="1077218"/>
          </a:xfrm>
          <a:prstGeom prst="rect">
            <a:avLst/>
          </a:prstGeom>
        </p:spPr>
        <p:txBody>
          <a:bodyPr wrap="square">
            <a:spAutoFit/>
          </a:bodyPr>
          <a:lstStyle/>
          <a:p>
            <a:r>
              <a:rPr lang="en-GB" sz="3200" b="1" dirty="0">
                <a:solidFill>
                  <a:srgbClr val="FF0000"/>
                </a:solidFill>
                <a:latin typeface="Comic Sans MS" panose="030F0702030302020204" pitchFamily="66" charset="0"/>
              </a:rPr>
              <a:t>I can read these words!</a:t>
            </a:r>
          </a:p>
        </p:txBody>
      </p:sp>
      <p:sp>
        <p:nvSpPr>
          <p:cNvPr id="15" name="Down Arrow 14"/>
          <p:cNvSpPr/>
          <p:nvPr/>
        </p:nvSpPr>
        <p:spPr>
          <a:xfrm>
            <a:off x="1032634" y="4610199"/>
            <a:ext cx="504551" cy="687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stretch>
            <a:fillRect/>
          </a:stretch>
        </p:blipFill>
        <p:spPr>
          <a:xfrm>
            <a:off x="5769814" y="180627"/>
            <a:ext cx="2112945" cy="6677373"/>
          </a:xfrm>
          <a:prstGeom prst="rect">
            <a:avLst/>
          </a:prstGeom>
        </p:spPr>
      </p:pic>
      <p:pic>
        <p:nvPicPr>
          <p:cNvPr id="5" name="Picture 4"/>
          <p:cNvPicPr>
            <a:picLocks noChangeAspect="1"/>
          </p:cNvPicPr>
          <p:nvPr/>
        </p:nvPicPr>
        <p:blipFill>
          <a:blip r:embed="rId3"/>
          <a:stretch>
            <a:fillRect/>
          </a:stretch>
        </p:blipFill>
        <p:spPr>
          <a:xfrm>
            <a:off x="8209741" y="1239742"/>
            <a:ext cx="2098503" cy="2879341"/>
          </a:xfrm>
          <a:prstGeom prst="rect">
            <a:avLst/>
          </a:prstGeom>
        </p:spPr>
      </p:pic>
      <p:pic>
        <p:nvPicPr>
          <p:cNvPr id="8" name="Picture 7"/>
          <p:cNvPicPr>
            <a:picLocks noChangeAspect="1"/>
          </p:cNvPicPr>
          <p:nvPr/>
        </p:nvPicPr>
        <p:blipFill>
          <a:blip r:embed="rId4"/>
          <a:stretch>
            <a:fillRect/>
          </a:stretch>
        </p:blipFill>
        <p:spPr>
          <a:xfrm>
            <a:off x="139222" y="5503129"/>
            <a:ext cx="5491370" cy="871227"/>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55575" y="1056412"/>
            <a:ext cx="11494292" cy="46935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can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 </a:t>
            </a:r>
            <a:r>
              <a:rPr lang="en-GB" dirty="0" smtClean="0">
                <a:solidFill>
                  <a:srgbClr val="CF1B1B"/>
                </a:solidFill>
                <a:latin typeface="Comic Sans MS"/>
                <a:cs typeface="Calibri"/>
              </a:rPr>
              <a:t>the job you do. Ask me about the job I would like to do when I grow up.</a:t>
            </a:r>
            <a:endParaRPr lang="en-GB" dirty="0" smtClean="0">
              <a:solidFill>
                <a:srgbClr val="CF1B1B"/>
              </a:solidFill>
              <a:latin typeface="Comic Sans MS"/>
              <a:cs typeface="Calibri"/>
            </a:endParaRPr>
          </a:p>
          <a:p>
            <a:endParaRPr lang="en-GB" dirty="0">
              <a:solidFill>
                <a:srgbClr val="CF1B1B"/>
              </a:solidFill>
              <a:latin typeface="Comic Sans MS"/>
              <a:cs typeface="Calibri"/>
            </a:endParaRPr>
          </a:p>
          <a:p>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and get started! In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you will find a </a:t>
            </a:r>
            <a:r>
              <a:rPr lang="en-GB" sz="2400" b="1" dirty="0" smtClean="0">
                <a:solidFill>
                  <a:srgbClr val="FF0000"/>
                </a:solidFill>
                <a:latin typeface="Comic Sans MS"/>
                <a:cs typeface="Calibri"/>
              </a:rPr>
              <a:t>Amazing April Fun 1 </a:t>
            </a:r>
            <a:r>
              <a:rPr lang="en-GB" b="1" dirty="0" smtClean="0">
                <a:solidFill>
                  <a:schemeClr val="accent6">
                    <a:lumMod val="50000"/>
                  </a:schemeClr>
                </a:solidFill>
                <a:latin typeface="Comic Sans MS"/>
                <a:cs typeface="Calibri"/>
              </a:rPr>
              <a:t>challenge to practise number and number process skills.</a:t>
            </a: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40737" y="298087"/>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03" y="3429000"/>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Rectangle 8"/>
          <p:cNvSpPr/>
          <p:nvPr/>
        </p:nvSpPr>
        <p:spPr>
          <a:xfrm>
            <a:off x="1979808" y="6012325"/>
            <a:ext cx="5205514" cy="830997"/>
          </a:xfrm>
          <a:prstGeom prst="rect">
            <a:avLst/>
          </a:prstGeom>
        </p:spPr>
        <p:txBody>
          <a:bodyPr wrap="square">
            <a:spAutoFit/>
          </a:bodyPr>
          <a:lstStyle/>
          <a:p>
            <a:r>
              <a:rPr lang="en-GB" sz="2400" dirty="0">
                <a:hlinkClick r:id="rId5"/>
              </a:rPr>
              <a:t>https://</a:t>
            </a:r>
            <a:r>
              <a:rPr lang="en-GB" sz="2400" dirty="0" smtClean="0">
                <a:hlinkClick r:id="rId5"/>
              </a:rPr>
              <a:t>www.sumdog.com/user/sign_in</a:t>
            </a:r>
            <a:endParaRPr lang="en-GB" sz="2400" dirty="0" smtClean="0"/>
          </a:p>
          <a:p>
            <a:endParaRPr lang="en-GB" sz="2400" dirty="0"/>
          </a:p>
        </p:txBody>
      </p:sp>
      <p:pic>
        <p:nvPicPr>
          <p:cNvPr id="10" name="Picture 9"/>
          <p:cNvPicPr>
            <a:picLocks noChangeAspect="1"/>
          </p:cNvPicPr>
          <p:nvPr/>
        </p:nvPicPr>
        <p:blipFill>
          <a:blip r:embed="rId6"/>
          <a:stretch>
            <a:fillRect/>
          </a:stretch>
        </p:blipFill>
        <p:spPr>
          <a:xfrm>
            <a:off x="10589782" y="5893976"/>
            <a:ext cx="1331151" cy="629599"/>
          </a:xfrm>
          <a:prstGeom prst="rect">
            <a:avLst/>
          </a:prstGeom>
        </p:spPr>
      </p:pic>
      <p:pic>
        <p:nvPicPr>
          <p:cNvPr id="12" name="Picture 4" descr="World of Work | Teaching Resourc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02296" y="4335119"/>
            <a:ext cx="1506122" cy="1128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ear 2 – Oystermouth Primary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3560" y="228147"/>
            <a:ext cx="4667250" cy="1638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uild a Model Cardboard House : 10 Steps - Instructabl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490" y="2823759"/>
            <a:ext cx="3355068" cy="31035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61757" y="2298024"/>
            <a:ext cx="6172200" cy="4154984"/>
          </a:xfrm>
          <a:prstGeom prst="rect">
            <a:avLst/>
          </a:prstGeom>
          <a:noFill/>
        </p:spPr>
        <p:txBody>
          <a:bodyPr wrap="square" rtlCol="0">
            <a:spAutoFit/>
          </a:bodyPr>
          <a:lstStyle/>
          <a:p>
            <a:r>
              <a:rPr lang="en-GB" sz="2400" dirty="0" smtClean="0">
                <a:latin typeface="Comic Sans MS" panose="030F0702030302020204" pitchFamily="66" charset="0"/>
              </a:rPr>
              <a:t>Challenge time! </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This term P2/3 will be looking at Houses and Homes through a number of areas in the curriculum. </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Can you construct a 3D model of your house using recycled materials? </a:t>
            </a:r>
          </a:p>
          <a:p>
            <a:endParaRPr lang="en-GB" sz="2400" dirty="0">
              <a:latin typeface="Comic Sans MS" panose="030F0702030302020204" pitchFamily="66" charset="0"/>
            </a:endParaRPr>
          </a:p>
          <a:p>
            <a:endParaRPr lang="en-GB" sz="2400" dirty="0" smtClean="0">
              <a:latin typeface="Comic Sans MS" panose="030F0702030302020204" pitchFamily="66" charset="0"/>
            </a:endParaRPr>
          </a:p>
          <a:p>
            <a:r>
              <a:rPr lang="en-GB" sz="2400" dirty="0" smtClean="0">
                <a:solidFill>
                  <a:srgbClr val="FF0000"/>
                </a:solidFill>
                <a:latin typeface="Comic Sans MS" panose="030F0702030302020204" pitchFamily="66" charset="0"/>
              </a:rPr>
              <a:t>Due the week of 13</a:t>
            </a:r>
            <a:r>
              <a:rPr lang="en-GB" sz="2400" baseline="30000" dirty="0" smtClean="0">
                <a:solidFill>
                  <a:srgbClr val="FF0000"/>
                </a:solidFill>
                <a:latin typeface="Comic Sans MS" panose="030F0702030302020204" pitchFamily="66" charset="0"/>
              </a:rPr>
              <a:t>th</a:t>
            </a:r>
            <a:r>
              <a:rPr lang="en-GB" sz="2400" dirty="0" smtClean="0">
                <a:solidFill>
                  <a:srgbClr val="FF0000"/>
                </a:solidFill>
                <a:latin typeface="Comic Sans MS" panose="030F0702030302020204" pitchFamily="66" charset="0"/>
              </a:rPr>
              <a:t> May</a:t>
            </a:r>
            <a:endParaRPr lang="en-GB"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45589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2197</TotalTime>
  <Words>365</Words>
  <Application>Microsoft Office PowerPoint</Application>
  <PresentationFormat>Widescreen</PresentationFormat>
  <Paragraphs>41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Primary 2/3 Weekly Learning Update 7/5/2024</vt:lpstr>
      <vt:lpstr>Primary 2 Active Literacy</vt:lpstr>
      <vt:lpstr>Primary 3 Active Literacy</vt:lpstr>
      <vt:lpstr>Home Learning</vt:lpstr>
      <vt:lpstr>PowerPoint Presentation</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307</cp:revision>
  <dcterms:created xsi:type="dcterms:W3CDTF">2022-02-03T07:54:20Z</dcterms:created>
  <dcterms:modified xsi:type="dcterms:W3CDTF">2024-05-07T08:43:57Z</dcterms:modified>
</cp:coreProperties>
</file>