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4" r:id="rId6"/>
    <p:sldId id="263"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9" autoAdjust="0"/>
  </p:normalViewPr>
  <p:slideViewPr>
    <p:cSldViewPr snapToGrid="0">
      <p:cViewPr varScale="1">
        <p:scale>
          <a:sx n="55" d="100"/>
          <a:sy n="55" d="100"/>
        </p:scale>
        <p:origin x="888"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27/11/2023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27/11/2023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hyperlink" Target="https://uk.splashlearn.com/" TargetMode="External"/><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27/11/2023</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3" descr="A picture containing text, queen, vector graphics&#10;&#10;Description automatically generated">
            <a:extLst>
              <a:ext uri="{FF2B5EF4-FFF2-40B4-BE49-F238E27FC236}">
                <a16:creationId xmlns:a16="http://schemas.microsoft.com/office/drawing/2014/main" id="{EEEB4937-9DE8-4D26-9F65-D78003E5CBE5}"/>
              </a:ext>
            </a:extLst>
          </p:cNvPr>
          <p:cNvPicPr>
            <a:picLocks noChangeAspect="1"/>
          </p:cNvPicPr>
          <p:nvPr/>
        </p:nvPicPr>
        <p:blipFill rotWithShape="1">
          <a:blip r:embed="rId2"/>
          <a:srcRect l="13459" r="34885"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10000"/>
          </a:bodyPr>
          <a:lstStyle/>
          <a:p>
            <a:pPr marL="0" indent="0" algn="ctr">
              <a:buNone/>
            </a:pPr>
            <a:r>
              <a:rPr lang="en-GB" sz="3000" b="1" dirty="0" smtClean="0">
                <a:solidFill>
                  <a:srgbClr val="0070C0"/>
                </a:solidFill>
                <a:latin typeface="Comic Sans MS"/>
                <a:cs typeface="Calibri" panose="020F0502020204030204"/>
              </a:rPr>
              <a:t>This week P2 have a revision week </a:t>
            </a:r>
            <a:r>
              <a:rPr lang="en-GB" sz="3000" b="1" dirty="0" smtClean="0">
                <a:solidFill>
                  <a:srgbClr val="00B050"/>
                </a:solidFill>
                <a:latin typeface="Comic Sans MS"/>
                <a:cs typeface="Calibri" panose="020F0502020204030204"/>
              </a:rPr>
              <a:t>ow </a:t>
            </a:r>
            <a:endParaRPr lang="en-GB" sz="3000" b="1" dirty="0" smtClean="0">
              <a:solidFill>
                <a:srgbClr val="00B050"/>
              </a:solidFill>
              <a:latin typeface="Comic Sans MS"/>
              <a:cs typeface="Calibri" panose="020F0502020204030204"/>
            </a:endParaRP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p:cNvPicPr>
            <a:picLocks noChangeAspect="1"/>
          </p:cNvPicPr>
          <p:nvPr/>
        </p:nvPicPr>
        <p:blipFill>
          <a:blip r:embed="rId2"/>
          <a:stretch>
            <a:fillRect/>
          </a:stretch>
        </p:blipFill>
        <p:spPr>
          <a:xfrm>
            <a:off x="5643360" y="604911"/>
            <a:ext cx="2628571" cy="1247619"/>
          </a:xfrm>
          <a:prstGeom prst="rect">
            <a:avLst/>
          </a:prstGeom>
        </p:spPr>
      </p:pic>
      <p:pic>
        <p:nvPicPr>
          <p:cNvPr id="20" name="Picture 19"/>
          <p:cNvPicPr>
            <a:picLocks noChangeAspect="1"/>
          </p:cNvPicPr>
          <p:nvPr/>
        </p:nvPicPr>
        <p:blipFill>
          <a:blip r:embed="rId3"/>
          <a:stretch>
            <a:fillRect/>
          </a:stretch>
        </p:blipFill>
        <p:spPr>
          <a:xfrm>
            <a:off x="8702851" y="685513"/>
            <a:ext cx="2047619" cy="6028571"/>
          </a:xfrm>
          <a:prstGeom prst="rect">
            <a:avLst/>
          </a:prstGeom>
        </p:spPr>
      </p:pic>
      <p:pic>
        <p:nvPicPr>
          <p:cNvPr id="21" name="Picture 20"/>
          <p:cNvPicPr>
            <a:picLocks noChangeAspect="1"/>
          </p:cNvPicPr>
          <p:nvPr/>
        </p:nvPicPr>
        <p:blipFill>
          <a:blip r:embed="rId4"/>
          <a:stretch>
            <a:fillRect/>
          </a:stretch>
        </p:blipFill>
        <p:spPr>
          <a:xfrm>
            <a:off x="656941" y="5182643"/>
            <a:ext cx="1496913" cy="596765"/>
          </a:xfrm>
          <a:prstGeom prst="rect">
            <a:avLst/>
          </a:prstGeom>
        </p:spPr>
      </p:pic>
      <p:pic>
        <p:nvPicPr>
          <p:cNvPr id="22" name="Picture 21"/>
          <p:cNvPicPr>
            <a:picLocks noChangeAspect="1"/>
          </p:cNvPicPr>
          <p:nvPr/>
        </p:nvPicPr>
        <p:blipFill>
          <a:blip r:embed="rId5"/>
          <a:stretch>
            <a:fillRect/>
          </a:stretch>
        </p:blipFill>
        <p:spPr>
          <a:xfrm>
            <a:off x="2959495" y="5481025"/>
            <a:ext cx="1840361" cy="733685"/>
          </a:xfrm>
          <a:prstGeom prst="rect">
            <a:avLst/>
          </a:prstGeom>
        </p:spPr>
      </p:pic>
      <p:pic>
        <p:nvPicPr>
          <p:cNvPr id="25" name="Picture 24"/>
          <p:cNvPicPr>
            <a:picLocks noChangeAspect="1"/>
          </p:cNvPicPr>
          <p:nvPr/>
        </p:nvPicPr>
        <p:blipFill>
          <a:blip r:embed="rId6"/>
          <a:stretch>
            <a:fillRect/>
          </a:stretch>
        </p:blipFill>
        <p:spPr>
          <a:xfrm>
            <a:off x="502535" y="5908811"/>
            <a:ext cx="1685455" cy="671930"/>
          </a:xfrm>
          <a:prstGeom prst="rect">
            <a:avLst/>
          </a:prstGeom>
        </p:spPr>
      </p:pic>
      <p:pic>
        <p:nvPicPr>
          <p:cNvPr id="27" name="Picture 26"/>
          <p:cNvPicPr>
            <a:picLocks noChangeAspect="1"/>
          </p:cNvPicPr>
          <p:nvPr/>
        </p:nvPicPr>
        <p:blipFill>
          <a:blip r:embed="rId7"/>
          <a:stretch>
            <a:fillRect/>
          </a:stretch>
        </p:blipFill>
        <p:spPr>
          <a:xfrm>
            <a:off x="6021797" y="2071294"/>
            <a:ext cx="1514623" cy="4509447"/>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379142" y="2575933"/>
            <a:ext cx="4222280" cy="1013716"/>
          </a:xfrm>
        </p:spPr>
        <p:txBody>
          <a:bodyPr vert="horz" lIns="91440" tIns="45720" rIns="91440" bIns="45720" rtlCol="0" anchor="t">
            <a:normAutofit fontScale="55000" lnSpcReduction="20000"/>
          </a:bodyPr>
          <a:lstStyle/>
          <a:p>
            <a:pPr marL="0" indent="0" algn="ctr">
              <a:buNone/>
            </a:pPr>
            <a:r>
              <a:rPr lang="en-GB" sz="4400" b="1" dirty="0">
                <a:latin typeface="Comic Sans MS"/>
                <a:cs typeface="Calibri" panose="020F0502020204030204"/>
              </a:rPr>
              <a:t>This week </a:t>
            </a:r>
            <a:r>
              <a:rPr lang="en-GB" sz="4400" b="1" dirty="0" smtClean="0">
                <a:latin typeface="Comic Sans MS"/>
                <a:cs typeface="Calibri" panose="020F0502020204030204"/>
              </a:rPr>
              <a:t>P3 have the phoneme </a:t>
            </a:r>
          </a:p>
          <a:p>
            <a:pPr marL="0" indent="0" algn="ctr">
              <a:buNone/>
            </a:pPr>
            <a:r>
              <a:rPr lang="en-GB" sz="4400" b="1" dirty="0" err="1" smtClean="0">
                <a:solidFill>
                  <a:srgbClr val="00B050"/>
                </a:solidFill>
                <a:latin typeface="Comic Sans MS"/>
                <a:cs typeface="Calibri" panose="020F0502020204030204"/>
              </a:rPr>
              <a:t>ie</a:t>
            </a:r>
            <a:r>
              <a:rPr lang="en-GB" sz="4400" b="1" dirty="0" smtClean="0">
                <a:solidFill>
                  <a:srgbClr val="00B050"/>
                </a:solidFill>
                <a:latin typeface="Comic Sans MS"/>
                <a:cs typeface="Calibri" panose="020F0502020204030204"/>
              </a:rPr>
              <a:t> </a:t>
            </a:r>
            <a:r>
              <a:rPr lang="en-GB" sz="4400" b="1" dirty="0" smtClean="0">
                <a:latin typeface="Comic Sans MS"/>
                <a:cs typeface="Calibri" panose="020F0502020204030204"/>
              </a:rPr>
              <a:t>as in </a:t>
            </a:r>
            <a:r>
              <a:rPr lang="en-GB" sz="4400" b="1" dirty="0" smtClean="0">
                <a:latin typeface="Comic Sans MS"/>
                <a:cs typeface="Calibri" panose="020F0502020204030204"/>
              </a:rPr>
              <a:t>p</a:t>
            </a:r>
            <a:r>
              <a:rPr lang="en-GB" sz="4400" b="1" dirty="0" smtClean="0">
                <a:solidFill>
                  <a:srgbClr val="00B050"/>
                </a:solidFill>
                <a:latin typeface="Comic Sans MS"/>
                <a:cs typeface="Calibri" panose="020F0502020204030204"/>
              </a:rPr>
              <a:t>ie</a:t>
            </a:r>
            <a:endParaRPr lang="en-GB" sz="4400" b="1" dirty="0">
              <a:solidFill>
                <a:srgbClr val="0000FF"/>
              </a:solidFill>
              <a:latin typeface="Comic Sans MS"/>
              <a:cs typeface="Calibri" panose="020F0502020204030204"/>
            </a:endParaRPr>
          </a:p>
          <a:p>
            <a:pPr marL="0" indent="0" algn="ctr">
              <a:buNone/>
            </a:pPr>
            <a:endParaRPr lang="en-GB" sz="2200" dirty="0">
              <a:cs typeface="Calibri" panose="020F0502020204030204"/>
            </a:endParaRPr>
          </a:p>
        </p:txBody>
      </p:sp>
      <p:sp>
        <p:nvSpPr>
          <p:cNvPr id="11" name="Rectangle 10"/>
          <p:cNvSpPr/>
          <p:nvPr/>
        </p:nvSpPr>
        <p:spPr>
          <a:xfrm>
            <a:off x="120963" y="3760298"/>
            <a:ext cx="4349499" cy="923330"/>
          </a:xfrm>
          <a:prstGeom prst="rect">
            <a:avLst/>
          </a:prstGeom>
        </p:spPr>
        <p:txBody>
          <a:bodyPr wrap="square">
            <a:spAutoFit/>
          </a:bodyPr>
          <a:lstStyle/>
          <a:p>
            <a:r>
              <a:rPr lang="en-GB" b="1" dirty="0" smtClean="0">
                <a:latin typeface="Ink Free" panose="03080402000500000000" pitchFamily="66" charset="0"/>
                <a:cs typeface="Calibri" panose="020F0502020204030204"/>
              </a:rPr>
              <a:t>Our spelling words for the week are below. </a:t>
            </a:r>
          </a:p>
          <a:p>
            <a:pPr algn="ctr"/>
            <a:r>
              <a:rPr lang="en-GB" b="1" dirty="0" smtClean="0">
                <a:solidFill>
                  <a:srgbClr val="002060"/>
                </a:solidFill>
                <a:latin typeface="Ink Free" panose="03080402000500000000" pitchFamily="66" charset="0"/>
                <a:cs typeface="Calibri" panose="020F0502020204030204"/>
              </a:rPr>
              <a:t>Blue</a:t>
            </a:r>
            <a:r>
              <a:rPr lang="en-GB" b="1" dirty="0" smtClean="0">
                <a:latin typeface="Ink Free" panose="03080402000500000000" pitchFamily="66" charset="0"/>
                <a:cs typeface="Calibri" panose="020F0502020204030204"/>
              </a:rPr>
              <a:t>: we can use our phonemes.</a:t>
            </a:r>
          </a:p>
          <a:p>
            <a:pPr algn="ctr"/>
            <a:r>
              <a:rPr lang="en-GB" b="1" dirty="0" smtClean="0">
                <a:latin typeface="Ink Free" panose="03080402000500000000" pitchFamily="66" charset="0"/>
                <a:cs typeface="Calibri" panose="020F0502020204030204"/>
              </a:rPr>
              <a:t> </a:t>
            </a:r>
            <a:r>
              <a:rPr lang="en-GB" b="1" dirty="0" smtClean="0">
                <a:solidFill>
                  <a:srgbClr val="FF0000"/>
                </a:solidFill>
                <a:latin typeface="Ink Free" panose="03080402000500000000" pitchFamily="66" charset="0"/>
                <a:cs typeface="Calibri" panose="020F0502020204030204"/>
              </a:rPr>
              <a:t>Red</a:t>
            </a:r>
            <a:r>
              <a:rPr lang="en-GB" b="1" dirty="0" smtClean="0">
                <a:latin typeface="Ink Free" panose="03080402000500000000" pitchFamily="66" charset="0"/>
                <a:cs typeface="Calibri" panose="020F0502020204030204"/>
              </a:rPr>
              <a:t>: are tricky words</a:t>
            </a:r>
            <a:endParaRPr lang="en-GB" dirty="0">
              <a:latin typeface="Ink Free" panose="03080402000500000000" pitchFamily="66" charset="0"/>
            </a:endParaRPr>
          </a:p>
        </p:txBody>
      </p:sp>
      <p:pic>
        <p:nvPicPr>
          <p:cNvPr id="4" name="Picture 3"/>
          <p:cNvPicPr>
            <a:picLocks noChangeAspect="1"/>
          </p:cNvPicPr>
          <p:nvPr/>
        </p:nvPicPr>
        <p:blipFill>
          <a:blip r:embed="rId2"/>
          <a:stretch>
            <a:fillRect/>
          </a:stretch>
        </p:blipFill>
        <p:spPr>
          <a:xfrm>
            <a:off x="7029162" y="640080"/>
            <a:ext cx="2066667" cy="1028571"/>
          </a:xfrm>
          <a:prstGeom prst="rect">
            <a:avLst/>
          </a:prstGeom>
        </p:spPr>
      </p:pic>
      <p:pic>
        <p:nvPicPr>
          <p:cNvPr id="5" name="Picture 4"/>
          <p:cNvPicPr>
            <a:picLocks noChangeAspect="1"/>
          </p:cNvPicPr>
          <p:nvPr/>
        </p:nvPicPr>
        <p:blipFill>
          <a:blip r:embed="rId3"/>
          <a:stretch>
            <a:fillRect/>
          </a:stretch>
        </p:blipFill>
        <p:spPr>
          <a:xfrm>
            <a:off x="9573272" y="611945"/>
            <a:ext cx="1886619" cy="5629306"/>
          </a:xfrm>
          <a:prstGeom prst="rect">
            <a:avLst/>
          </a:prstGeom>
        </p:spPr>
      </p:pic>
      <p:pic>
        <p:nvPicPr>
          <p:cNvPr id="6" name="Picture 5"/>
          <p:cNvPicPr>
            <a:picLocks noChangeAspect="1"/>
          </p:cNvPicPr>
          <p:nvPr/>
        </p:nvPicPr>
        <p:blipFill>
          <a:blip r:embed="rId4"/>
          <a:stretch>
            <a:fillRect/>
          </a:stretch>
        </p:blipFill>
        <p:spPr>
          <a:xfrm>
            <a:off x="286026" y="5169877"/>
            <a:ext cx="3373167" cy="1338796"/>
          </a:xfrm>
          <a:prstGeom prst="rect">
            <a:avLst/>
          </a:prstGeom>
        </p:spPr>
      </p:pic>
      <p:pic>
        <p:nvPicPr>
          <p:cNvPr id="7" name="Picture 6"/>
          <p:cNvPicPr>
            <a:picLocks noChangeAspect="1"/>
          </p:cNvPicPr>
          <p:nvPr/>
        </p:nvPicPr>
        <p:blipFill>
          <a:blip r:embed="rId5"/>
          <a:stretch>
            <a:fillRect/>
          </a:stretch>
        </p:blipFill>
        <p:spPr>
          <a:xfrm>
            <a:off x="3809618" y="4515308"/>
            <a:ext cx="2276573" cy="903562"/>
          </a:xfrm>
          <a:prstGeom prst="rect">
            <a:avLst/>
          </a:prstGeom>
        </p:spPr>
      </p:pic>
      <p:pic>
        <p:nvPicPr>
          <p:cNvPr id="8" name="Picture 7"/>
          <p:cNvPicPr>
            <a:picLocks noChangeAspect="1"/>
          </p:cNvPicPr>
          <p:nvPr/>
        </p:nvPicPr>
        <p:blipFill>
          <a:blip r:embed="rId6"/>
          <a:stretch>
            <a:fillRect/>
          </a:stretch>
        </p:blipFill>
        <p:spPr>
          <a:xfrm>
            <a:off x="3809618" y="5673007"/>
            <a:ext cx="2012804" cy="798873"/>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78214" y="1239478"/>
            <a:ext cx="11494292" cy="56169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endParaRPr lang="en-GB" dirty="0" smtClean="0">
              <a:solidFill>
                <a:srgbClr val="7030A0"/>
              </a:solidFill>
              <a:latin typeface="Comic Sans MS"/>
              <a:cs typeface="Calibri"/>
            </a:endParaRP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will start to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about…how to </a:t>
            </a:r>
            <a:r>
              <a:rPr lang="en-GB" dirty="0" smtClean="0">
                <a:solidFill>
                  <a:srgbClr val="CF1B1B"/>
                </a:solidFill>
                <a:latin typeface="Comic Sans MS"/>
                <a:cs typeface="Calibri"/>
              </a:rPr>
              <a:t>wash the dishes.</a:t>
            </a:r>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Splashlearn</a:t>
            </a:r>
            <a:r>
              <a:rPr lang="en-GB" b="1" dirty="0" smtClean="0">
                <a:solidFill>
                  <a:schemeClr val="accent6">
                    <a:lumMod val="50000"/>
                  </a:schemeClr>
                </a:solidFill>
                <a:latin typeface="Comic Sans MS"/>
                <a:cs typeface="Calibri"/>
              </a:rPr>
              <a:t> and get started!</a:t>
            </a:r>
          </a:p>
          <a:p>
            <a:endParaRPr lang="en-GB" b="1" dirty="0">
              <a:solidFill>
                <a:schemeClr val="accent6">
                  <a:lumMod val="50000"/>
                </a:schemeClr>
              </a:solidFill>
              <a:latin typeface="Comic Sans MS"/>
              <a:cs typeface="Calibri"/>
            </a:endParaRPr>
          </a:p>
          <a:p>
            <a:endParaRPr lang="en-GB" b="1" dirty="0" smtClean="0">
              <a:solidFill>
                <a:schemeClr val="accent6">
                  <a:lumMod val="50000"/>
                </a:schemeClr>
              </a:solidFill>
              <a:latin typeface="Comic Sans MS"/>
              <a:cs typeface="Calibri"/>
            </a:endParaRPr>
          </a:p>
          <a:p>
            <a:r>
              <a:rPr lang="en-GB" sz="4800" b="1" dirty="0">
                <a:solidFill>
                  <a:schemeClr val="accent6">
                    <a:lumMod val="50000"/>
                  </a:schemeClr>
                </a:solidFill>
                <a:latin typeface="Comic Sans MS"/>
                <a:cs typeface="Calibri"/>
                <a:hlinkClick r:id="rId3"/>
              </a:rPr>
              <a:t>https://uk.splashlearn.com</a:t>
            </a:r>
            <a:r>
              <a:rPr lang="en-GB" sz="4800" b="1" dirty="0" smtClean="0">
                <a:solidFill>
                  <a:schemeClr val="accent6">
                    <a:lumMod val="50000"/>
                  </a:schemeClr>
                </a:solidFill>
                <a:latin typeface="Comic Sans MS"/>
                <a:cs typeface="Calibri"/>
                <a:hlinkClick r:id="rId3"/>
              </a:rPr>
              <a:t>/</a:t>
            </a:r>
            <a:endParaRPr lang="en-GB" sz="4800" b="1" dirty="0" smtClean="0">
              <a:solidFill>
                <a:schemeClr val="accent6">
                  <a:lumMod val="50000"/>
                </a:schemeClr>
              </a:solidFill>
              <a:latin typeface="Comic Sans MS"/>
              <a:cs typeface="Calibri"/>
            </a:endParaRP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264185" y="165371"/>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96" y="3929867"/>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p:cNvPicPr>
          <p:nvPr/>
        </p:nvPicPr>
        <p:blipFill>
          <a:blip r:embed="rId6"/>
          <a:stretch>
            <a:fillRect/>
          </a:stretch>
        </p:blipFill>
        <p:spPr>
          <a:xfrm>
            <a:off x="8731853" y="4682126"/>
            <a:ext cx="2133600" cy="523875"/>
          </a:xfrm>
          <a:prstGeom prst="rect">
            <a:avLst/>
          </a:prstGeom>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1788</TotalTime>
  <Words>309</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Comic Sans MS</vt:lpstr>
      <vt:lpstr>Ink Free</vt:lpstr>
      <vt:lpstr>office theme</vt:lpstr>
      <vt:lpstr>Primary 2/3 Weekly Learning Update 27/11/2023</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277</cp:revision>
  <dcterms:created xsi:type="dcterms:W3CDTF">2022-02-03T07:54:20Z</dcterms:created>
  <dcterms:modified xsi:type="dcterms:W3CDTF">2023-11-27T10:15:20Z</dcterms:modified>
</cp:coreProperties>
</file>