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4" r:id="rId6"/>
    <p:sldId id="263" r:id="rId7"/>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F1B1B"/>
    <a:srgbClr val="8B29A6"/>
    <a:srgbClr val="EBFFFD"/>
    <a:srgbClr val="1F1FC2"/>
    <a:srgbClr val="870E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639E84-62E7-66ED-3C1A-D3FEC2912E05}" v="73" dt="2022-02-04T13:05:03.845"/>
    <p1510:client id="{30AB7438-8BBF-F174-E236-BAB4D4859F6E}" v="260" dt="2022-02-04T10:34:15.125"/>
    <p1510:client id="{4D6F93E7-671D-0227-0726-4C84037C6AE8}" v="675" dt="2022-02-03T17:10:22.258"/>
    <p1510:client id="{7724260D-F1C4-4072-ABF1-B30BAD5F250A}" v="516" dt="2022-02-03T08:41:20.188"/>
    <p1510:client id="{7D550771-3233-D1B0-8C46-EC1582D65CCB}" v="585" dt="2022-02-09T08:54:46.120"/>
    <p1510:client id="{88B5C0C5-8320-91E1-1923-F85F737CCECC}" v="30" dt="2022-02-04T12:59:09.915"/>
    <p1510:client id="{9A77C561-0A47-A82B-4F13-638C96D72082}" v="69" dt="2022-02-09T10:58:52.402"/>
    <p1510:client id="{A14450A1-F76D-C9B9-E14A-EC1801BD9EDB}" v="123" dt="2022-02-10T08:03:30.904"/>
    <p1510:client id="{E8209CDD-2C40-A843-9D7B-93E2E1F8A7E0}" v="230" dt="2022-02-04T08:37:28.5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94669" autoAdjust="0"/>
  </p:normalViewPr>
  <p:slideViewPr>
    <p:cSldViewPr snapToGrid="0">
      <p:cViewPr varScale="1">
        <p:scale>
          <a:sx n="55" d="100"/>
          <a:sy n="55" d="100"/>
        </p:scale>
        <p:origin x="888"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GB" smtClean="0"/>
              <a:t>20/11/2023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20/11/2023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20/11/2023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20/11/2023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20/11/2023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846CE7D5-CF57-46EF-B807-FDD0502418D4}" type="datetimeFigureOut">
              <a:rPr lang="en-GB" smtClean="0"/>
              <a:t>20/11/2023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846CE7D5-CF57-46EF-B807-FDD0502418D4}" type="datetimeFigureOut">
              <a:rPr lang="en-GB" smtClean="0"/>
              <a:t>20/11/2023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GB" smtClean="0"/>
              <a:t>20/11/2023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20/11/2023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20/11/2023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20/11/2023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BFFF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20/11/2023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dirty="0"/>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3.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4.xml.rels><?xml version="1.0" encoding="UTF-8" standalone="yes"?>
<Relationships xmlns="http://schemas.openxmlformats.org/package/2006/relationships"><Relationship Id="rId3" Type="http://schemas.openxmlformats.org/officeDocument/2006/relationships/hyperlink" Target="https://uk.splashlearn.com/" TargetMode="External"/><Relationship Id="rId2" Type="http://schemas.openxmlformats.org/officeDocument/2006/relationships/hyperlink" Target="https://www.myon.co.uk/login/" TargetMode="Externa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jpeg"/><Relationship Id="rId4" Type="http://schemas.openxmlformats.org/officeDocument/2006/relationships/image" Target="../media/image22.png"/></Relationships>
</file>

<file path=ppt/slides/_rels/slide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9B7AD9F6-8CE7-4299-8FC6-328F4DCD3FF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890338" y="640080"/>
            <a:ext cx="3734014" cy="3566160"/>
          </a:xfrm>
        </p:spPr>
        <p:txBody>
          <a:bodyPr anchor="b">
            <a:normAutofit fontScale="90000"/>
          </a:bodyPr>
          <a:lstStyle/>
          <a:p>
            <a:pPr algn="l"/>
            <a:r>
              <a:rPr lang="en-GB" sz="5000" dirty="0">
                <a:latin typeface="Comic Sans MS"/>
                <a:cs typeface="Calibri Light"/>
              </a:rPr>
              <a:t>Primary </a:t>
            </a:r>
            <a:r>
              <a:rPr lang="en-GB" sz="5000" dirty="0" smtClean="0">
                <a:latin typeface="Comic Sans MS"/>
                <a:cs typeface="Calibri Light"/>
              </a:rPr>
              <a:t>2/3</a:t>
            </a:r>
            <a:br>
              <a:rPr lang="en-GB" sz="5000" dirty="0" smtClean="0">
                <a:latin typeface="Comic Sans MS"/>
                <a:cs typeface="Calibri Light"/>
              </a:rPr>
            </a:br>
            <a:r>
              <a:rPr lang="en-GB" sz="5000" dirty="0" smtClean="0">
                <a:latin typeface="Comic Sans MS"/>
                <a:cs typeface="Calibri Light"/>
              </a:rPr>
              <a:t>Weekly </a:t>
            </a:r>
            <a:r>
              <a:rPr lang="en-GB" sz="5000" dirty="0">
                <a:latin typeface="Comic Sans MS"/>
                <a:cs typeface="Calibri Light"/>
              </a:rPr>
              <a:t>Learning Update</a:t>
            </a:r>
            <a:br>
              <a:rPr lang="en-GB" sz="5000" dirty="0">
                <a:latin typeface="Comic Sans MS"/>
                <a:cs typeface="Calibri Light"/>
              </a:rPr>
            </a:br>
            <a:r>
              <a:rPr lang="en-GB" sz="5000" dirty="0" smtClean="0">
                <a:latin typeface="Comic Sans MS"/>
                <a:cs typeface="Calibri Light"/>
              </a:rPr>
              <a:t>20</a:t>
            </a:r>
            <a:r>
              <a:rPr lang="en-GB" sz="5000" dirty="0" smtClean="0">
                <a:latin typeface="Comic Sans MS"/>
                <a:cs typeface="Calibri Light"/>
              </a:rPr>
              <a:t>/11/2023</a:t>
            </a:r>
            <a:endParaRPr lang="en-GB" sz="5000" dirty="0">
              <a:latin typeface="Comic Sans MS"/>
            </a:endParaRPr>
          </a:p>
        </p:txBody>
      </p:sp>
      <p:sp>
        <p:nvSpPr>
          <p:cNvPr id="28" name="sketchy line">
            <a:extLst>
              <a:ext uri="{FF2B5EF4-FFF2-40B4-BE49-F238E27FC236}">
                <a16:creationId xmlns:a16="http://schemas.microsoft.com/office/drawing/2014/main" id="{F49775AF-8896-43EE-92C6-83497D6DC56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3" descr="A picture containing text, queen, vector graphics&#10;&#10;Description automatically generated">
            <a:extLst>
              <a:ext uri="{FF2B5EF4-FFF2-40B4-BE49-F238E27FC236}">
                <a16:creationId xmlns:a16="http://schemas.microsoft.com/office/drawing/2014/main" id="{EEEB4937-9DE8-4D26-9F65-D78003E5CBE5}"/>
              </a:ext>
            </a:extLst>
          </p:cNvPr>
          <p:cNvPicPr>
            <a:picLocks noChangeAspect="1"/>
          </p:cNvPicPr>
          <p:nvPr/>
        </p:nvPicPr>
        <p:blipFill rotWithShape="1">
          <a:blip r:embed="rId2"/>
          <a:srcRect l="13459" r="34885"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109857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BFFFD"/>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https://youtu.be/DXvp4Ybx0W4</a:t>
            </a:r>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630936" y="640080"/>
            <a:ext cx="4818888" cy="1481328"/>
          </a:xfrm>
        </p:spPr>
        <p:txBody>
          <a:bodyPr anchor="b">
            <a:normAutofit fontScale="90000"/>
          </a:bodyPr>
          <a:lstStyle/>
          <a:p>
            <a:r>
              <a:rPr lang="en-GB" sz="5000" b="1" dirty="0">
                <a:solidFill>
                  <a:srgbClr val="0070C0"/>
                </a:solidFill>
                <a:latin typeface="Comic Sans MS" panose="030F0702030302020204" pitchFamily="66" charset="0"/>
                <a:cs typeface="Calibri Light"/>
              </a:rPr>
              <a:t>Primary </a:t>
            </a:r>
            <a:r>
              <a:rPr lang="en-GB" sz="5000" b="1" dirty="0" smtClean="0">
                <a:solidFill>
                  <a:srgbClr val="0070C0"/>
                </a:solidFill>
                <a:latin typeface="Comic Sans MS" panose="030F0702030302020204" pitchFamily="66" charset="0"/>
                <a:cs typeface="Calibri Light"/>
              </a:rPr>
              <a:t>2 </a:t>
            </a:r>
            <a:r>
              <a:rPr lang="en-GB" sz="5000" b="1" dirty="0">
                <a:solidFill>
                  <a:srgbClr val="0070C0"/>
                </a:solidFill>
                <a:latin typeface="Comic Sans MS" panose="030F0702030302020204" pitchFamily="66" charset="0"/>
                <a:cs typeface="Calibri Light"/>
              </a:rPr>
              <a:t>Active Literacy</a:t>
            </a:r>
            <a:endParaRPr lang="en-GB" sz="5000" b="1" dirty="0">
              <a:solidFill>
                <a:srgbClr val="0070C0"/>
              </a:solidFill>
              <a:latin typeface="Comic Sans MS" panose="030F0702030302020204" pitchFamily="66" charset="0"/>
            </a:endParaRPr>
          </a:p>
        </p:txBody>
      </p:sp>
      <p:sp>
        <p:nvSpPr>
          <p:cNvPr id="26" name="sketch line">
            <a:extLst>
              <a:ext uri="{FF2B5EF4-FFF2-40B4-BE49-F238E27FC236}">
                <a16:creationId xmlns:a16="http://schemas.microsoft.com/office/drawing/2014/main" id="{650D18FE-0824-4A46-B22C-A86B52E5780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288222" y="2547467"/>
            <a:ext cx="4818888" cy="1642117"/>
          </a:xfrm>
        </p:spPr>
        <p:txBody>
          <a:bodyPr vert="horz" lIns="91440" tIns="45720" rIns="91440" bIns="45720" rtlCol="0" anchor="t">
            <a:normAutofit fontScale="85000" lnSpcReduction="10000"/>
          </a:bodyPr>
          <a:lstStyle/>
          <a:p>
            <a:pPr marL="0" indent="0" algn="ctr">
              <a:buNone/>
            </a:pPr>
            <a:r>
              <a:rPr lang="en-GB" sz="3000" b="1" dirty="0" smtClean="0">
                <a:solidFill>
                  <a:srgbClr val="0070C0"/>
                </a:solidFill>
                <a:latin typeface="Comic Sans MS"/>
                <a:cs typeface="Calibri" panose="020F0502020204030204"/>
              </a:rPr>
              <a:t>This week P2 </a:t>
            </a:r>
            <a:r>
              <a:rPr lang="en-GB" sz="3000" b="1" dirty="0" smtClean="0">
                <a:solidFill>
                  <a:srgbClr val="0070C0"/>
                </a:solidFill>
                <a:latin typeface="Comic Sans MS"/>
                <a:cs typeface="Calibri" panose="020F0502020204030204"/>
              </a:rPr>
              <a:t>have a revision week </a:t>
            </a:r>
            <a:r>
              <a:rPr lang="en-GB" sz="3000" b="1" dirty="0" err="1" smtClean="0">
                <a:solidFill>
                  <a:srgbClr val="00B050"/>
                </a:solidFill>
                <a:latin typeface="Comic Sans MS"/>
                <a:cs typeface="Calibri" panose="020F0502020204030204"/>
              </a:rPr>
              <a:t>ss</a:t>
            </a:r>
            <a:r>
              <a:rPr lang="en-GB" sz="3000" b="1" dirty="0" smtClean="0">
                <a:solidFill>
                  <a:srgbClr val="00B050"/>
                </a:solidFill>
                <a:latin typeface="Comic Sans MS"/>
                <a:cs typeface="Calibri" panose="020F0502020204030204"/>
              </a:rPr>
              <a:t> </a:t>
            </a:r>
            <a:r>
              <a:rPr lang="en-GB" sz="3000" b="1" dirty="0" err="1" smtClean="0">
                <a:solidFill>
                  <a:srgbClr val="00B050"/>
                </a:solidFill>
                <a:latin typeface="Comic Sans MS"/>
                <a:cs typeface="Calibri" panose="020F0502020204030204"/>
              </a:rPr>
              <a:t>ll</a:t>
            </a:r>
            <a:r>
              <a:rPr lang="en-GB" sz="3000" b="1" dirty="0" smtClean="0">
                <a:solidFill>
                  <a:srgbClr val="00B050"/>
                </a:solidFill>
                <a:latin typeface="Comic Sans MS"/>
                <a:cs typeface="Calibri" panose="020F0502020204030204"/>
              </a:rPr>
              <a:t> </a:t>
            </a:r>
            <a:r>
              <a:rPr lang="en-GB" sz="3000" b="1" dirty="0" err="1" smtClean="0">
                <a:solidFill>
                  <a:srgbClr val="00B050"/>
                </a:solidFill>
                <a:latin typeface="Comic Sans MS"/>
                <a:cs typeface="Calibri" panose="020F0502020204030204"/>
              </a:rPr>
              <a:t>ff</a:t>
            </a:r>
            <a:endParaRPr lang="en-GB" sz="3000" b="1" dirty="0" smtClean="0">
              <a:solidFill>
                <a:srgbClr val="00B050"/>
              </a:solidFill>
              <a:latin typeface="Comic Sans MS"/>
              <a:cs typeface="Calibri" panose="020F0502020204030204"/>
            </a:endParaRPr>
          </a:p>
          <a:p>
            <a:pPr marL="0" indent="0" algn="ctr">
              <a:buNone/>
            </a:pPr>
            <a:r>
              <a:rPr lang="en-GB" sz="3000" b="1" dirty="0" smtClean="0">
                <a:solidFill>
                  <a:srgbClr val="0070C0"/>
                </a:solidFill>
                <a:latin typeface="Comic Sans MS"/>
                <a:cs typeface="Calibri" panose="020F0502020204030204"/>
              </a:rPr>
              <a:t>We should be able to read and write all these words.</a:t>
            </a:r>
            <a:endParaRPr lang="en-GB" sz="3000" dirty="0" smtClean="0">
              <a:cs typeface="Calibri" panose="020F0502020204030204"/>
            </a:endParaRPr>
          </a:p>
          <a:p>
            <a:pPr marL="0" indent="0">
              <a:buNone/>
            </a:pPr>
            <a:endParaRPr lang="en-GB" sz="2200" dirty="0">
              <a:cs typeface="Calibri" panose="020F0502020204030204"/>
            </a:endParaRPr>
          </a:p>
        </p:txBody>
      </p:sp>
      <p:sp>
        <p:nvSpPr>
          <p:cNvPr id="5" name="TextBox 4"/>
          <p:cNvSpPr txBox="1"/>
          <p:nvPr/>
        </p:nvSpPr>
        <p:spPr>
          <a:xfrm>
            <a:off x="123237" y="4189585"/>
            <a:ext cx="4835764" cy="1107996"/>
          </a:xfrm>
          <a:prstGeom prst="rect">
            <a:avLst/>
          </a:prstGeom>
          <a:noFill/>
        </p:spPr>
        <p:txBody>
          <a:bodyPr wrap="square" rtlCol="0">
            <a:spAutoFit/>
          </a:bodyPr>
          <a:lstStyle/>
          <a:p>
            <a:pPr algn="ctr"/>
            <a:r>
              <a:rPr lang="en-GB" sz="2400" dirty="0" smtClean="0">
                <a:solidFill>
                  <a:srgbClr val="FF0000"/>
                </a:solidFill>
                <a:latin typeface="Comic Sans MS" panose="030F0702030302020204" pitchFamily="66" charset="0"/>
              </a:rPr>
              <a:t>These are words my spelling word this week</a:t>
            </a:r>
          </a:p>
          <a:p>
            <a:pPr algn="ctr"/>
            <a:endParaRPr lang="en-GB" dirty="0" smtClean="0">
              <a:latin typeface="Comic Sans MS" panose="030F0702030302020204" pitchFamily="66" charset="0"/>
            </a:endParaRPr>
          </a:p>
        </p:txBody>
      </p:sp>
      <p:sp>
        <p:nvSpPr>
          <p:cNvPr id="23" name="Down Arrow 22"/>
          <p:cNvSpPr/>
          <p:nvPr/>
        </p:nvSpPr>
        <p:spPr>
          <a:xfrm>
            <a:off x="2345015" y="5020139"/>
            <a:ext cx="392207" cy="4029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p:nvPicPr>
        <p:blipFill>
          <a:blip r:embed="rId2"/>
          <a:stretch>
            <a:fillRect/>
          </a:stretch>
        </p:blipFill>
        <p:spPr>
          <a:xfrm>
            <a:off x="9818855" y="164592"/>
            <a:ext cx="1485083" cy="978408"/>
          </a:xfrm>
          <a:prstGeom prst="rect">
            <a:avLst/>
          </a:prstGeom>
        </p:spPr>
      </p:pic>
      <p:pic>
        <p:nvPicPr>
          <p:cNvPr id="9" name="Picture 8"/>
          <p:cNvPicPr>
            <a:picLocks noChangeAspect="1"/>
          </p:cNvPicPr>
          <p:nvPr/>
        </p:nvPicPr>
        <p:blipFill>
          <a:blip r:embed="rId3"/>
          <a:stretch>
            <a:fillRect/>
          </a:stretch>
        </p:blipFill>
        <p:spPr>
          <a:xfrm>
            <a:off x="9818855" y="1143000"/>
            <a:ext cx="1856765" cy="5562717"/>
          </a:xfrm>
          <a:prstGeom prst="rect">
            <a:avLst/>
          </a:prstGeom>
        </p:spPr>
      </p:pic>
      <p:pic>
        <p:nvPicPr>
          <p:cNvPr id="13" name="Picture 12"/>
          <p:cNvPicPr>
            <a:picLocks noChangeAspect="1"/>
          </p:cNvPicPr>
          <p:nvPr/>
        </p:nvPicPr>
        <p:blipFill>
          <a:blip r:embed="rId4"/>
          <a:stretch>
            <a:fillRect/>
          </a:stretch>
        </p:blipFill>
        <p:spPr>
          <a:xfrm>
            <a:off x="471515" y="5159045"/>
            <a:ext cx="1009778" cy="402562"/>
          </a:xfrm>
          <a:prstGeom prst="rect">
            <a:avLst/>
          </a:prstGeom>
        </p:spPr>
      </p:pic>
      <p:pic>
        <p:nvPicPr>
          <p:cNvPr id="15" name="Picture 14"/>
          <p:cNvPicPr>
            <a:picLocks noChangeAspect="1"/>
          </p:cNvPicPr>
          <p:nvPr/>
        </p:nvPicPr>
        <p:blipFill>
          <a:blip r:embed="rId5"/>
          <a:stretch>
            <a:fillRect/>
          </a:stretch>
        </p:blipFill>
        <p:spPr>
          <a:xfrm>
            <a:off x="3317797" y="5159045"/>
            <a:ext cx="1161151" cy="462909"/>
          </a:xfrm>
          <a:prstGeom prst="rect">
            <a:avLst/>
          </a:prstGeom>
        </p:spPr>
      </p:pic>
      <p:pic>
        <p:nvPicPr>
          <p:cNvPr id="4" name="Picture 3"/>
          <p:cNvPicPr>
            <a:picLocks noChangeAspect="1"/>
          </p:cNvPicPr>
          <p:nvPr/>
        </p:nvPicPr>
        <p:blipFill>
          <a:blip r:embed="rId6"/>
          <a:stretch>
            <a:fillRect/>
          </a:stretch>
        </p:blipFill>
        <p:spPr>
          <a:xfrm>
            <a:off x="5466415" y="391309"/>
            <a:ext cx="1365379" cy="711135"/>
          </a:xfrm>
          <a:prstGeom prst="rect">
            <a:avLst/>
          </a:prstGeom>
        </p:spPr>
      </p:pic>
      <p:pic>
        <p:nvPicPr>
          <p:cNvPr id="6" name="Picture 5"/>
          <p:cNvPicPr>
            <a:picLocks noChangeAspect="1"/>
          </p:cNvPicPr>
          <p:nvPr/>
        </p:nvPicPr>
        <p:blipFill>
          <a:blip r:embed="rId7"/>
          <a:stretch>
            <a:fillRect/>
          </a:stretch>
        </p:blipFill>
        <p:spPr>
          <a:xfrm>
            <a:off x="5496118" y="1218476"/>
            <a:ext cx="1697227" cy="5207847"/>
          </a:xfrm>
          <a:prstGeom prst="rect">
            <a:avLst/>
          </a:prstGeom>
        </p:spPr>
      </p:pic>
      <p:pic>
        <p:nvPicPr>
          <p:cNvPr id="7" name="Picture 6"/>
          <p:cNvPicPr>
            <a:picLocks noChangeAspect="1"/>
          </p:cNvPicPr>
          <p:nvPr/>
        </p:nvPicPr>
        <p:blipFill>
          <a:blip r:embed="rId8"/>
          <a:stretch>
            <a:fillRect/>
          </a:stretch>
        </p:blipFill>
        <p:spPr>
          <a:xfrm>
            <a:off x="7837361" y="391309"/>
            <a:ext cx="1335738" cy="751691"/>
          </a:xfrm>
          <a:prstGeom prst="rect">
            <a:avLst/>
          </a:prstGeom>
        </p:spPr>
      </p:pic>
      <p:pic>
        <p:nvPicPr>
          <p:cNvPr id="10" name="Picture 9"/>
          <p:cNvPicPr>
            <a:picLocks noChangeAspect="1"/>
          </p:cNvPicPr>
          <p:nvPr/>
        </p:nvPicPr>
        <p:blipFill>
          <a:blip r:embed="rId9"/>
          <a:stretch>
            <a:fillRect/>
          </a:stretch>
        </p:blipFill>
        <p:spPr>
          <a:xfrm>
            <a:off x="7733598" y="1333808"/>
            <a:ext cx="1661322" cy="4977185"/>
          </a:xfrm>
          <a:prstGeom prst="rect">
            <a:avLst/>
          </a:prstGeom>
        </p:spPr>
      </p:pic>
      <p:pic>
        <p:nvPicPr>
          <p:cNvPr id="11" name="Picture 10"/>
          <p:cNvPicPr>
            <a:picLocks noChangeAspect="1"/>
          </p:cNvPicPr>
          <p:nvPr/>
        </p:nvPicPr>
        <p:blipFill>
          <a:blip r:embed="rId10"/>
          <a:stretch>
            <a:fillRect/>
          </a:stretch>
        </p:blipFill>
        <p:spPr>
          <a:xfrm>
            <a:off x="331745" y="5641588"/>
            <a:ext cx="1289318" cy="514004"/>
          </a:xfrm>
          <a:prstGeom prst="rect">
            <a:avLst/>
          </a:prstGeom>
        </p:spPr>
      </p:pic>
      <p:pic>
        <p:nvPicPr>
          <p:cNvPr id="12" name="Picture 11"/>
          <p:cNvPicPr>
            <a:picLocks noChangeAspect="1"/>
          </p:cNvPicPr>
          <p:nvPr/>
        </p:nvPicPr>
        <p:blipFill>
          <a:blip r:embed="rId11"/>
          <a:stretch>
            <a:fillRect/>
          </a:stretch>
        </p:blipFill>
        <p:spPr>
          <a:xfrm>
            <a:off x="331745" y="6261226"/>
            <a:ext cx="997960" cy="397850"/>
          </a:xfrm>
          <a:prstGeom prst="rect">
            <a:avLst/>
          </a:prstGeom>
        </p:spPr>
      </p:pic>
      <p:pic>
        <p:nvPicPr>
          <p:cNvPr id="14" name="Picture 13"/>
          <p:cNvPicPr>
            <a:picLocks noChangeAspect="1"/>
          </p:cNvPicPr>
          <p:nvPr/>
        </p:nvPicPr>
        <p:blipFill>
          <a:blip r:embed="rId12"/>
          <a:stretch>
            <a:fillRect/>
          </a:stretch>
        </p:blipFill>
        <p:spPr>
          <a:xfrm>
            <a:off x="1481293" y="6235573"/>
            <a:ext cx="1204961" cy="487340"/>
          </a:xfrm>
          <a:prstGeom prst="rect">
            <a:avLst/>
          </a:prstGeom>
        </p:spPr>
      </p:pic>
      <p:pic>
        <p:nvPicPr>
          <p:cNvPr id="16" name="Picture 15"/>
          <p:cNvPicPr>
            <a:picLocks noChangeAspect="1"/>
          </p:cNvPicPr>
          <p:nvPr/>
        </p:nvPicPr>
        <p:blipFill>
          <a:blip r:embed="rId13"/>
          <a:stretch>
            <a:fillRect/>
          </a:stretch>
        </p:blipFill>
        <p:spPr>
          <a:xfrm>
            <a:off x="4396163" y="5665082"/>
            <a:ext cx="887988" cy="501043"/>
          </a:xfrm>
          <a:prstGeom prst="rect">
            <a:avLst/>
          </a:prstGeom>
        </p:spPr>
      </p:pic>
      <p:pic>
        <p:nvPicPr>
          <p:cNvPr id="17" name="Picture 16"/>
          <p:cNvPicPr>
            <a:picLocks noChangeAspect="1"/>
          </p:cNvPicPr>
          <p:nvPr/>
        </p:nvPicPr>
        <p:blipFill>
          <a:blip r:embed="rId14"/>
          <a:stretch>
            <a:fillRect/>
          </a:stretch>
        </p:blipFill>
        <p:spPr>
          <a:xfrm>
            <a:off x="3317797" y="5742482"/>
            <a:ext cx="1047390" cy="417556"/>
          </a:xfrm>
          <a:prstGeom prst="rect">
            <a:avLst/>
          </a:prstGeom>
        </p:spPr>
      </p:pic>
      <p:pic>
        <p:nvPicPr>
          <p:cNvPr id="18" name="Picture 17"/>
          <p:cNvPicPr>
            <a:picLocks noChangeAspect="1"/>
          </p:cNvPicPr>
          <p:nvPr/>
        </p:nvPicPr>
        <p:blipFill>
          <a:blip r:embed="rId15"/>
          <a:stretch>
            <a:fillRect/>
          </a:stretch>
        </p:blipFill>
        <p:spPr>
          <a:xfrm>
            <a:off x="1881642" y="5556071"/>
            <a:ext cx="1318952" cy="521719"/>
          </a:xfrm>
          <a:prstGeom prst="rect">
            <a:avLst/>
          </a:prstGeom>
        </p:spPr>
      </p:pic>
    </p:spTree>
    <p:extLst>
      <p:ext uri="{BB962C8B-B14F-4D97-AF65-F5344CB8AC3E}">
        <p14:creationId xmlns:p14="http://schemas.microsoft.com/office/powerpoint/2010/main" val="2049450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Comic Sans MS" panose="030F0702030302020204" pitchFamily="66" charset="0"/>
              </a:rPr>
              <a:t>Consolidation week for spelling words. </a:t>
            </a:r>
          </a:p>
          <a:p>
            <a:pPr algn="ctr"/>
            <a:r>
              <a:rPr lang="en-GB" dirty="0" smtClean="0">
                <a:latin typeface="Comic Sans MS" panose="030F0702030302020204" pitchFamily="66" charset="0"/>
              </a:rPr>
              <a:t>We have covered these words in class but do you know them all!!??</a:t>
            </a:r>
            <a:endParaRPr lang="en-GB" dirty="0">
              <a:latin typeface="Comic Sans MS" panose="030F0702030302020204" pitchFamily="66" charset="0"/>
            </a:endParaRPr>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630936" y="640080"/>
            <a:ext cx="3762644" cy="1411744"/>
          </a:xfrm>
        </p:spPr>
        <p:txBody>
          <a:bodyPr anchor="b">
            <a:normAutofit fontScale="90000"/>
          </a:bodyPr>
          <a:lstStyle/>
          <a:p>
            <a:r>
              <a:rPr lang="en-GB" sz="5000" b="1" dirty="0">
                <a:solidFill>
                  <a:srgbClr val="0070C0"/>
                </a:solidFill>
                <a:latin typeface="Comic Sans MS" panose="030F0702030302020204" pitchFamily="66" charset="0"/>
                <a:cs typeface="Calibri Light"/>
              </a:rPr>
              <a:t>Primary 3 Active Literacy</a:t>
            </a:r>
            <a:endParaRPr lang="en-GB" sz="5000" b="1" dirty="0">
              <a:solidFill>
                <a:srgbClr val="0070C0"/>
              </a:solidFill>
              <a:latin typeface="Comic Sans MS" panose="030F0702030302020204" pitchFamily="66" charset="0"/>
            </a:endParaRPr>
          </a:p>
        </p:txBody>
      </p:sp>
      <p:sp>
        <p:nvSpPr>
          <p:cNvPr id="26" name="sketch line">
            <a:extLst>
              <a:ext uri="{FF2B5EF4-FFF2-40B4-BE49-F238E27FC236}">
                <a16:creationId xmlns:a16="http://schemas.microsoft.com/office/drawing/2014/main" id="{650D18FE-0824-4A46-B22C-A86B52E5780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379142" y="2575933"/>
            <a:ext cx="4222280" cy="1013716"/>
          </a:xfrm>
        </p:spPr>
        <p:txBody>
          <a:bodyPr vert="horz" lIns="91440" tIns="45720" rIns="91440" bIns="45720" rtlCol="0" anchor="t">
            <a:normAutofit fontScale="55000" lnSpcReduction="20000"/>
          </a:bodyPr>
          <a:lstStyle/>
          <a:p>
            <a:pPr marL="0" indent="0" algn="ctr">
              <a:buNone/>
            </a:pPr>
            <a:r>
              <a:rPr lang="en-GB" sz="4400" b="1" dirty="0">
                <a:latin typeface="Comic Sans MS"/>
                <a:cs typeface="Calibri" panose="020F0502020204030204"/>
              </a:rPr>
              <a:t>This week </a:t>
            </a:r>
            <a:r>
              <a:rPr lang="en-GB" sz="4400" b="1" dirty="0" smtClean="0">
                <a:latin typeface="Comic Sans MS"/>
                <a:cs typeface="Calibri" panose="020F0502020204030204"/>
              </a:rPr>
              <a:t>P3 </a:t>
            </a:r>
            <a:r>
              <a:rPr lang="en-GB" sz="4400" b="1" dirty="0" smtClean="0">
                <a:latin typeface="Comic Sans MS"/>
                <a:cs typeface="Calibri" panose="020F0502020204030204"/>
              </a:rPr>
              <a:t>have the phoneme </a:t>
            </a:r>
          </a:p>
          <a:p>
            <a:pPr marL="0" indent="0" algn="ctr">
              <a:buNone/>
            </a:pPr>
            <a:r>
              <a:rPr lang="en-GB" sz="4400" b="1" dirty="0" err="1" smtClean="0">
                <a:solidFill>
                  <a:srgbClr val="00B050"/>
                </a:solidFill>
                <a:latin typeface="Comic Sans MS"/>
                <a:cs typeface="Calibri" panose="020F0502020204030204"/>
              </a:rPr>
              <a:t>ea</a:t>
            </a:r>
            <a:r>
              <a:rPr lang="en-GB" sz="4400" b="1" dirty="0" smtClean="0">
                <a:solidFill>
                  <a:srgbClr val="00B050"/>
                </a:solidFill>
                <a:latin typeface="Comic Sans MS"/>
                <a:cs typeface="Calibri" panose="020F0502020204030204"/>
              </a:rPr>
              <a:t> </a:t>
            </a:r>
            <a:r>
              <a:rPr lang="en-GB" sz="4400" b="1" dirty="0" smtClean="0">
                <a:latin typeface="Comic Sans MS"/>
                <a:cs typeface="Calibri" panose="020F0502020204030204"/>
              </a:rPr>
              <a:t>as in br</a:t>
            </a:r>
            <a:r>
              <a:rPr lang="en-GB" sz="4400" b="1" dirty="0" smtClean="0">
                <a:solidFill>
                  <a:srgbClr val="00B050"/>
                </a:solidFill>
                <a:latin typeface="Comic Sans MS"/>
                <a:cs typeface="Calibri" panose="020F0502020204030204"/>
              </a:rPr>
              <a:t>ea</a:t>
            </a:r>
            <a:r>
              <a:rPr lang="en-GB" sz="4400" b="1" dirty="0" smtClean="0">
                <a:latin typeface="Comic Sans MS"/>
                <a:cs typeface="Calibri" panose="020F0502020204030204"/>
              </a:rPr>
              <a:t>d</a:t>
            </a:r>
            <a:endParaRPr lang="en-GB" sz="4400" b="1" dirty="0">
              <a:solidFill>
                <a:srgbClr val="0000FF"/>
              </a:solidFill>
              <a:latin typeface="Comic Sans MS"/>
              <a:cs typeface="Calibri" panose="020F0502020204030204"/>
            </a:endParaRPr>
          </a:p>
          <a:p>
            <a:pPr marL="0" indent="0" algn="ctr">
              <a:buNone/>
            </a:pPr>
            <a:endParaRPr lang="en-GB" sz="2200" dirty="0">
              <a:cs typeface="Calibri" panose="020F0502020204030204"/>
            </a:endParaRPr>
          </a:p>
        </p:txBody>
      </p:sp>
      <p:sp>
        <p:nvSpPr>
          <p:cNvPr id="11" name="Rectangle 10"/>
          <p:cNvSpPr/>
          <p:nvPr/>
        </p:nvSpPr>
        <p:spPr>
          <a:xfrm>
            <a:off x="120963" y="3760298"/>
            <a:ext cx="4349499" cy="923330"/>
          </a:xfrm>
          <a:prstGeom prst="rect">
            <a:avLst/>
          </a:prstGeom>
        </p:spPr>
        <p:txBody>
          <a:bodyPr wrap="square">
            <a:spAutoFit/>
          </a:bodyPr>
          <a:lstStyle/>
          <a:p>
            <a:r>
              <a:rPr lang="en-GB" b="1" dirty="0" smtClean="0">
                <a:latin typeface="Ink Free" panose="03080402000500000000" pitchFamily="66" charset="0"/>
                <a:cs typeface="Calibri" panose="020F0502020204030204"/>
              </a:rPr>
              <a:t>Our spelling words for the week are below. </a:t>
            </a:r>
          </a:p>
          <a:p>
            <a:pPr algn="ctr"/>
            <a:r>
              <a:rPr lang="en-GB" b="1" dirty="0" smtClean="0">
                <a:solidFill>
                  <a:srgbClr val="002060"/>
                </a:solidFill>
                <a:latin typeface="Ink Free" panose="03080402000500000000" pitchFamily="66" charset="0"/>
                <a:cs typeface="Calibri" panose="020F0502020204030204"/>
              </a:rPr>
              <a:t>Blue</a:t>
            </a:r>
            <a:r>
              <a:rPr lang="en-GB" b="1" dirty="0" smtClean="0">
                <a:latin typeface="Ink Free" panose="03080402000500000000" pitchFamily="66" charset="0"/>
                <a:cs typeface="Calibri" panose="020F0502020204030204"/>
              </a:rPr>
              <a:t>: we can use our phonemes.</a:t>
            </a:r>
          </a:p>
          <a:p>
            <a:pPr algn="ctr"/>
            <a:r>
              <a:rPr lang="en-GB" b="1" dirty="0" smtClean="0">
                <a:latin typeface="Ink Free" panose="03080402000500000000" pitchFamily="66" charset="0"/>
                <a:cs typeface="Calibri" panose="020F0502020204030204"/>
              </a:rPr>
              <a:t> </a:t>
            </a:r>
            <a:r>
              <a:rPr lang="en-GB" b="1" dirty="0" smtClean="0">
                <a:solidFill>
                  <a:srgbClr val="FF0000"/>
                </a:solidFill>
                <a:latin typeface="Ink Free" panose="03080402000500000000" pitchFamily="66" charset="0"/>
                <a:cs typeface="Calibri" panose="020F0502020204030204"/>
              </a:rPr>
              <a:t>Red</a:t>
            </a:r>
            <a:r>
              <a:rPr lang="en-GB" b="1" dirty="0" smtClean="0">
                <a:latin typeface="Ink Free" panose="03080402000500000000" pitchFamily="66" charset="0"/>
                <a:cs typeface="Calibri" panose="020F0502020204030204"/>
              </a:rPr>
              <a:t>: are tricky words</a:t>
            </a:r>
            <a:endParaRPr lang="en-GB" dirty="0">
              <a:latin typeface="Ink Free" panose="03080402000500000000" pitchFamily="66" charset="0"/>
            </a:endParaRPr>
          </a:p>
        </p:txBody>
      </p:sp>
      <p:pic>
        <p:nvPicPr>
          <p:cNvPr id="10" name="Picture 9"/>
          <p:cNvPicPr>
            <a:picLocks noChangeAspect="1"/>
          </p:cNvPicPr>
          <p:nvPr/>
        </p:nvPicPr>
        <p:blipFill>
          <a:blip r:embed="rId2"/>
          <a:stretch>
            <a:fillRect/>
          </a:stretch>
        </p:blipFill>
        <p:spPr>
          <a:xfrm>
            <a:off x="8945885" y="431666"/>
            <a:ext cx="2200000" cy="914286"/>
          </a:xfrm>
          <a:prstGeom prst="rect">
            <a:avLst/>
          </a:prstGeom>
        </p:spPr>
      </p:pic>
      <p:pic>
        <p:nvPicPr>
          <p:cNvPr id="25" name="Picture 24"/>
          <p:cNvPicPr>
            <a:picLocks noChangeAspect="1"/>
          </p:cNvPicPr>
          <p:nvPr/>
        </p:nvPicPr>
        <p:blipFill>
          <a:blip r:embed="rId3"/>
          <a:stretch>
            <a:fillRect/>
          </a:stretch>
        </p:blipFill>
        <p:spPr>
          <a:xfrm>
            <a:off x="9340197" y="1422228"/>
            <a:ext cx="1805688" cy="5351270"/>
          </a:xfrm>
          <a:prstGeom prst="rect">
            <a:avLst/>
          </a:prstGeom>
        </p:spPr>
      </p:pic>
      <p:pic>
        <p:nvPicPr>
          <p:cNvPr id="27" name="Picture 26"/>
          <p:cNvPicPr>
            <a:picLocks noChangeAspect="1"/>
          </p:cNvPicPr>
          <p:nvPr/>
        </p:nvPicPr>
        <p:blipFill>
          <a:blip r:embed="rId4"/>
          <a:stretch>
            <a:fillRect/>
          </a:stretch>
        </p:blipFill>
        <p:spPr>
          <a:xfrm>
            <a:off x="120963" y="4758784"/>
            <a:ext cx="2343392" cy="930082"/>
          </a:xfrm>
          <a:prstGeom prst="rect">
            <a:avLst/>
          </a:prstGeom>
        </p:spPr>
      </p:pic>
      <p:pic>
        <p:nvPicPr>
          <p:cNvPr id="28" name="Picture 27"/>
          <p:cNvPicPr>
            <a:picLocks noChangeAspect="1"/>
          </p:cNvPicPr>
          <p:nvPr/>
        </p:nvPicPr>
        <p:blipFill>
          <a:blip r:embed="rId5"/>
          <a:stretch>
            <a:fillRect/>
          </a:stretch>
        </p:blipFill>
        <p:spPr>
          <a:xfrm>
            <a:off x="2572283" y="4783271"/>
            <a:ext cx="2219995" cy="881107"/>
          </a:xfrm>
          <a:prstGeom prst="rect">
            <a:avLst/>
          </a:prstGeom>
        </p:spPr>
      </p:pic>
      <p:pic>
        <p:nvPicPr>
          <p:cNvPr id="29" name="Picture 28"/>
          <p:cNvPicPr>
            <a:picLocks noChangeAspect="1"/>
          </p:cNvPicPr>
          <p:nvPr/>
        </p:nvPicPr>
        <p:blipFill>
          <a:blip r:embed="rId6"/>
          <a:stretch>
            <a:fillRect/>
          </a:stretch>
        </p:blipFill>
        <p:spPr>
          <a:xfrm>
            <a:off x="2572283" y="5772220"/>
            <a:ext cx="2191941" cy="869972"/>
          </a:xfrm>
          <a:prstGeom prst="rect">
            <a:avLst/>
          </a:prstGeom>
        </p:spPr>
      </p:pic>
      <p:pic>
        <p:nvPicPr>
          <p:cNvPr id="30" name="Picture 29"/>
          <p:cNvPicPr>
            <a:picLocks noChangeAspect="1"/>
          </p:cNvPicPr>
          <p:nvPr/>
        </p:nvPicPr>
        <p:blipFill>
          <a:blip r:embed="rId7"/>
          <a:stretch>
            <a:fillRect/>
          </a:stretch>
        </p:blipFill>
        <p:spPr>
          <a:xfrm>
            <a:off x="4900206" y="1777618"/>
            <a:ext cx="4396224" cy="4311375"/>
          </a:xfrm>
          <a:prstGeom prst="rect">
            <a:avLst/>
          </a:prstGeom>
        </p:spPr>
      </p:pic>
    </p:spTree>
    <p:extLst>
      <p:ext uri="{BB962C8B-B14F-4D97-AF65-F5344CB8AC3E}">
        <p14:creationId xmlns:p14="http://schemas.microsoft.com/office/powerpoint/2010/main" val="1686270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312101" y="298087"/>
            <a:ext cx="5557075" cy="806698"/>
          </a:xfrm>
        </p:spPr>
        <p:txBody>
          <a:bodyPr anchor="b">
            <a:normAutofit/>
          </a:bodyPr>
          <a:lstStyle/>
          <a:p>
            <a:r>
              <a:rPr lang="en-GB" sz="4000" b="1" dirty="0" smtClean="0">
                <a:solidFill>
                  <a:srgbClr val="0070C0"/>
                </a:solidFill>
                <a:latin typeface="Comic Sans MS" panose="030F0702030302020204" pitchFamily="66" charset="0"/>
                <a:cs typeface="Calibri Light"/>
              </a:rPr>
              <a:t>Home Learning</a:t>
            </a:r>
            <a:endParaRPr lang="en-GB" sz="4000" b="1" dirty="0">
              <a:solidFill>
                <a:srgbClr val="0070C0"/>
              </a:solidFill>
              <a:latin typeface="Comic Sans MS" panose="030F0702030302020204" pitchFamily="66" charset="0"/>
            </a:endParaRPr>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630936" y="2660904"/>
            <a:ext cx="4818888" cy="3547872"/>
          </a:xfrm>
        </p:spPr>
        <p:txBody>
          <a:bodyPr vert="horz" lIns="91440" tIns="45720" rIns="91440" bIns="45720" rtlCol="0" anchor="t">
            <a:normAutofit/>
          </a:bodyPr>
          <a:lstStyle/>
          <a:p>
            <a:pPr marL="0" indent="0">
              <a:buNone/>
            </a:pPr>
            <a:endParaRPr lang="en-GB" sz="2200" b="1" dirty="0">
              <a:solidFill>
                <a:srgbClr val="0070C0"/>
              </a:solidFill>
              <a:latin typeface="Comic Sans MS"/>
              <a:cs typeface="Calibri" panose="020F0502020204030204"/>
            </a:endParaRPr>
          </a:p>
          <a:p>
            <a:pPr marL="0" indent="0">
              <a:buNone/>
            </a:pPr>
            <a:endParaRPr lang="en-GB" sz="2200" dirty="0">
              <a:cs typeface="Calibri" panose="020F0502020204030204"/>
            </a:endParaRPr>
          </a:p>
          <a:p>
            <a:pPr marL="0" indent="0">
              <a:buNone/>
            </a:pPr>
            <a:endParaRPr lang="en-GB" sz="2200" dirty="0">
              <a:cs typeface="Calibri" panose="020F0502020204030204"/>
            </a:endParaRPr>
          </a:p>
        </p:txBody>
      </p:sp>
      <p:sp>
        <p:nvSpPr>
          <p:cNvPr id="5" name="Content Placeholder 2">
            <a:extLst>
              <a:ext uri="{FF2B5EF4-FFF2-40B4-BE49-F238E27FC236}">
                <a16:creationId xmlns:a16="http://schemas.microsoft.com/office/drawing/2014/main" id="{63C8E451-8511-4202-9597-B826E0A31643}"/>
              </a:ext>
            </a:extLst>
          </p:cNvPr>
          <p:cNvSpPr txBox="1">
            <a:spLocks/>
          </p:cNvSpPr>
          <p:nvPr/>
        </p:nvSpPr>
        <p:spPr>
          <a:xfrm>
            <a:off x="557117" y="2158496"/>
            <a:ext cx="4818888" cy="354787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200" b="1" dirty="0">
              <a:solidFill>
                <a:srgbClr val="0070C0"/>
              </a:solidFill>
              <a:latin typeface="Comic Sans MS"/>
              <a:cs typeface="Calibri" panose="020F0502020204030204"/>
            </a:endParaRPr>
          </a:p>
          <a:p>
            <a:pPr marL="0" indent="0">
              <a:buFont typeface="Arial" panose="020B0604020202020204" pitchFamily="34" charset="0"/>
              <a:buNone/>
            </a:pPr>
            <a:endParaRPr lang="en-GB" sz="2200" dirty="0">
              <a:cs typeface="Calibri" panose="020F0502020204030204"/>
            </a:endParaRPr>
          </a:p>
        </p:txBody>
      </p:sp>
      <p:sp>
        <p:nvSpPr>
          <p:cNvPr id="4" name="TextBox 3">
            <a:extLst>
              <a:ext uri="{FF2B5EF4-FFF2-40B4-BE49-F238E27FC236}">
                <a16:creationId xmlns:a16="http://schemas.microsoft.com/office/drawing/2014/main" id="{8B8D77E4-1165-45ED-B784-2AD1EF76A2C6}"/>
              </a:ext>
            </a:extLst>
          </p:cNvPr>
          <p:cNvSpPr txBox="1"/>
          <p:nvPr/>
        </p:nvSpPr>
        <p:spPr>
          <a:xfrm>
            <a:off x="178214" y="1239478"/>
            <a:ext cx="11494292" cy="56169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smtClean="0">
                <a:solidFill>
                  <a:srgbClr val="7030A0"/>
                </a:solidFill>
                <a:latin typeface="Comic Sans MS"/>
                <a:cs typeface="Calibri"/>
              </a:rPr>
              <a:t>Active Literacy Spelling and Phoneme of the week.</a:t>
            </a:r>
            <a:endParaRPr lang="en-GB" b="1" dirty="0">
              <a:solidFill>
                <a:srgbClr val="7030A0"/>
              </a:solidFill>
              <a:latin typeface="Comic Sans MS"/>
              <a:cs typeface="Calibri"/>
            </a:endParaRPr>
          </a:p>
          <a:p>
            <a:r>
              <a:rPr lang="en-GB" dirty="0">
                <a:solidFill>
                  <a:srgbClr val="7030A0"/>
                </a:solidFill>
                <a:latin typeface="Comic Sans MS"/>
                <a:cs typeface="Calibri"/>
              </a:rPr>
              <a:t>Please practise your </a:t>
            </a:r>
            <a:r>
              <a:rPr lang="en-GB" dirty="0" smtClean="0">
                <a:solidFill>
                  <a:srgbClr val="7030A0"/>
                </a:solidFill>
                <a:latin typeface="Comic Sans MS"/>
                <a:cs typeface="Calibri"/>
              </a:rPr>
              <a:t>spelling/new phoneme </a:t>
            </a:r>
            <a:r>
              <a:rPr lang="en-GB" dirty="0">
                <a:solidFill>
                  <a:srgbClr val="7030A0"/>
                </a:solidFill>
                <a:latin typeface="Comic Sans MS"/>
                <a:cs typeface="Calibri"/>
              </a:rPr>
              <a:t>words at home using </a:t>
            </a:r>
            <a:r>
              <a:rPr lang="en-GB" dirty="0" smtClean="0">
                <a:solidFill>
                  <a:srgbClr val="7030A0"/>
                </a:solidFill>
                <a:latin typeface="Comic Sans MS"/>
                <a:cs typeface="Calibri"/>
              </a:rPr>
              <a:t>the spelling activity cards or </a:t>
            </a:r>
            <a:r>
              <a:rPr lang="en-GB" dirty="0">
                <a:solidFill>
                  <a:srgbClr val="7030A0"/>
                </a:solidFill>
                <a:latin typeface="Comic Sans MS"/>
                <a:cs typeface="Calibri"/>
              </a:rPr>
              <a:t>think of your own fun ways to practise your words. </a:t>
            </a:r>
            <a:r>
              <a:rPr lang="en-GB" dirty="0" smtClean="0">
                <a:solidFill>
                  <a:srgbClr val="7030A0"/>
                </a:solidFill>
                <a:latin typeface="Comic Sans MS"/>
                <a:cs typeface="Calibri"/>
              </a:rPr>
              <a:t>We will have a quick check up of the spelling words towards the end of the week!</a:t>
            </a:r>
          </a:p>
          <a:p>
            <a:endParaRPr lang="en-GB" dirty="0" smtClean="0">
              <a:solidFill>
                <a:srgbClr val="7030A0"/>
              </a:solidFill>
              <a:latin typeface="Comic Sans MS"/>
              <a:cs typeface="Calibri"/>
            </a:endParaRPr>
          </a:p>
          <a:p>
            <a:r>
              <a:rPr lang="en-GB" b="1" dirty="0" smtClean="0">
                <a:solidFill>
                  <a:srgbClr val="0000FF"/>
                </a:solidFill>
                <a:latin typeface="Comic Sans MS"/>
                <a:cs typeface="Calibri"/>
              </a:rPr>
              <a:t>Reading</a:t>
            </a:r>
          </a:p>
          <a:p>
            <a:r>
              <a:rPr lang="en-GB" dirty="0" smtClean="0">
                <a:solidFill>
                  <a:srgbClr val="0000FF"/>
                </a:solidFill>
                <a:latin typeface="Comic Sans MS"/>
                <a:cs typeface="Calibri"/>
              </a:rPr>
              <a:t>Log into </a:t>
            </a:r>
            <a:r>
              <a:rPr lang="en-GB" b="1" dirty="0" smtClean="0">
                <a:solidFill>
                  <a:srgbClr val="0000FF"/>
                </a:solidFill>
                <a:latin typeface="Comic Sans MS"/>
                <a:cs typeface="Calibri"/>
                <a:hlinkClick r:id="rId2"/>
              </a:rPr>
              <a:t>MyON</a:t>
            </a:r>
            <a:r>
              <a:rPr lang="en-GB" dirty="0" smtClean="0">
                <a:solidFill>
                  <a:srgbClr val="0000FF"/>
                </a:solidFill>
                <a:latin typeface="Comic Sans MS"/>
                <a:cs typeface="Calibri"/>
              </a:rPr>
              <a:t> and pick a book to read for pleasure. You can read the story yourself or have it read to you. Reading books are also in some bags too this week. P3 pupils are now visiting the school library every week and bringing books home. P2 will start to borrow from the class library if they want to bring a book home.</a:t>
            </a:r>
          </a:p>
          <a:p>
            <a:endParaRPr lang="en-GB" sz="500" b="1" dirty="0" smtClean="0">
              <a:solidFill>
                <a:schemeClr val="accent6">
                  <a:lumMod val="50000"/>
                </a:schemeClr>
              </a:solidFill>
              <a:latin typeface="Comic Sans MS"/>
              <a:cs typeface="Calibri"/>
            </a:endParaRPr>
          </a:p>
          <a:p>
            <a:endParaRPr lang="en-GB" b="1" dirty="0">
              <a:solidFill>
                <a:schemeClr val="accent6">
                  <a:lumMod val="50000"/>
                </a:schemeClr>
              </a:solidFill>
              <a:latin typeface="Comic Sans MS"/>
              <a:cs typeface="Calibri"/>
            </a:endParaRPr>
          </a:p>
          <a:p>
            <a:endParaRPr lang="en-GB" dirty="0" smtClean="0">
              <a:solidFill>
                <a:srgbClr val="CF1B1B"/>
              </a:solidFill>
              <a:latin typeface="Comic Sans MS"/>
              <a:cs typeface="Calibri"/>
            </a:endParaRPr>
          </a:p>
          <a:p>
            <a:r>
              <a:rPr lang="en-GB" dirty="0" smtClean="0">
                <a:solidFill>
                  <a:srgbClr val="CF1B1B"/>
                </a:solidFill>
                <a:latin typeface="Comic Sans MS"/>
                <a:cs typeface="Calibri"/>
              </a:rPr>
              <a:t>                Talk to me </a:t>
            </a:r>
            <a:r>
              <a:rPr lang="en-GB" dirty="0" smtClean="0">
                <a:solidFill>
                  <a:srgbClr val="CF1B1B"/>
                </a:solidFill>
                <a:latin typeface="Comic Sans MS"/>
                <a:cs typeface="Calibri"/>
              </a:rPr>
              <a:t>about…how to make toast.</a:t>
            </a:r>
            <a:endParaRPr lang="en-GB" b="1" dirty="0" smtClean="0">
              <a:solidFill>
                <a:schemeClr val="accent6">
                  <a:lumMod val="50000"/>
                </a:schemeClr>
              </a:solidFill>
              <a:latin typeface="Comic Sans MS"/>
              <a:cs typeface="Calibri"/>
            </a:endParaRPr>
          </a:p>
          <a:p>
            <a:r>
              <a:rPr lang="en-GB" b="1" dirty="0" smtClean="0">
                <a:solidFill>
                  <a:schemeClr val="accent6">
                    <a:lumMod val="50000"/>
                  </a:schemeClr>
                </a:solidFill>
                <a:latin typeface="Comic Sans MS"/>
                <a:cs typeface="Calibri"/>
              </a:rPr>
              <a:t>Numeracy and Mathematics   Log onto </a:t>
            </a:r>
            <a:r>
              <a:rPr lang="en-GB" b="1" dirty="0" err="1" smtClean="0">
                <a:solidFill>
                  <a:schemeClr val="accent6">
                    <a:lumMod val="50000"/>
                  </a:schemeClr>
                </a:solidFill>
                <a:latin typeface="Comic Sans MS"/>
                <a:cs typeface="Calibri"/>
              </a:rPr>
              <a:t>Splashlearn</a:t>
            </a:r>
            <a:r>
              <a:rPr lang="en-GB" b="1" dirty="0" smtClean="0">
                <a:solidFill>
                  <a:schemeClr val="accent6">
                    <a:lumMod val="50000"/>
                  </a:schemeClr>
                </a:solidFill>
                <a:latin typeface="Comic Sans MS"/>
                <a:cs typeface="Calibri"/>
              </a:rPr>
              <a:t> and get started!</a:t>
            </a:r>
          </a:p>
          <a:p>
            <a:endParaRPr lang="en-GB" b="1" dirty="0">
              <a:solidFill>
                <a:schemeClr val="accent6">
                  <a:lumMod val="50000"/>
                </a:schemeClr>
              </a:solidFill>
              <a:latin typeface="Comic Sans MS"/>
              <a:cs typeface="Calibri"/>
            </a:endParaRPr>
          </a:p>
          <a:p>
            <a:endParaRPr lang="en-GB" b="1" dirty="0" smtClean="0">
              <a:solidFill>
                <a:schemeClr val="accent6">
                  <a:lumMod val="50000"/>
                </a:schemeClr>
              </a:solidFill>
              <a:latin typeface="Comic Sans MS"/>
              <a:cs typeface="Calibri"/>
            </a:endParaRPr>
          </a:p>
          <a:p>
            <a:r>
              <a:rPr lang="en-GB" sz="4800" b="1" dirty="0">
                <a:solidFill>
                  <a:schemeClr val="accent6">
                    <a:lumMod val="50000"/>
                  </a:schemeClr>
                </a:solidFill>
                <a:latin typeface="Comic Sans MS"/>
                <a:cs typeface="Calibri"/>
                <a:hlinkClick r:id="rId3"/>
              </a:rPr>
              <a:t>https://uk.splashlearn.com</a:t>
            </a:r>
            <a:r>
              <a:rPr lang="en-GB" sz="4800" b="1" dirty="0" smtClean="0">
                <a:solidFill>
                  <a:schemeClr val="accent6">
                    <a:lumMod val="50000"/>
                  </a:schemeClr>
                </a:solidFill>
                <a:latin typeface="Comic Sans MS"/>
                <a:cs typeface="Calibri"/>
                <a:hlinkClick r:id="rId3"/>
              </a:rPr>
              <a:t>/</a:t>
            </a:r>
            <a:endParaRPr lang="en-GB" sz="4800" b="1" dirty="0" smtClean="0">
              <a:solidFill>
                <a:schemeClr val="accent6">
                  <a:lumMod val="50000"/>
                </a:schemeClr>
              </a:solidFill>
              <a:latin typeface="Comic Sans MS"/>
              <a:cs typeface="Calibri"/>
            </a:endParaRPr>
          </a:p>
          <a:p>
            <a:r>
              <a:rPr lang="en-GB" b="1" dirty="0" smtClean="0">
                <a:solidFill>
                  <a:srgbClr val="CF1B1B"/>
                </a:solidFill>
                <a:latin typeface="Comic Sans MS"/>
                <a:cs typeface="Calibri"/>
              </a:rPr>
              <a:t>            </a:t>
            </a:r>
            <a:endParaRPr lang="en-GB" sz="2000" b="1" dirty="0">
              <a:solidFill>
                <a:srgbClr val="CF1B1B"/>
              </a:solidFill>
              <a:latin typeface="Comic Sans MS"/>
              <a:cs typeface="Calibri"/>
            </a:endParaRPr>
          </a:p>
        </p:txBody>
      </p:sp>
      <p:pic>
        <p:nvPicPr>
          <p:cNvPr id="8" name="Picture 8">
            <a:extLst>
              <a:ext uri="{FF2B5EF4-FFF2-40B4-BE49-F238E27FC236}">
                <a16:creationId xmlns:a16="http://schemas.microsoft.com/office/drawing/2014/main" id="{0B7C60D9-F472-40DC-A84B-B2C98621D64B}"/>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6264185" y="165371"/>
            <a:ext cx="2561325" cy="1145084"/>
          </a:xfrm>
          <a:prstGeom prst="rect">
            <a:avLst/>
          </a:prstGeom>
        </p:spPr>
      </p:pic>
      <p:pic>
        <p:nvPicPr>
          <p:cNvPr id="6" name="Picture 2" descr="17,949 Girls Talking Illustrations &amp; Clip Art - iStock"/>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8296" y="3929867"/>
            <a:ext cx="1433015" cy="1276134"/>
          </a:xfrm>
          <a:prstGeom prst="rect">
            <a:avLst/>
          </a:prstGeom>
          <a:noFill/>
          <a:extLst>
            <a:ext uri="{909E8E84-426E-40DD-AFC4-6F175D3DCCD1}">
              <a14:hiddenFill xmlns:a14="http://schemas.microsoft.com/office/drawing/2010/main">
                <a:solidFill>
                  <a:srgbClr val="FFFFFF"/>
                </a:solidFill>
              </a14:hiddenFill>
            </a:ext>
          </a:extLst>
        </p:spPr>
      </p:pic>
      <p:sp>
        <p:nvSpPr>
          <p:cNvPr id="11" name="AutoShape 8" descr="Mydayink - I love following @theprimaryparty! This Ways to Show Numbers  Anchor Chart is perfection! 👌🏻 Heather has great ideas and activities for  the classroom and a positive and inspiring insta fee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7" name="Picture 6"/>
          <p:cNvPicPr>
            <a:picLocks noChangeAspect="1"/>
          </p:cNvPicPr>
          <p:nvPr/>
        </p:nvPicPr>
        <p:blipFill>
          <a:blip r:embed="rId6"/>
          <a:stretch>
            <a:fillRect/>
          </a:stretch>
        </p:blipFill>
        <p:spPr>
          <a:xfrm>
            <a:off x="4223567" y="4973560"/>
            <a:ext cx="2133600" cy="523875"/>
          </a:xfrm>
          <a:prstGeom prst="rect">
            <a:avLst/>
          </a:prstGeom>
        </p:spPr>
      </p:pic>
    </p:spTree>
    <p:extLst>
      <p:ext uri="{BB962C8B-B14F-4D97-AF65-F5344CB8AC3E}">
        <p14:creationId xmlns:p14="http://schemas.microsoft.com/office/powerpoint/2010/main" val="1648310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82743" y="459894"/>
            <a:ext cx="9227120" cy="646331"/>
          </a:xfrm>
          <a:prstGeom prst="rect">
            <a:avLst/>
          </a:prstGeom>
        </p:spPr>
        <p:txBody>
          <a:bodyPr wrap="square">
            <a:spAutoFit/>
          </a:bodyPr>
          <a:lstStyle/>
          <a:p>
            <a:pPr algn="ctr"/>
            <a:r>
              <a:rPr lang="en-GB" b="1" dirty="0" smtClean="0">
                <a:latin typeface="Comic Sans MS"/>
                <a:cs typeface="Calibri" panose="020F0502020204030204"/>
              </a:rPr>
              <a:t>Some ideas for you to try with the new phoneme or your spelling words. </a:t>
            </a:r>
          </a:p>
          <a:p>
            <a:pPr algn="ctr"/>
            <a:r>
              <a:rPr lang="en-GB" b="1" dirty="0" smtClean="0">
                <a:latin typeface="Comic Sans MS"/>
                <a:cs typeface="Calibri" panose="020F0502020204030204"/>
              </a:rPr>
              <a:t>Record them in your Home Learning jotter.</a:t>
            </a:r>
            <a:endParaRPr lang="en-GB" dirty="0"/>
          </a:p>
        </p:txBody>
      </p:sp>
      <p:pic>
        <p:nvPicPr>
          <p:cNvPr id="3076" name="Picture 4" descr="Font Design Word Spelling Time On Stock Vector (Royalty Free) 1672914616 |  Shutterst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190135" y="2008272"/>
            <a:ext cx="6164633" cy="286176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a:stretch>
            <a:fillRect/>
          </a:stretch>
        </p:blipFill>
        <p:spPr>
          <a:xfrm>
            <a:off x="3629165" y="1106225"/>
            <a:ext cx="7534275" cy="5676900"/>
          </a:xfrm>
          <a:prstGeom prst="rect">
            <a:avLst/>
          </a:prstGeom>
        </p:spPr>
      </p:pic>
    </p:spTree>
    <p:extLst>
      <p:ext uri="{BB962C8B-B14F-4D97-AF65-F5344CB8AC3E}">
        <p14:creationId xmlns:p14="http://schemas.microsoft.com/office/powerpoint/2010/main" val="3700746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642842" y="270987"/>
            <a:ext cx="5557075" cy="1981389"/>
          </a:xfrm>
        </p:spPr>
        <p:txBody>
          <a:bodyPr anchor="b">
            <a:normAutofit/>
          </a:bodyPr>
          <a:lstStyle/>
          <a:p>
            <a:r>
              <a:rPr lang="en-GB" sz="5000" b="1" dirty="0" smtClean="0">
                <a:solidFill>
                  <a:srgbClr val="0070C0"/>
                </a:solidFill>
                <a:latin typeface="Comic Sans MS" panose="030F0702030302020204" pitchFamily="66" charset="0"/>
                <a:cs typeface="Calibri Light"/>
              </a:rPr>
              <a:t>P2/3 </a:t>
            </a:r>
            <a:r>
              <a:rPr lang="en-GB" sz="5000" b="1" dirty="0">
                <a:solidFill>
                  <a:srgbClr val="0070C0"/>
                </a:solidFill>
                <a:latin typeface="Comic Sans MS" panose="030F0702030302020204" pitchFamily="66" charset="0"/>
                <a:cs typeface="Calibri Light"/>
              </a:rPr>
              <a:t>Learning Update</a:t>
            </a:r>
            <a:endParaRPr lang="en-GB" sz="5000" b="1" dirty="0">
              <a:solidFill>
                <a:srgbClr val="0070C0"/>
              </a:solidFill>
              <a:latin typeface="Comic Sans MS" panose="030F0702030302020204" pitchFamily="66" charset="0"/>
            </a:endParaRPr>
          </a:p>
        </p:txBody>
      </p:sp>
      <p:sp>
        <p:nvSpPr>
          <p:cNvPr id="26" name="sketch line">
            <a:extLst>
              <a:ext uri="{FF2B5EF4-FFF2-40B4-BE49-F238E27FC236}">
                <a16:creationId xmlns:a16="http://schemas.microsoft.com/office/drawing/2014/main" id="{650D18FE-0824-4A46-B22C-A86B52E5780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630936" y="2660904"/>
            <a:ext cx="4818888" cy="3547872"/>
          </a:xfrm>
        </p:spPr>
        <p:txBody>
          <a:bodyPr vert="horz" lIns="91440" tIns="45720" rIns="91440" bIns="45720" rtlCol="0" anchor="t">
            <a:normAutofit/>
          </a:bodyPr>
          <a:lstStyle/>
          <a:p>
            <a:pPr marL="0" indent="0">
              <a:buNone/>
            </a:pPr>
            <a:endParaRPr lang="en-GB" sz="2200" b="1" dirty="0">
              <a:solidFill>
                <a:srgbClr val="0070C0"/>
              </a:solidFill>
              <a:latin typeface="Comic Sans MS"/>
              <a:cs typeface="Calibri" panose="020F0502020204030204"/>
            </a:endParaRPr>
          </a:p>
          <a:p>
            <a:pPr marL="0" indent="0">
              <a:buNone/>
            </a:pPr>
            <a:endParaRPr lang="en-GB" sz="2200" dirty="0">
              <a:cs typeface="Calibri" panose="020F0502020204030204"/>
            </a:endParaRPr>
          </a:p>
          <a:p>
            <a:pPr marL="0" indent="0">
              <a:buNone/>
            </a:pPr>
            <a:endParaRPr lang="en-GB" sz="2200" dirty="0">
              <a:cs typeface="Calibri" panose="020F0502020204030204"/>
            </a:endParaRPr>
          </a:p>
        </p:txBody>
      </p:sp>
      <p:sp>
        <p:nvSpPr>
          <p:cNvPr id="5" name="Content Placeholder 2">
            <a:extLst>
              <a:ext uri="{FF2B5EF4-FFF2-40B4-BE49-F238E27FC236}">
                <a16:creationId xmlns:a16="http://schemas.microsoft.com/office/drawing/2014/main" id="{63C8E451-8511-4202-9597-B826E0A31643}"/>
              </a:ext>
            </a:extLst>
          </p:cNvPr>
          <p:cNvSpPr txBox="1">
            <a:spLocks/>
          </p:cNvSpPr>
          <p:nvPr/>
        </p:nvSpPr>
        <p:spPr>
          <a:xfrm>
            <a:off x="557117" y="2718054"/>
            <a:ext cx="4818888" cy="354787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200" b="1" dirty="0">
              <a:solidFill>
                <a:srgbClr val="0070C0"/>
              </a:solidFill>
              <a:latin typeface="Comic Sans MS"/>
              <a:cs typeface="Calibri" panose="020F0502020204030204"/>
            </a:endParaRPr>
          </a:p>
          <a:p>
            <a:pPr marL="0" indent="0">
              <a:buFont typeface="Arial" panose="020B0604020202020204" pitchFamily="34" charset="0"/>
              <a:buNone/>
            </a:pPr>
            <a:endParaRPr lang="en-GB" sz="2200" dirty="0">
              <a:cs typeface="Calibri" panose="020F0502020204030204"/>
            </a:endParaRPr>
          </a:p>
        </p:txBody>
      </p:sp>
      <p:sp>
        <p:nvSpPr>
          <p:cNvPr id="4" name="TextBox 3">
            <a:extLst>
              <a:ext uri="{FF2B5EF4-FFF2-40B4-BE49-F238E27FC236}">
                <a16:creationId xmlns:a16="http://schemas.microsoft.com/office/drawing/2014/main" id="{8B8D77E4-1165-45ED-B784-2AD1EF76A2C6}"/>
              </a:ext>
            </a:extLst>
          </p:cNvPr>
          <p:cNvSpPr txBox="1"/>
          <p:nvPr/>
        </p:nvSpPr>
        <p:spPr>
          <a:xfrm>
            <a:off x="557212" y="3432531"/>
            <a:ext cx="11494292" cy="228780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spcBef>
                <a:spcPts val="1000"/>
              </a:spcBef>
            </a:pPr>
            <a:r>
              <a:rPr lang="en-GB" sz="2800" dirty="0">
                <a:solidFill>
                  <a:srgbClr val="FF0000"/>
                </a:solidFill>
                <a:latin typeface="Comic Sans MS"/>
                <a:ea typeface="+mn-lt"/>
                <a:cs typeface="+mn-lt"/>
              </a:rPr>
              <a:t>Please visit the blog for photos and information about activities taking place in </a:t>
            </a:r>
            <a:r>
              <a:rPr lang="en-GB" sz="2800" dirty="0" smtClean="0">
                <a:solidFill>
                  <a:srgbClr val="FF0000"/>
                </a:solidFill>
                <a:latin typeface="Comic Sans MS"/>
                <a:ea typeface="+mn-lt"/>
                <a:cs typeface="+mn-lt"/>
              </a:rPr>
              <a:t>class. </a:t>
            </a:r>
          </a:p>
          <a:p>
            <a:pPr>
              <a:lnSpc>
                <a:spcPct val="90000"/>
              </a:lnSpc>
              <a:spcBef>
                <a:spcPts val="1000"/>
              </a:spcBef>
            </a:pPr>
            <a:endParaRPr lang="en-GB" sz="2800" dirty="0">
              <a:latin typeface="Comic Sans MS"/>
              <a:ea typeface="+mn-lt"/>
              <a:cs typeface="+mn-lt"/>
            </a:endParaRPr>
          </a:p>
          <a:p>
            <a:pPr>
              <a:lnSpc>
                <a:spcPct val="90000"/>
              </a:lnSpc>
              <a:spcBef>
                <a:spcPts val="1000"/>
              </a:spcBef>
            </a:pPr>
            <a:r>
              <a:rPr lang="en-GB" sz="2800" dirty="0">
                <a:solidFill>
                  <a:srgbClr val="000000"/>
                </a:solidFill>
                <a:latin typeface="Comic Sans MS"/>
                <a:ea typeface="+mn-lt"/>
                <a:cs typeface="+mn-lt"/>
              </a:rPr>
              <a:t>If you have any questions, please do not hesitate to contact me, </a:t>
            </a:r>
            <a:r>
              <a:rPr lang="en-GB" sz="2800" dirty="0" smtClean="0">
                <a:solidFill>
                  <a:srgbClr val="000000"/>
                </a:solidFill>
                <a:latin typeface="Comic Sans MS"/>
                <a:ea typeface="+mn-lt"/>
                <a:cs typeface="+mn-lt"/>
              </a:rPr>
              <a:t>jacqueline.bryson@glow.sch.uk</a:t>
            </a:r>
            <a:endParaRPr lang="en-GB" sz="2800" dirty="0">
              <a:solidFill>
                <a:srgbClr val="000000"/>
              </a:solidFill>
              <a:latin typeface="Comic Sans MS"/>
              <a:ea typeface="+mn-lt"/>
              <a:cs typeface="+mn-lt"/>
            </a:endParaRPr>
          </a:p>
        </p:txBody>
      </p:sp>
      <p:pic>
        <p:nvPicPr>
          <p:cNvPr id="9" name="Picture 9" descr="Diagram&#10;&#10;Description automatically generated">
            <a:extLst>
              <a:ext uri="{FF2B5EF4-FFF2-40B4-BE49-F238E27FC236}">
                <a16:creationId xmlns:a16="http://schemas.microsoft.com/office/drawing/2014/main" id="{314A6D51-E690-4D2D-BE30-0EDFC5AFC6ED}"/>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8095080" y="347109"/>
            <a:ext cx="3817545" cy="2836232"/>
          </a:xfrm>
          <a:prstGeom prst="rect">
            <a:avLst/>
          </a:prstGeom>
        </p:spPr>
      </p:pic>
    </p:spTree>
    <p:extLst>
      <p:ext uri="{BB962C8B-B14F-4D97-AF65-F5344CB8AC3E}">
        <p14:creationId xmlns:p14="http://schemas.microsoft.com/office/powerpoint/2010/main" val="413025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1773</TotalTime>
  <Words>310</Words>
  <Application>Microsoft Office PowerPoint</Application>
  <PresentationFormat>Widescreen</PresentationFormat>
  <Paragraphs>37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Comic Sans MS</vt:lpstr>
      <vt:lpstr>Ink Free</vt:lpstr>
      <vt:lpstr>office theme</vt:lpstr>
      <vt:lpstr>Primary 2/3 Weekly Learning Update 20/11/2023</vt:lpstr>
      <vt:lpstr>Primary 2 Active Literacy</vt:lpstr>
      <vt:lpstr>Primary 3 Active Literacy</vt:lpstr>
      <vt:lpstr>Home Learning</vt:lpstr>
      <vt:lpstr>PowerPoint Presentation</vt:lpstr>
      <vt:lpstr>P2/3 Learning Update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MaucPrKircaldyJ</dc:creator>
  <cp:lastModifiedBy>Mrs BRYSON</cp:lastModifiedBy>
  <cp:revision>274</cp:revision>
  <dcterms:created xsi:type="dcterms:W3CDTF">2022-02-03T07:54:20Z</dcterms:created>
  <dcterms:modified xsi:type="dcterms:W3CDTF">2023-11-20T09:58:54Z</dcterms:modified>
</cp:coreProperties>
</file>