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4" r:id="rId6"/>
    <p:sldId id="263"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9" autoAdjust="0"/>
  </p:normalViewPr>
  <p:slideViewPr>
    <p:cSldViewPr snapToGrid="0">
      <p:cViewPr varScale="1">
        <p:scale>
          <a:sx n="55" d="100"/>
          <a:sy n="55" d="100"/>
        </p:scale>
        <p:origin x="88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14/11/2023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14/11/2023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image" Target="../media/image6.png"/><Relationship Id="rId16"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hyperlink" Target="https://uk.splashlearn.com/" TargetMode="External"/><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jpe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br>
              <a:rPr lang="en-GB" sz="5000" dirty="0">
                <a:latin typeface="Comic Sans MS"/>
                <a:cs typeface="Calibri Light"/>
              </a:rPr>
            </a:br>
            <a:r>
              <a:rPr lang="en-GB" sz="5000" dirty="0" smtClean="0">
                <a:latin typeface="Comic Sans MS"/>
                <a:cs typeface="Calibri Light"/>
              </a:rPr>
              <a:t>13</a:t>
            </a:r>
            <a:r>
              <a:rPr lang="en-GB" sz="5000" dirty="0" smtClean="0">
                <a:latin typeface="Comic Sans MS"/>
                <a:cs typeface="Calibri Light"/>
              </a:rPr>
              <a:t>/11/2023</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3" descr="A picture containing text, queen, vector graphics&#10;&#10;Description automatically generated">
            <a:extLst>
              <a:ext uri="{FF2B5EF4-FFF2-40B4-BE49-F238E27FC236}">
                <a16:creationId xmlns:a16="http://schemas.microsoft.com/office/drawing/2014/main" id="{EEEB4937-9DE8-4D26-9F65-D78003E5CBE5}"/>
              </a:ext>
            </a:extLst>
          </p:cNvPr>
          <p:cNvPicPr>
            <a:picLocks noChangeAspect="1"/>
          </p:cNvPicPr>
          <p:nvPr/>
        </p:nvPicPr>
        <p:blipFill rotWithShape="1">
          <a:blip r:embed="rId2"/>
          <a:srcRect l="13459" r="34885"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642117"/>
          </a:xfrm>
        </p:spPr>
        <p:txBody>
          <a:bodyPr vert="horz" lIns="91440" tIns="45720" rIns="91440" bIns="45720" rtlCol="0" anchor="t">
            <a:normAutofit fontScale="85000" lnSpcReduction="10000"/>
          </a:bodyPr>
          <a:lstStyle/>
          <a:p>
            <a:pPr marL="0" indent="0" algn="ctr">
              <a:buNone/>
            </a:pPr>
            <a:r>
              <a:rPr lang="en-GB" sz="3000" b="1" dirty="0" smtClean="0">
                <a:solidFill>
                  <a:srgbClr val="0070C0"/>
                </a:solidFill>
                <a:latin typeface="Comic Sans MS"/>
                <a:cs typeface="Calibri" panose="020F0502020204030204"/>
              </a:rPr>
              <a:t>This week P2 are learning the phoneme </a:t>
            </a:r>
            <a:r>
              <a:rPr lang="en-GB" sz="3000" b="1" dirty="0" smtClean="0">
                <a:solidFill>
                  <a:srgbClr val="00B050"/>
                </a:solidFill>
                <a:latin typeface="Comic Sans MS"/>
                <a:cs typeface="Calibri" panose="020F0502020204030204"/>
              </a:rPr>
              <a:t>“</a:t>
            </a:r>
            <a:r>
              <a:rPr lang="en-GB" sz="3000" b="1" dirty="0" err="1" smtClean="0">
                <a:solidFill>
                  <a:srgbClr val="00B050"/>
                </a:solidFill>
                <a:latin typeface="Comic Sans MS"/>
                <a:cs typeface="Calibri" panose="020F0502020204030204"/>
              </a:rPr>
              <a:t>ff</a:t>
            </a:r>
            <a:r>
              <a:rPr lang="en-GB" sz="3000" b="1" dirty="0" smtClean="0">
                <a:solidFill>
                  <a:srgbClr val="00B050"/>
                </a:solidFill>
                <a:latin typeface="Comic Sans MS"/>
                <a:cs typeface="Calibri" panose="020F0502020204030204"/>
              </a:rPr>
              <a:t>”</a:t>
            </a:r>
            <a:endParaRPr lang="en-GB" sz="3000" b="1" dirty="0" smtClean="0">
              <a:solidFill>
                <a:srgbClr val="00B050"/>
              </a:solidFill>
              <a:latin typeface="Comic Sans MS"/>
              <a:cs typeface="Calibri" panose="020F0502020204030204"/>
            </a:endParaRPr>
          </a:p>
          <a:p>
            <a:pPr marL="0" indent="0" algn="ctr">
              <a:buNone/>
            </a:pPr>
            <a:r>
              <a:rPr lang="en-GB" sz="3000" b="1" dirty="0" smtClean="0">
                <a:solidFill>
                  <a:srgbClr val="0070C0"/>
                </a:solidFill>
                <a:latin typeface="Comic Sans MS"/>
                <a:cs typeface="Calibri" panose="020F0502020204030204"/>
              </a:rPr>
              <a:t>We should be able to read and write all these words.</a:t>
            </a:r>
            <a:endParaRPr lang="en-GB" sz="3000" dirty="0" smtClean="0">
              <a:cs typeface="Calibri" panose="020F0502020204030204"/>
            </a:endParaRPr>
          </a:p>
          <a:p>
            <a:pPr marL="0" indent="0">
              <a:buNone/>
            </a:pPr>
            <a:endParaRPr lang="en-GB" sz="2200" dirty="0">
              <a:cs typeface="Calibri" panose="020F0502020204030204"/>
            </a:endParaRPr>
          </a:p>
        </p:txBody>
      </p:sp>
      <p:sp>
        <p:nvSpPr>
          <p:cNvPr id="5" name="TextBox 4"/>
          <p:cNvSpPr txBox="1"/>
          <p:nvPr/>
        </p:nvSpPr>
        <p:spPr>
          <a:xfrm>
            <a:off x="123237" y="4189585"/>
            <a:ext cx="4835764" cy="1107996"/>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These are words my spelling word this week</a:t>
            </a:r>
          </a:p>
          <a:p>
            <a:pPr algn="ctr"/>
            <a:endParaRPr lang="en-GB" dirty="0" smtClean="0">
              <a:latin typeface="Comic Sans MS" panose="030F0702030302020204" pitchFamily="66" charset="0"/>
            </a:endParaRPr>
          </a:p>
        </p:txBody>
      </p:sp>
      <p:sp>
        <p:nvSpPr>
          <p:cNvPr id="23" name="Down Arrow 22"/>
          <p:cNvSpPr/>
          <p:nvPr/>
        </p:nvSpPr>
        <p:spPr>
          <a:xfrm>
            <a:off x="2345015" y="5020139"/>
            <a:ext cx="392207" cy="402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2"/>
          <a:stretch>
            <a:fillRect/>
          </a:stretch>
        </p:blipFill>
        <p:spPr>
          <a:xfrm>
            <a:off x="5533534" y="947467"/>
            <a:ext cx="2428571" cy="1600000"/>
          </a:xfrm>
          <a:prstGeom prst="rect">
            <a:avLst/>
          </a:prstGeom>
        </p:spPr>
      </p:pic>
      <p:pic>
        <p:nvPicPr>
          <p:cNvPr id="9" name="Picture 8"/>
          <p:cNvPicPr>
            <a:picLocks noChangeAspect="1"/>
          </p:cNvPicPr>
          <p:nvPr/>
        </p:nvPicPr>
        <p:blipFill>
          <a:blip r:embed="rId3"/>
          <a:stretch>
            <a:fillRect/>
          </a:stretch>
        </p:blipFill>
        <p:spPr>
          <a:xfrm>
            <a:off x="8472240" y="691779"/>
            <a:ext cx="1919334" cy="5750169"/>
          </a:xfrm>
          <a:prstGeom prst="rect">
            <a:avLst/>
          </a:prstGeom>
        </p:spPr>
      </p:pic>
      <p:pic>
        <p:nvPicPr>
          <p:cNvPr id="13" name="Picture 12"/>
          <p:cNvPicPr>
            <a:picLocks noChangeAspect="1"/>
          </p:cNvPicPr>
          <p:nvPr/>
        </p:nvPicPr>
        <p:blipFill>
          <a:blip r:embed="rId4"/>
          <a:stretch>
            <a:fillRect/>
          </a:stretch>
        </p:blipFill>
        <p:spPr>
          <a:xfrm>
            <a:off x="508879" y="5578992"/>
            <a:ext cx="1836136" cy="732001"/>
          </a:xfrm>
          <a:prstGeom prst="rect">
            <a:avLst/>
          </a:prstGeom>
        </p:spPr>
      </p:pic>
      <p:pic>
        <p:nvPicPr>
          <p:cNvPr id="15" name="Picture 14"/>
          <p:cNvPicPr>
            <a:picLocks noChangeAspect="1"/>
          </p:cNvPicPr>
          <p:nvPr/>
        </p:nvPicPr>
        <p:blipFill>
          <a:blip r:embed="rId5"/>
          <a:stretch>
            <a:fillRect/>
          </a:stretch>
        </p:blipFill>
        <p:spPr>
          <a:xfrm>
            <a:off x="2737222" y="5597245"/>
            <a:ext cx="1790351" cy="713748"/>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379142" y="2575933"/>
            <a:ext cx="4222280" cy="620354"/>
          </a:xfrm>
        </p:spPr>
        <p:txBody>
          <a:bodyPr vert="horz" lIns="91440" tIns="45720" rIns="91440" bIns="45720" rtlCol="0" anchor="t">
            <a:normAutofit/>
          </a:bodyPr>
          <a:lstStyle/>
          <a:p>
            <a:pPr marL="0" indent="0" algn="ctr">
              <a:buNone/>
            </a:pPr>
            <a:r>
              <a:rPr lang="en-GB" sz="1800" b="1" dirty="0">
                <a:latin typeface="Comic Sans MS"/>
                <a:cs typeface="Calibri" panose="020F0502020204030204"/>
              </a:rPr>
              <a:t>This week </a:t>
            </a:r>
            <a:r>
              <a:rPr lang="en-GB" sz="1800" b="1" dirty="0" smtClean="0">
                <a:latin typeface="Comic Sans MS"/>
                <a:cs typeface="Calibri" panose="020F0502020204030204"/>
              </a:rPr>
              <a:t>P3 are </a:t>
            </a:r>
            <a:r>
              <a:rPr lang="en-GB" sz="1800" b="1" dirty="0" smtClean="0">
                <a:latin typeface="Comic Sans MS"/>
                <a:cs typeface="Calibri" panose="020F0502020204030204"/>
              </a:rPr>
              <a:t>revising this week and we need to know </a:t>
            </a:r>
            <a:endParaRPr lang="en-GB" sz="1800" b="1" dirty="0">
              <a:solidFill>
                <a:srgbClr val="0000FF"/>
              </a:solidFill>
              <a:latin typeface="Comic Sans MS"/>
              <a:cs typeface="Calibri" panose="020F0502020204030204"/>
            </a:endParaRPr>
          </a:p>
          <a:p>
            <a:pPr marL="0" indent="0" algn="ctr">
              <a:buNone/>
            </a:pPr>
            <a:endParaRPr lang="en-GB" sz="2200" dirty="0">
              <a:cs typeface="Calibri" panose="020F0502020204030204"/>
            </a:endParaRPr>
          </a:p>
        </p:txBody>
      </p:sp>
      <p:sp>
        <p:nvSpPr>
          <p:cNvPr id="11" name="Rectangle 10"/>
          <p:cNvSpPr/>
          <p:nvPr/>
        </p:nvSpPr>
        <p:spPr>
          <a:xfrm>
            <a:off x="120963" y="3345998"/>
            <a:ext cx="4349499" cy="923330"/>
          </a:xfrm>
          <a:prstGeom prst="rect">
            <a:avLst/>
          </a:prstGeom>
        </p:spPr>
        <p:txBody>
          <a:bodyPr wrap="square">
            <a:spAutoFit/>
          </a:bodyPr>
          <a:lstStyle/>
          <a:p>
            <a:r>
              <a:rPr lang="en-GB" b="1" dirty="0" smtClean="0">
                <a:latin typeface="Ink Free" panose="03080402000500000000" pitchFamily="66" charset="0"/>
                <a:cs typeface="Calibri" panose="020F0502020204030204"/>
              </a:rPr>
              <a:t>Our spelling words for the week are below. </a:t>
            </a:r>
          </a:p>
          <a:p>
            <a:pPr algn="ctr"/>
            <a:r>
              <a:rPr lang="en-GB" b="1" dirty="0" smtClean="0">
                <a:solidFill>
                  <a:srgbClr val="002060"/>
                </a:solidFill>
                <a:latin typeface="Ink Free" panose="03080402000500000000" pitchFamily="66" charset="0"/>
                <a:cs typeface="Calibri" panose="020F0502020204030204"/>
              </a:rPr>
              <a:t>Blue</a:t>
            </a:r>
            <a:r>
              <a:rPr lang="en-GB" b="1" dirty="0" smtClean="0">
                <a:latin typeface="Ink Free" panose="03080402000500000000" pitchFamily="66" charset="0"/>
                <a:cs typeface="Calibri" panose="020F0502020204030204"/>
              </a:rPr>
              <a:t>: we can use our </a:t>
            </a:r>
            <a:r>
              <a:rPr lang="en-GB" b="1" dirty="0" smtClean="0">
                <a:latin typeface="Ink Free" panose="03080402000500000000" pitchFamily="66" charset="0"/>
                <a:cs typeface="Calibri" panose="020F0502020204030204"/>
              </a:rPr>
              <a:t>phonemes</a:t>
            </a:r>
            <a:r>
              <a:rPr lang="en-GB" b="1" dirty="0" smtClean="0">
                <a:latin typeface="Ink Free" panose="03080402000500000000" pitchFamily="66" charset="0"/>
                <a:cs typeface="Calibri" panose="020F0502020204030204"/>
              </a:rPr>
              <a:t>.</a:t>
            </a:r>
          </a:p>
          <a:p>
            <a:pPr algn="ctr"/>
            <a:r>
              <a:rPr lang="en-GB" b="1" dirty="0" smtClean="0">
                <a:latin typeface="Ink Free" panose="03080402000500000000" pitchFamily="66" charset="0"/>
                <a:cs typeface="Calibri" panose="020F0502020204030204"/>
              </a:rPr>
              <a:t> </a:t>
            </a:r>
            <a:r>
              <a:rPr lang="en-GB" b="1" dirty="0" smtClean="0">
                <a:solidFill>
                  <a:srgbClr val="FF0000"/>
                </a:solidFill>
                <a:latin typeface="Ink Free" panose="03080402000500000000" pitchFamily="66" charset="0"/>
                <a:cs typeface="Calibri" panose="020F0502020204030204"/>
              </a:rPr>
              <a:t>Red</a:t>
            </a:r>
            <a:r>
              <a:rPr lang="en-GB" b="1" dirty="0" smtClean="0">
                <a:latin typeface="Ink Free" panose="03080402000500000000" pitchFamily="66" charset="0"/>
                <a:cs typeface="Calibri" panose="020F0502020204030204"/>
              </a:rPr>
              <a:t>: are tricky words</a:t>
            </a:r>
            <a:endParaRPr lang="en-GB" dirty="0">
              <a:latin typeface="Ink Free" panose="03080402000500000000" pitchFamily="66" charset="0"/>
            </a:endParaRPr>
          </a:p>
        </p:txBody>
      </p:sp>
      <p:pic>
        <p:nvPicPr>
          <p:cNvPr id="5" name="Picture 4"/>
          <p:cNvPicPr>
            <a:picLocks noChangeAspect="1"/>
          </p:cNvPicPr>
          <p:nvPr/>
        </p:nvPicPr>
        <p:blipFill>
          <a:blip r:embed="rId2"/>
          <a:stretch>
            <a:fillRect/>
          </a:stretch>
        </p:blipFill>
        <p:spPr>
          <a:xfrm>
            <a:off x="9463187" y="1221068"/>
            <a:ext cx="1825678" cy="5412693"/>
          </a:xfrm>
          <a:prstGeom prst="rect">
            <a:avLst/>
          </a:prstGeom>
        </p:spPr>
      </p:pic>
      <p:pic>
        <p:nvPicPr>
          <p:cNvPr id="6" name="Picture 5"/>
          <p:cNvPicPr>
            <a:picLocks noChangeAspect="1"/>
          </p:cNvPicPr>
          <p:nvPr/>
        </p:nvPicPr>
        <p:blipFill>
          <a:blip r:embed="rId3"/>
          <a:stretch>
            <a:fillRect/>
          </a:stretch>
        </p:blipFill>
        <p:spPr>
          <a:xfrm>
            <a:off x="379142" y="4411464"/>
            <a:ext cx="1062796" cy="411863"/>
          </a:xfrm>
          <a:prstGeom prst="rect">
            <a:avLst/>
          </a:prstGeom>
        </p:spPr>
      </p:pic>
      <p:pic>
        <p:nvPicPr>
          <p:cNvPr id="7" name="Picture 6"/>
          <p:cNvPicPr>
            <a:picLocks noChangeAspect="1"/>
          </p:cNvPicPr>
          <p:nvPr/>
        </p:nvPicPr>
        <p:blipFill>
          <a:blip r:embed="rId4"/>
          <a:stretch>
            <a:fillRect/>
          </a:stretch>
        </p:blipFill>
        <p:spPr>
          <a:xfrm>
            <a:off x="420425" y="4965463"/>
            <a:ext cx="1021513" cy="370329"/>
          </a:xfrm>
          <a:prstGeom prst="rect">
            <a:avLst/>
          </a:prstGeom>
        </p:spPr>
      </p:pic>
      <p:pic>
        <p:nvPicPr>
          <p:cNvPr id="8" name="Picture 7"/>
          <p:cNvPicPr>
            <a:picLocks noChangeAspect="1"/>
          </p:cNvPicPr>
          <p:nvPr/>
        </p:nvPicPr>
        <p:blipFill>
          <a:blip r:embed="rId5"/>
          <a:stretch>
            <a:fillRect/>
          </a:stretch>
        </p:blipFill>
        <p:spPr>
          <a:xfrm>
            <a:off x="379142" y="5477928"/>
            <a:ext cx="1078382" cy="422706"/>
          </a:xfrm>
          <a:prstGeom prst="rect">
            <a:avLst/>
          </a:prstGeom>
        </p:spPr>
      </p:pic>
      <p:pic>
        <p:nvPicPr>
          <p:cNvPr id="9" name="Picture 8"/>
          <p:cNvPicPr>
            <a:picLocks noChangeAspect="1"/>
          </p:cNvPicPr>
          <p:nvPr/>
        </p:nvPicPr>
        <p:blipFill>
          <a:blip r:embed="rId6"/>
          <a:stretch>
            <a:fillRect/>
          </a:stretch>
        </p:blipFill>
        <p:spPr>
          <a:xfrm>
            <a:off x="420425" y="6012754"/>
            <a:ext cx="967064" cy="379072"/>
          </a:xfrm>
          <a:prstGeom prst="rect">
            <a:avLst/>
          </a:prstGeom>
        </p:spPr>
      </p:pic>
      <p:pic>
        <p:nvPicPr>
          <p:cNvPr id="4" name="Picture 3"/>
          <p:cNvPicPr>
            <a:picLocks noChangeAspect="1"/>
          </p:cNvPicPr>
          <p:nvPr/>
        </p:nvPicPr>
        <p:blipFill>
          <a:blip r:embed="rId7"/>
          <a:stretch>
            <a:fillRect/>
          </a:stretch>
        </p:blipFill>
        <p:spPr>
          <a:xfrm>
            <a:off x="4601422" y="392770"/>
            <a:ext cx="1828571" cy="761905"/>
          </a:xfrm>
          <a:prstGeom prst="rect">
            <a:avLst/>
          </a:prstGeom>
        </p:spPr>
      </p:pic>
      <p:pic>
        <p:nvPicPr>
          <p:cNvPr id="12" name="Picture 11"/>
          <p:cNvPicPr>
            <a:picLocks noChangeAspect="1"/>
          </p:cNvPicPr>
          <p:nvPr/>
        </p:nvPicPr>
        <p:blipFill>
          <a:blip r:embed="rId8"/>
          <a:stretch>
            <a:fillRect/>
          </a:stretch>
        </p:blipFill>
        <p:spPr>
          <a:xfrm>
            <a:off x="4678763" y="1154675"/>
            <a:ext cx="1771618" cy="5237151"/>
          </a:xfrm>
          <a:prstGeom prst="rect">
            <a:avLst/>
          </a:prstGeom>
        </p:spPr>
      </p:pic>
      <p:pic>
        <p:nvPicPr>
          <p:cNvPr id="14" name="Picture 13"/>
          <p:cNvPicPr>
            <a:picLocks noChangeAspect="1"/>
          </p:cNvPicPr>
          <p:nvPr/>
        </p:nvPicPr>
        <p:blipFill>
          <a:blip r:embed="rId9"/>
          <a:stretch>
            <a:fillRect/>
          </a:stretch>
        </p:blipFill>
        <p:spPr>
          <a:xfrm>
            <a:off x="6998035" y="640080"/>
            <a:ext cx="1723934" cy="481358"/>
          </a:xfrm>
          <a:prstGeom prst="rect">
            <a:avLst/>
          </a:prstGeom>
        </p:spPr>
      </p:pic>
      <p:pic>
        <p:nvPicPr>
          <p:cNvPr id="15" name="Picture 14"/>
          <p:cNvPicPr>
            <a:picLocks noChangeAspect="1"/>
          </p:cNvPicPr>
          <p:nvPr/>
        </p:nvPicPr>
        <p:blipFill>
          <a:blip r:embed="rId10"/>
          <a:stretch>
            <a:fillRect/>
          </a:stretch>
        </p:blipFill>
        <p:spPr>
          <a:xfrm>
            <a:off x="6860009" y="1221069"/>
            <a:ext cx="1861960" cy="5363083"/>
          </a:xfrm>
          <a:prstGeom prst="rect">
            <a:avLst/>
          </a:prstGeom>
        </p:spPr>
      </p:pic>
      <p:pic>
        <p:nvPicPr>
          <p:cNvPr id="16" name="Picture 15"/>
          <p:cNvPicPr>
            <a:picLocks noChangeAspect="1"/>
          </p:cNvPicPr>
          <p:nvPr/>
        </p:nvPicPr>
        <p:blipFill>
          <a:blip r:embed="rId11"/>
          <a:stretch>
            <a:fillRect/>
          </a:stretch>
        </p:blipFill>
        <p:spPr>
          <a:xfrm>
            <a:off x="9366279" y="535608"/>
            <a:ext cx="2130887" cy="685460"/>
          </a:xfrm>
          <a:prstGeom prst="rect">
            <a:avLst/>
          </a:prstGeom>
        </p:spPr>
      </p:pic>
      <p:sp>
        <p:nvSpPr>
          <p:cNvPr id="17" name="Right Arrow 16"/>
          <p:cNvSpPr/>
          <p:nvPr/>
        </p:nvSpPr>
        <p:spPr>
          <a:xfrm>
            <a:off x="3793230" y="2865204"/>
            <a:ext cx="753565" cy="246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12"/>
          <a:stretch>
            <a:fillRect/>
          </a:stretch>
        </p:blipFill>
        <p:spPr>
          <a:xfrm>
            <a:off x="1597017" y="4419039"/>
            <a:ext cx="1062797" cy="421820"/>
          </a:xfrm>
          <a:prstGeom prst="rect">
            <a:avLst/>
          </a:prstGeom>
        </p:spPr>
      </p:pic>
      <p:pic>
        <p:nvPicPr>
          <p:cNvPr id="19" name="Picture 18"/>
          <p:cNvPicPr>
            <a:picLocks noChangeAspect="1"/>
          </p:cNvPicPr>
          <p:nvPr/>
        </p:nvPicPr>
        <p:blipFill>
          <a:blip r:embed="rId13"/>
          <a:stretch>
            <a:fillRect/>
          </a:stretch>
        </p:blipFill>
        <p:spPr>
          <a:xfrm>
            <a:off x="1598329" y="4914493"/>
            <a:ext cx="1061485" cy="421299"/>
          </a:xfrm>
          <a:prstGeom prst="rect">
            <a:avLst/>
          </a:prstGeom>
        </p:spPr>
      </p:pic>
      <p:pic>
        <p:nvPicPr>
          <p:cNvPr id="20" name="Picture 19"/>
          <p:cNvPicPr>
            <a:picLocks noChangeAspect="1"/>
          </p:cNvPicPr>
          <p:nvPr/>
        </p:nvPicPr>
        <p:blipFill>
          <a:blip r:embed="rId14"/>
          <a:stretch>
            <a:fillRect/>
          </a:stretch>
        </p:blipFill>
        <p:spPr>
          <a:xfrm>
            <a:off x="2816043" y="4421580"/>
            <a:ext cx="1440788" cy="571843"/>
          </a:xfrm>
          <a:prstGeom prst="rect">
            <a:avLst/>
          </a:prstGeom>
        </p:spPr>
      </p:pic>
      <p:pic>
        <p:nvPicPr>
          <p:cNvPr id="21" name="Picture 20"/>
          <p:cNvPicPr>
            <a:picLocks noChangeAspect="1"/>
          </p:cNvPicPr>
          <p:nvPr/>
        </p:nvPicPr>
        <p:blipFill>
          <a:blip r:embed="rId15"/>
          <a:stretch>
            <a:fillRect/>
          </a:stretch>
        </p:blipFill>
        <p:spPr>
          <a:xfrm>
            <a:off x="1626188" y="5477927"/>
            <a:ext cx="1033626" cy="467207"/>
          </a:xfrm>
          <a:prstGeom prst="rect">
            <a:avLst/>
          </a:prstGeom>
        </p:spPr>
      </p:pic>
      <p:pic>
        <p:nvPicPr>
          <p:cNvPr id="22" name="Picture 21"/>
          <p:cNvPicPr>
            <a:picLocks noChangeAspect="1"/>
          </p:cNvPicPr>
          <p:nvPr/>
        </p:nvPicPr>
        <p:blipFill>
          <a:blip r:embed="rId16"/>
          <a:stretch>
            <a:fillRect/>
          </a:stretch>
        </p:blipFill>
        <p:spPr>
          <a:xfrm>
            <a:off x="1626188" y="6012754"/>
            <a:ext cx="1033626" cy="475280"/>
          </a:xfrm>
          <a:prstGeom prst="rect">
            <a:avLst/>
          </a:prstGeom>
        </p:spPr>
      </p:pic>
      <p:pic>
        <p:nvPicPr>
          <p:cNvPr id="23" name="Picture 22"/>
          <p:cNvPicPr>
            <a:picLocks noChangeAspect="1"/>
          </p:cNvPicPr>
          <p:nvPr/>
        </p:nvPicPr>
        <p:blipFill>
          <a:blip r:embed="rId17"/>
          <a:stretch>
            <a:fillRect/>
          </a:stretch>
        </p:blipFill>
        <p:spPr>
          <a:xfrm>
            <a:off x="2759280" y="5158105"/>
            <a:ext cx="1469958" cy="640811"/>
          </a:xfrm>
          <a:prstGeom prst="rect">
            <a:avLst/>
          </a:prstGeom>
        </p:spPr>
      </p:pic>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78214" y="1239478"/>
            <a:ext cx="11494292" cy="58939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endParaRPr lang="en-GB" dirty="0" smtClean="0">
              <a:solidFill>
                <a:srgbClr val="7030A0"/>
              </a:solidFill>
              <a:latin typeface="Comic Sans MS"/>
              <a:cs typeface="Calibri"/>
            </a:endParaRP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Reading books are also in some bags too this week. P3 pupils are now visiting the school library every week and bringing books home. P2 will start to borrow from the class library if they want to bring a book home.</a:t>
            </a: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about…How to play my favourite board game.</a:t>
            </a:r>
            <a:endParaRPr lang="en-GB" b="1" dirty="0" smtClean="0">
              <a:solidFill>
                <a:schemeClr val="accent6">
                  <a:lumMod val="50000"/>
                </a:schemeClr>
              </a:solidFill>
              <a:latin typeface="Comic Sans MS"/>
              <a:cs typeface="Calibri"/>
            </a:endParaRPr>
          </a:p>
          <a:p>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Splashlearn</a:t>
            </a:r>
            <a:r>
              <a:rPr lang="en-GB" b="1" dirty="0" smtClean="0">
                <a:solidFill>
                  <a:schemeClr val="accent6">
                    <a:lumMod val="50000"/>
                  </a:schemeClr>
                </a:solidFill>
                <a:latin typeface="Comic Sans MS"/>
                <a:cs typeface="Calibri"/>
              </a:rPr>
              <a:t> and get started!</a:t>
            </a:r>
          </a:p>
          <a:p>
            <a:endParaRPr lang="en-GB" b="1" dirty="0">
              <a:solidFill>
                <a:schemeClr val="accent6">
                  <a:lumMod val="50000"/>
                </a:schemeClr>
              </a:solidFill>
              <a:latin typeface="Comic Sans MS"/>
              <a:cs typeface="Calibri"/>
            </a:endParaRPr>
          </a:p>
          <a:p>
            <a:endParaRPr lang="en-GB" b="1" dirty="0" smtClean="0">
              <a:solidFill>
                <a:schemeClr val="accent6">
                  <a:lumMod val="50000"/>
                </a:schemeClr>
              </a:solidFill>
              <a:latin typeface="Comic Sans MS"/>
              <a:cs typeface="Calibri"/>
            </a:endParaRPr>
          </a:p>
          <a:p>
            <a:r>
              <a:rPr lang="en-GB" sz="4800" b="1" dirty="0">
                <a:solidFill>
                  <a:schemeClr val="accent6">
                    <a:lumMod val="50000"/>
                  </a:schemeClr>
                </a:solidFill>
                <a:latin typeface="Comic Sans MS"/>
                <a:cs typeface="Calibri"/>
                <a:hlinkClick r:id="rId3"/>
              </a:rPr>
              <a:t>https://uk.splashlearn.com</a:t>
            </a:r>
            <a:r>
              <a:rPr lang="en-GB" sz="4800" b="1" dirty="0" smtClean="0">
                <a:solidFill>
                  <a:schemeClr val="accent6">
                    <a:lumMod val="50000"/>
                  </a:schemeClr>
                </a:solidFill>
                <a:latin typeface="Comic Sans MS"/>
                <a:cs typeface="Calibri"/>
                <a:hlinkClick r:id="rId3"/>
              </a:rPr>
              <a:t>/</a:t>
            </a:r>
            <a:endParaRPr lang="en-GB" sz="4800" b="1" dirty="0" smtClean="0">
              <a:solidFill>
                <a:schemeClr val="accent6">
                  <a:lumMod val="50000"/>
                </a:schemeClr>
              </a:solidFill>
              <a:latin typeface="Comic Sans MS"/>
              <a:cs typeface="Calibri"/>
            </a:endParaRP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264185" y="165371"/>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296" y="3929867"/>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p:cNvPicPr>
          <p:nvPr/>
        </p:nvPicPr>
        <p:blipFill>
          <a:blip r:embed="rId6"/>
          <a:stretch>
            <a:fillRect/>
          </a:stretch>
        </p:blipFill>
        <p:spPr>
          <a:xfrm>
            <a:off x="4223567" y="4973560"/>
            <a:ext cx="2133600" cy="523875"/>
          </a:xfrm>
          <a:prstGeom prst="rect">
            <a:avLst/>
          </a:prstGeom>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1761</TotalTime>
  <Words>315</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Ink Free</vt:lpstr>
      <vt:lpstr>office theme</vt:lpstr>
      <vt:lpstr>Primary 2/3 Weekly Learning Update 13/11/2023</vt:lpstr>
      <vt:lpstr>Primary 2 Active Literacy</vt:lpstr>
      <vt:lpstr>Primary 3 Active Literacy</vt:lpstr>
      <vt:lpstr>Home Learning</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272</cp:revision>
  <dcterms:created xsi:type="dcterms:W3CDTF">2022-02-03T07:54:20Z</dcterms:created>
  <dcterms:modified xsi:type="dcterms:W3CDTF">2023-11-14T09:44:31Z</dcterms:modified>
</cp:coreProperties>
</file>