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7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chemeClr val="accent1"/>
          </a:solidFill>
        </a:fill>
      </a:tcStyle>
    </a:firstCol>
    <a:lastRow>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381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chemeClr val="accent1"/>
          </a:solidFill>
        </a:fill>
      </a:tcStyle>
    </a:lastRow>
    <a:firstRow>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381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chemeClr val="accent3"/>
          </a:solidFill>
        </a:fill>
      </a:tcStyle>
    </a:firstCol>
    <a:lastRow>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381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chemeClr val="accent3"/>
          </a:solidFill>
        </a:fill>
      </a:tcStyle>
    </a:lastRow>
    <a:firstRow>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381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chemeClr val="accent6"/>
          </a:solidFill>
        </a:fill>
      </a:tcStyle>
    </a:firstCol>
    <a:lastRow>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381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chemeClr val="accent6"/>
          </a:solidFill>
        </a:fill>
      </a:tcStyle>
    </a:lastRow>
    <a:firstRow>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381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5E68B"/>
          </a:solidFill>
        </a:fill>
      </a:tcStyle>
    </a:band2H>
    <a:firstCol>
      <a:tcTxStyle b="on" i="off">
        <a:fontRef idx="minor">
          <a:srgbClr val="F5E68B"/>
        </a:fontRef>
        <a:srgbClr val="F5E68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5E68B"/>
          </a:solidFill>
        </a:fill>
      </a:tcStyle>
    </a:lastRow>
    <a:firstRow>
      <a:tcTxStyle b="on" i="off">
        <a:fontRef idx="minor">
          <a:srgbClr val="F5E68B"/>
        </a:fontRef>
        <a:srgbClr val="F5E68B"/>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rgbClr val="000000"/>
          </a:solidFill>
        </a:fill>
      </a:tcStyle>
    </a:firstCol>
    <a:lastRow>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38100" cap="flat">
              <a:solidFill>
                <a:srgbClr val="F5E68B"/>
              </a:solidFill>
              <a:prstDash val="solid"/>
              <a:round/>
            </a:ln>
          </a:top>
          <a:bottom>
            <a:ln w="127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rgbClr val="000000"/>
          </a:solidFill>
        </a:fill>
      </a:tcStyle>
    </a:lastRow>
    <a:firstRow>
      <a:tcTxStyle b="on" i="off">
        <a:fontRef idx="minor">
          <a:srgbClr val="F5E68B"/>
        </a:fontRef>
        <a:srgbClr val="F5E68B"/>
      </a:tcTxStyle>
      <a:tcStyle>
        <a:tcBdr>
          <a:left>
            <a:ln w="12700" cap="flat">
              <a:solidFill>
                <a:srgbClr val="F5E68B"/>
              </a:solidFill>
              <a:prstDash val="solid"/>
              <a:round/>
            </a:ln>
          </a:left>
          <a:right>
            <a:ln w="12700" cap="flat">
              <a:solidFill>
                <a:srgbClr val="F5E68B"/>
              </a:solidFill>
              <a:prstDash val="solid"/>
              <a:round/>
            </a:ln>
          </a:right>
          <a:top>
            <a:ln w="12700" cap="flat">
              <a:solidFill>
                <a:srgbClr val="F5E68B"/>
              </a:solidFill>
              <a:prstDash val="solid"/>
              <a:round/>
            </a:ln>
          </a:top>
          <a:bottom>
            <a:ln w="38100" cap="flat">
              <a:solidFill>
                <a:srgbClr val="F5E68B"/>
              </a:solidFill>
              <a:prstDash val="solid"/>
              <a:round/>
            </a:ln>
          </a:bottom>
          <a:insideH>
            <a:ln w="12700" cap="flat">
              <a:solidFill>
                <a:srgbClr val="F5E68B"/>
              </a:solidFill>
              <a:prstDash val="solid"/>
              <a:round/>
            </a:ln>
          </a:insideH>
          <a:insideV>
            <a:ln w="12700" cap="flat">
              <a:solidFill>
                <a:srgbClr val="F5E68B"/>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63560119"/>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33"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4"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4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4"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4"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 name="Text Placeholder 4"/>
          <p:cNvSpPr>
            <a:spLocks noGrp="1"/>
          </p:cNvSpPr>
          <p:nvPr>
            <p:ph type="body" sz="quarter" idx="13"/>
          </p:nvPr>
        </p:nvSpPr>
        <p:spPr>
          <a:xfrm>
            <a:off x="4645025" y="1535112"/>
            <a:ext cx="4041775" cy="639764"/>
          </a:xfrm>
          <a:prstGeom prst="rect">
            <a:avLst/>
          </a:prstGeom>
        </p:spPr>
        <p:txBody>
          <a:bodyPr anchor="b"/>
          <a:lstStyle/>
          <a:p>
            <a:endParaRP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63"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4"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0"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81" name="Title Text"/>
          <p:cNvSpPr txBox="1">
            <a:spLocks noGrp="1"/>
          </p:cNvSpPr>
          <p:nvPr>
            <p:ph type="title"/>
          </p:nvPr>
        </p:nvSpPr>
        <p:spPr>
          <a:xfrm>
            <a:off x="457200" y="273050"/>
            <a:ext cx="3008315" cy="1162050"/>
          </a:xfrm>
          <a:prstGeom prst="rect">
            <a:avLst/>
          </a:prstGeom>
        </p:spPr>
        <p:txBody>
          <a:bodyPr anchor="b"/>
          <a:lstStyle>
            <a:lvl1pPr algn="l">
              <a:defRPr sz="2000" b="1"/>
            </a:lvl1pPr>
          </a:lstStyle>
          <a:p>
            <a:r>
              <a:t>Title Text</a:t>
            </a:r>
          </a:p>
        </p:txBody>
      </p:sp>
      <p:sp>
        <p:nvSpPr>
          <p:cNvPr id="82"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91"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92" name="Title Text"/>
          <p:cNvSpPr txBox="1">
            <a:spLocks noGrp="1"/>
          </p:cNvSpPr>
          <p:nvPr>
            <p:ph type="title"/>
          </p:nvPr>
        </p:nvSpPr>
        <p:spPr>
          <a:xfrm>
            <a:off x="1792288" y="4800600"/>
            <a:ext cx="5486402" cy="566738"/>
          </a:xfrm>
          <a:prstGeom prst="rect">
            <a:avLst/>
          </a:prstGeom>
        </p:spPr>
        <p:txBody>
          <a:bodyPr anchor="b"/>
          <a:lstStyle>
            <a:lvl1pPr algn="l">
              <a:defRPr sz="2000" b="1"/>
            </a:lvl1pPr>
          </a:lstStyle>
          <a:p>
            <a:r>
              <a:t>Title Text</a:t>
            </a:r>
          </a:p>
        </p:txBody>
      </p:sp>
      <p:sp>
        <p:nvSpPr>
          <p:cNvPr id="93"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94"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68B"/>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0"/>
          <a:stretch>
            <a:fillRect/>
          </a:stretch>
        </p:blipFill>
        <p:spPr>
          <a:xfrm>
            <a:off x="0" y="126552"/>
            <a:ext cx="8975264" cy="6731449"/>
          </a:xfrm>
          <a:prstGeom prst="rect">
            <a:avLst/>
          </a:prstGeom>
          <a:ln w="12700">
            <a:miter lim="400000"/>
          </a:ln>
        </p:spPr>
      </p:pic>
      <p:sp>
        <p:nvSpPr>
          <p:cNvPr id="3" name="Title Text"/>
          <p:cNvSpPr txBox="1">
            <a:spLocks noGrp="1"/>
          </p:cNvSpPr>
          <p:nvPr>
            <p:ph type="title"/>
          </p:nvPr>
        </p:nvSpPr>
        <p:spPr>
          <a:xfrm>
            <a:off x="701746" y="81037"/>
            <a:ext cx="8229601" cy="1143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28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hyperlink" Target="https://www.google.co.uk/url?sa=i&amp;rct=j&amp;q=&amp;esrc=s&amp;source=images&amp;cd=&amp;cad=rja&amp;uact=8&amp;ved=2ahUKEwimmo_pwJbcAhXDUhQKHaZRAWcQjRx6BAgBEAU&amp;url=https://idealog.co.nz/tech/2016/04/how-internet-changing-way-you-listen-music-and-what-you-can-do-about-it&amp;psig=AOvVaw1Ea8VPFBe6RpF-omNzzbp9&amp;ust=153137988299675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co.uk/url?sa=i&amp;rct=j&amp;q=&amp;esrc=s&amp;source=images&amp;cd=&amp;cad=rja&amp;uact=8&amp;ved=&amp;url=https://diaonline.com.br/2017/12/26/premio-reconhece-goias-repassa-r-20-mil-a-instituicoes-filantropicas/&amp;psig=AOvVaw3o3s4VYFhO58Ypcyq3774d&amp;ust=1531383011980316"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3.m4a"/><Relationship Id="rId7" Type="http://schemas.openxmlformats.org/officeDocument/2006/relationships/image" Target="../media/image8.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Layout" Target="../slideLayouts/slideLayout1.xml"/><Relationship Id="rId10" Type="http://schemas.openxmlformats.org/officeDocument/2006/relationships/image" Target="../media/image11.jpeg"/><Relationship Id="rId4" Type="http://schemas.openxmlformats.org/officeDocument/2006/relationships/audio" Target="../media/media3.m4a"/><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0.jpeg"/><Relationship Id="rId5" Type="http://schemas.openxmlformats.org/officeDocument/2006/relationships/slideLayout" Target="../slideLayouts/slideLayout1.xml"/><Relationship Id="rId4" Type="http://schemas.openxmlformats.org/officeDocument/2006/relationships/audio" Target="../media/media6.m4a"/></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rgbClr val="FFFFFF"/>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pic>
        <p:nvPicPr>
          <p:cNvPr id="4" name="Picture 3" descr="Picture 3"/>
          <p:cNvPicPr>
            <a:picLocks noChangeAspect="1"/>
          </p:cNvPicPr>
          <p:nvPr/>
        </p:nvPicPr>
        <p:blipFill>
          <a:blip r:embed="rId2"/>
          <a:stretch>
            <a:fillRect/>
          </a:stretch>
        </p:blipFill>
        <p:spPr>
          <a:xfrm>
            <a:off x="0" y="1"/>
            <a:ext cx="9144000" cy="6857999"/>
          </a:xfrm>
          <a:prstGeom prst="rect">
            <a:avLst/>
          </a:prstGeom>
          <a:ln w="12700">
            <a:miter lim="400000"/>
          </a:ln>
        </p:spPr>
      </p:pic>
      <p:pic>
        <p:nvPicPr>
          <p:cNvPr id="5" name="Picture 4" descr="Picture 4"/>
          <p:cNvPicPr>
            <a:picLocks noChangeAspect="1"/>
          </p:cNvPicPr>
          <p:nvPr/>
        </p:nvPicPr>
        <p:blipFill>
          <a:blip r:embed="rId3"/>
          <a:stretch>
            <a:fillRect/>
          </a:stretch>
        </p:blipFill>
        <p:spPr>
          <a:xfrm>
            <a:off x="457200" y="5530617"/>
            <a:ext cx="2101925" cy="1191092"/>
          </a:xfrm>
          <a:prstGeom prst="rect">
            <a:avLst/>
          </a:prstGeom>
          <a:ln w="12700">
            <a:miter lim="400000"/>
          </a:ln>
        </p:spPr>
      </p:pic>
      <p:sp>
        <p:nvSpPr>
          <p:cNvPr id="8" name="Title 1"/>
          <p:cNvSpPr txBox="1">
            <a:spLocks/>
          </p:cNvSpPr>
          <p:nvPr/>
        </p:nvSpPr>
        <p:spPr>
          <a:xfrm>
            <a:off x="269965" y="1440845"/>
            <a:ext cx="8661381" cy="17923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fontScale="92500" lnSpcReduction="100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defTabSz="263346" hangingPunct="1">
              <a:defRPr sz="1792"/>
            </a:pPr>
            <a:r>
              <a:rPr lang="en-GB" sz="3200" b="1" dirty="0">
                <a:latin typeface="Comic Sans MS" panose="030F0702030302020204" pitchFamily="66" charset="0"/>
              </a:rPr>
              <a:t>Teaching Children To Listen</a:t>
            </a:r>
          </a:p>
          <a:p>
            <a:pPr defTabSz="263346" hangingPunct="1">
              <a:defRPr sz="1792"/>
            </a:pPr>
            <a:r>
              <a:rPr lang="en-GB" sz="1792" dirty="0">
                <a:latin typeface="Comic Sans MS" panose="030F0702030302020204" pitchFamily="66" charset="0"/>
              </a:rPr>
              <a:t> </a:t>
            </a:r>
            <a:br>
              <a:rPr lang="en-GB" sz="1792" dirty="0">
                <a:latin typeface="Comic Sans MS" panose="030F0702030302020204" pitchFamily="66" charset="0"/>
              </a:rPr>
            </a:br>
            <a:r>
              <a:rPr lang="en-GB" sz="1500" dirty="0">
                <a:latin typeface="Comic Sans MS" panose="030F0702030302020204" pitchFamily="66" charset="0"/>
              </a:rPr>
              <a:t>(Based on the book by Liz Spooner and Jacqui Woodcock) </a:t>
            </a:r>
          </a:p>
          <a:p>
            <a:pPr defTabSz="263346" hangingPunct="1">
              <a:defRPr sz="1792"/>
            </a:pPr>
            <a:endParaRPr lang="en-GB" sz="1792" b="1" dirty="0">
              <a:latin typeface="Comic Sans MS" panose="030F0702030302020204" pitchFamily="66" charset="0"/>
            </a:endParaRPr>
          </a:p>
          <a:p>
            <a:pPr defTabSz="263346" hangingPunct="1">
              <a:defRPr sz="1792"/>
            </a:pPr>
            <a:r>
              <a:rPr lang="en-GB" sz="3000" b="1" dirty="0">
                <a:latin typeface="Comic Sans MS" panose="030F0702030302020204" pitchFamily="66" charset="0"/>
              </a:rPr>
              <a:t>Information for both teachers and parents </a:t>
            </a:r>
            <a:br>
              <a:rPr lang="en-GB" sz="1792" dirty="0"/>
            </a:br>
            <a:endParaRPr lang="en-GB" sz="1792" dirty="0"/>
          </a:p>
        </p:txBody>
      </p:sp>
      <p:sp>
        <p:nvSpPr>
          <p:cNvPr id="9" name="5-Point Star 5"/>
          <p:cNvSpPr/>
          <p:nvPr/>
        </p:nvSpPr>
        <p:spPr>
          <a:xfrm>
            <a:off x="701746" y="4123458"/>
            <a:ext cx="522817" cy="456518"/>
          </a:xfrm>
          <a:prstGeom prst="star5">
            <a:avLst>
              <a:gd name="adj" fmla="val 19098"/>
              <a:gd name="hf" fmla="val 105146"/>
              <a:gd name="vf" fmla="val 110557"/>
            </a:avLst>
          </a:prstGeom>
          <a:solidFill>
            <a:srgbClr val="F5E68B"/>
          </a:solidFill>
          <a:ln w="25400">
            <a:solidFill>
              <a:srgbClr val="000000"/>
            </a:solidFill>
          </a:ln>
        </p:spPr>
        <p:txBody>
          <a:bodyPr lIns="45718" tIns="45718" rIns="45718" bIns="45718" anchor="ctr"/>
          <a:lstStyle/>
          <a:p>
            <a:endParaRPr/>
          </a:p>
        </p:txBody>
      </p:sp>
      <p:sp>
        <p:nvSpPr>
          <p:cNvPr id="11" name="Title 1"/>
          <p:cNvSpPr txBox="1">
            <a:spLocks/>
          </p:cNvSpPr>
          <p:nvPr/>
        </p:nvSpPr>
        <p:spPr>
          <a:xfrm>
            <a:off x="1157400" y="3233197"/>
            <a:ext cx="6829199" cy="24834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defTabSz="263346" hangingPunct="1">
              <a:defRPr sz="1792"/>
            </a:pPr>
            <a:r>
              <a:rPr lang="en-GB" sz="1792" dirty="0">
                <a:solidFill>
                  <a:srgbClr val="0070C0"/>
                </a:solidFill>
                <a:latin typeface="Comic Sans MS" panose="030F0702030302020204" pitchFamily="66" charset="0"/>
              </a:rPr>
              <a:t>Scottish Attainment Team</a:t>
            </a:r>
          </a:p>
          <a:p>
            <a:pPr defTabSz="263346" hangingPunct="1">
              <a:defRPr sz="1792"/>
            </a:pPr>
            <a:r>
              <a:rPr lang="en-GB" sz="1792" dirty="0">
                <a:solidFill>
                  <a:srgbClr val="0070C0"/>
                </a:solidFill>
                <a:latin typeface="Comic Sans MS" panose="030F0702030302020204" pitchFamily="66" charset="0"/>
              </a:rPr>
              <a:t>Speech &amp; Language Therapy</a:t>
            </a:r>
          </a:p>
          <a:p>
            <a:pPr defTabSz="263346" hangingPunct="1">
              <a:defRPr sz="1792"/>
            </a:pPr>
            <a:endParaRPr lang="en-GB" sz="1792" dirty="0">
              <a:solidFill>
                <a:srgbClr val="0070C0"/>
              </a:solidFill>
              <a:latin typeface="Comic Sans MS" panose="030F0702030302020204" pitchFamily="66" charset="0"/>
            </a:endParaRPr>
          </a:p>
          <a:p>
            <a:pPr defTabSz="263346" hangingPunct="1">
              <a:defRPr sz="1792"/>
            </a:pPr>
            <a:r>
              <a:rPr lang="en-GB" sz="1792" dirty="0">
                <a:solidFill>
                  <a:srgbClr val="0070C0"/>
                </a:solidFill>
                <a:latin typeface="Comic Sans MS" panose="030F0702030302020204" pitchFamily="66" charset="0"/>
              </a:rPr>
              <a:t>If you see a star on any of the slides, there should be some extra information through an audio clip next to it (if you would like to find out a little bit more </a:t>
            </a:r>
            <a:r>
              <a:rPr lang="en-GB" sz="1792" dirty="0">
                <a:solidFill>
                  <a:srgbClr val="0070C0"/>
                </a:solidFill>
                <a:latin typeface="Comic Sans MS" panose="030F0702030302020204" pitchFamily="66" charset="0"/>
                <a:sym typeface="Wingdings" panose="05000000000000000000" pitchFamily="2" charset="2"/>
              </a:rPr>
              <a:t>). Come out of the slide show and you will see a loudspeaker icon – double click to listen! </a:t>
            </a:r>
            <a:br>
              <a:rPr lang="en-GB" sz="1792" dirty="0"/>
            </a:br>
            <a:endParaRPr lang="en-GB" sz="1792" dirty="0"/>
          </a:p>
        </p:txBody>
      </p:sp>
    </p:spTree>
    <p:extLst>
      <p:ext uri="{BB962C8B-B14F-4D97-AF65-F5344CB8AC3E}">
        <p14:creationId xmlns:p14="http://schemas.microsoft.com/office/powerpoint/2010/main" val="3412682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 name="Sitting Still Activities To Try"/>
          <p:cNvSpPr txBox="1">
            <a:spLocks noGrp="1"/>
          </p:cNvSpPr>
          <p:nvPr>
            <p:ph type="title"/>
          </p:nvPr>
        </p:nvSpPr>
        <p:spPr>
          <a:xfrm>
            <a:off x="200297" y="211667"/>
            <a:ext cx="7367451" cy="1143001"/>
          </a:xfrm>
          <a:prstGeom prst="rect">
            <a:avLst/>
          </a:prstGeom>
        </p:spPr>
        <p:txBody>
          <a:bodyPr>
            <a:normAutofit fontScale="90000"/>
          </a:bodyPr>
          <a:lstStyle/>
          <a:p>
            <a:r>
              <a:rPr dirty="0">
                <a:latin typeface="Comic Sans MS" panose="030F0702030302020204" pitchFamily="66" charset="0"/>
              </a:rPr>
              <a:t>Sitting Still Activities To Try</a:t>
            </a:r>
          </a:p>
        </p:txBody>
      </p:sp>
      <p:sp>
        <p:nvSpPr>
          <p:cNvPr id="188" name="Sitting Still With Instruments- Give your child/children different musical instruments. They need to stay still with the instruments for about 15 seconds (if they don’t you’ll be able to hear it make a noise!) Once the time is up they can play their inst"/>
          <p:cNvSpPr txBox="1">
            <a:spLocks noGrp="1"/>
          </p:cNvSpPr>
          <p:nvPr>
            <p:ph type="body" idx="1"/>
          </p:nvPr>
        </p:nvSpPr>
        <p:spPr>
          <a:xfrm>
            <a:off x="2046514" y="1491342"/>
            <a:ext cx="6868887" cy="5244320"/>
          </a:xfrm>
          <a:prstGeom prst="rect">
            <a:avLst/>
          </a:prstGeom>
        </p:spPr>
        <p:txBody>
          <a:bodyPr/>
          <a:lstStyle/>
          <a:p>
            <a:pPr marL="192023" indent="-192023" defTabSz="512062">
              <a:lnSpc>
                <a:spcPct val="90000"/>
              </a:lnSpc>
              <a:spcBef>
                <a:spcPts val="400"/>
              </a:spcBef>
              <a:defRPr sz="1500"/>
            </a:pPr>
            <a:r>
              <a:rPr b="1" dirty="0">
                <a:latin typeface="Comic Sans MS" panose="030F0702030302020204" pitchFamily="66" charset="0"/>
              </a:rPr>
              <a:t>Sitting Still With Instruments- </a:t>
            </a:r>
            <a:r>
              <a:rPr dirty="0">
                <a:latin typeface="Comic Sans MS" panose="030F0702030302020204" pitchFamily="66" charset="0"/>
              </a:rPr>
              <a:t>Give your child/children different musical instruments. They need to stay still with the instruments for about 15 seconds (if they</a:t>
            </a:r>
            <a:r>
              <a:rPr lang="en-GB" dirty="0">
                <a:latin typeface="Comic Sans MS" panose="030F0702030302020204" pitchFamily="66" charset="0"/>
              </a:rPr>
              <a:t> start fidgeting</a:t>
            </a:r>
            <a:r>
              <a:rPr dirty="0">
                <a:latin typeface="Comic Sans MS" panose="030F0702030302020204" pitchFamily="66" charset="0"/>
              </a:rPr>
              <a:t> you’ll be able to hear the instrument make a noise!) Once the time is up they can play their instruments (then you can swap </a:t>
            </a:r>
            <a:r>
              <a:rPr lang="en-GB" dirty="0">
                <a:latin typeface="Comic Sans MS" panose="030F0702030302020204" pitchFamily="66" charset="0"/>
              </a:rPr>
              <a:t>the</a:t>
            </a:r>
            <a:r>
              <a:rPr dirty="0">
                <a:latin typeface="Comic Sans MS" panose="030F0702030302020204" pitchFamily="66" charset="0"/>
              </a:rPr>
              <a:t> instruments</a:t>
            </a:r>
            <a:r>
              <a:rPr lang="en-GB" dirty="0">
                <a:latin typeface="Comic Sans MS" panose="030F0702030302020204" pitchFamily="66" charset="0"/>
              </a:rPr>
              <a:t> around and do the task again</a:t>
            </a:r>
            <a:r>
              <a:rPr dirty="0">
                <a:latin typeface="Comic Sans MS" panose="030F0702030302020204" pitchFamily="66" charset="0"/>
              </a:rPr>
              <a:t>)</a:t>
            </a:r>
          </a:p>
          <a:p>
            <a:pPr marL="0" indent="0" defTabSz="512062">
              <a:lnSpc>
                <a:spcPct val="90000"/>
              </a:lnSpc>
              <a:spcBef>
                <a:spcPts val="400"/>
              </a:spcBef>
              <a:buSzTx/>
              <a:buNone/>
              <a:defRPr sz="1500"/>
            </a:pPr>
            <a:endParaRPr dirty="0">
              <a:latin typeface="Comic Sans MS" panose="030F0702030302020204" pitchFamily="66" charset="0"/>
            </a:endParaRPr>
          </a:p>
          <a:p>
            <a:pPr marL="192023" indent="-192023" defTabSz="512062">
              <a:lnSpc>
                <a:spcPct val="90000"/>
              </a:lnSpc>
              <a:spcBef>
                <a:spcPts val="400"/>
              </a:spcBef>
              <a:defRPr sz="1500"/>
            </a:pPr>
            <a:r>
              <a:rPr b="1" dirty="0">
                <a:latin typeface="Comic Sans MS" panose="030F0702030302020204" pitchFamily="66" charset="0"/>
              </a:rPr>
              <a:t>What Am I Doing Wrong? </a:t>
            </a:r>
            <a:r>
              <a:rPr dirty="0">
                <a:latin typeface="Comic Sans MS" panose="030F0702030302020204" pitchFamily="66" charset="0"/>
              </a:rPr>
              <a:t>- Sit on a chair in front of your child and tell them you are going to do some things which are NOT good sitting. </a:t>
            </a:r>
            <a:r>
              <a:rPr lang="en-GB" dirty="0">
                <a:latin typeface="Comic Sans MS" panose="030F0702030302020204" pitchFamily="66" charset="0"/>
              </a:rPr>
              <a:t>M</a:t>
            </a:r>
            <a:r>
              <a:rPr dirty="0" err="1">
                <a:latin typeface="Comic Sans MS" panose="030F0702030302020204" pitchFamily="66" charset="0"/>
              </a:rPr>
              <a:t>odel</a:t>
            </a:r>
            <a:r>
              <a:rPr dirty="0">
                <a:latin typeface="Comic Sans MS" panose="030F0702030302020204" pitchFamily="66" charset="0"/>
              </a:rPr>
              <a:t> different types of fidgeting </a:t>
            </a:r>
            <a:r>
              <a:rPr dirty="0" err="1">
                <a:latin typeface="Comic Sans MS" panose="030F0702030302020204" pitchFamily="66" charset="0"/>
              </a:rPr>
              <a:t>behaviour</a:t>
            </a:r>
            <a:r>
              <a:rPr dirty="0">
                <a:latin typeface="Comic Sans MS" panose="030F0702030302020204" pitchFamily="66" charset="0"/>
              </a:rPr>
              <a:t> (rocking on your chair, taking shoes off, playing with your hair, rolling down your socks, sucking on your thumb..) Ask your child to put their hand up (teaching them not to shout out) when they see a </a:t>
            </a:r>
            <a:r>
              <a:rPr dirty="0" err="1">
                <a:latin typeface="Comic Sans MS" panose="030F0702030302020204" pitchFamily="66" charset="0"/>
              </a:rPr>
              <a:t>behaviour</a:t>
            </a:r>
            <a:r>
              <a:rPr dirty="0">
                <a:latin typeface="Comic Sans MS" panose="030F0702030302020204" pitchFamily="66" charset="0"/>
              </a:rPr>
              <a:t> which is not good</a:t>
            </a:r>
            <a:r>
              <a:rPr lang="en-GB" dirty="0">
                <a:latin typeface="Comic Sans MS" panose="030F0702030302020204" pitchFamily="66" charset="0"/>
              </a:rPr>
              <a:t> and tell you what it is</a:t>
            </a:r>
            <a:r>
              <a:rPr dirty="0">
                <a:latin typeface="Comic Sans MS" panose="030F0702030302020204" pitchFamily="66" charset="0"/>
              </a:rPr>
              <a:t>. This will hopefully raise their awareness to what good sitting is and copy it themselves.</a:t>
            </a:r>
          </a:p>
          <a:p>
            <a:pPr marL="192023" indent="-192023" defTabSz="512062">
              <a:lnSpc>
                <a:spcPct val="90000"/>
              </a:lnSpc>
              <a:spcBef>
                <a:spcPts val="400"/>
              </a:spcBef>
              <a:defRPr sz="1500"/>
            </a:pPr>
            <a:endParaRPr dirty="0">
              <a:latin typeface="Comic Sans MS" panose="030F0702030302020204" pitchFamily="66" charset="0"/>
            </a:endParaRPr>
          </a:p>
          <a:p>
            <a:pPr marL="192023" indent="-192023" defTabSz="512062">
              <a:lnSpc>
                <a:spcPct val="90000"/>
              </a:lnSpc>
              <a:spcBef>
                <a:spcPts val="400"/>
              </a:spcBef>
              <a:defRPr sz="1500"/>
            </a:pPr>
            <a:r>
              <a:rPr b="1" dirty="0">
                <a:latin typeface="Comic Sans MS" panose="030F0702030302020204" pitchFamily="66" charset="0"/>
              </a:rPr>
              <a:t>Sitting Still With Distractions- </a:t>
            </a:r>
            <a:r>
              <a:rPr dirty="0">
                <a:latin typeface="Comic Sans MS" panose="030F0702030302020204" pitchFamily="66" charset="0"/>
              </a:rPr>
              <a:t>Ask your child to sit still on a chair. You will try and distract them by blowing bubbles or blowing a fan at them. They need to stay completely still and see how long they can do this for (have a timer on which they can see) They can see if they can beat their times for staying still (they are likely to be distracted by others in class so encourage them to try and stay as still as possible, so that they’re able to listen better to their teacher)</a:t>
            </a:r>
          </a:p>
        </p:txBody>
      </p:sp>
      <p:pic>
        <p:nvPicPr>
          <p:cNvPr id="189" name="Picture 4" descr="Picture 4"/>
          <p:cNvPicPr>
            <a:picLocks noChangeAspect="1"/>
          </p:cNvPicPr>
          <p:nvPr/>
        </p:nvPicPr>
        <p:blipFill>
          <a:blip r:embed="rId2"/>
          <a:stretch>
            <a:fillRect/>
          </a:stretch>
        </p:blipFill>
        <p:spPr>
          <a:xfrm>
            <a:off x="108856" y="1676399"/>
            <a:ext cx="1828801" cy="274070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Title 1"/>
          <p:cNvSpPr txBox="1">
            <a:spLocks noGrp="1"/>
          </p:cNvSpPr>
          <p:nvPr>
            <p:ph type="title"/>
          </p:nvPr>
        </p:nvSpPr>
        <p:spPr>
          <a:xfrm>
            <a:off x="33255" y="97525"/>
            <a:ext cx="8229600" cy="1143001"/>
          </a:xfrm>
          <a:prstGeom prst="rect">
            <a:avLst/>
          </a:prstGeom>
        </p:spPr>
        <p:txBody>
          <a:bodyPr/>
          <a:lstStyle/>
          <a:p>
            <a:r>
              <a:rPr dirty="0">
                <a:latin typeface="Comic Sans MS" panose="030F0702030302020204" pitchFamily="66" charset="0"/>
              </a:rPr>
              <a:t>3. Staying Quiet </a:t>
            </a:r>
          </a:p>
        </p:txBody>
      </p:sp>
      <p:sp>
        <p:nvSpPr>
          <p:cNvPr id="192" name="TextBox 7"/>
          <p:cNvSpPr txBox="1"/>
          <p:nvPr/>
        </p:nvSpPr>
        <p:spPr>
          <a:xfrm>
            <a:off x="3636004" y="1326884"/>
            <a:ext cx="5200642" cy="5663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600"/>
            </a:pPr>
            <a:r>
              <a:rPr sz="2400" dirty="0">
                <a:latin typeface="Comic Sans MS" panose="030F0702030302020204" pitchFamily="66" charset="0"/>
              </a:rPr>
              <a:t>This skill is important as:</a:t>
            </a:r>
          </a:p>
          <a:p>
            <a:pPr>
              <a:defRPr sz="2600"/>
            </a:pPr>
            <a:endParaRPr sz="2400" dirty="0">
              <a:latin typeface="Comic Sans MS" panose="030F0702030302020204" pitchFamily="66" charset="0"/>
            </a:endParaRPr>
          </a:p>
          <a:p>
            <a:pPr>
              <a:defRPr sz="2600"/>
            </a:pPr>
            <a:r>
              <a:rPr sz="2400" dirty="0">
                <a:latin typeface="Comic Sans MS" panose="030F0702030302020204" pitchFamily="66" charset="0"/>
              </a:rPr>
              <a:t>If children can learn to stay quiet, it will have a </a:t>
            </a:r>
            <a:r>
              <a:rPr sz="2400" b="1" dirty="0">
                <a:latin typeface="Comic Sans MS" panose="030F0702030302020204" pitchFamily="66" charset="0"/>
              </a:rPr>
              <a:t>huge impact on the listening environment for everyone </a:t>
            </a:r>
            <a:r>
              <a:rPr sz="2400" dirty="0">
                <a:latin typeface="Comic Sans MS" panose="030F0702030302020204" pitchFamily="66" charset="0"/>
              </a:rPr>
              <a:t>– children who shout out always disrupt other people’s listening as well as their own</a:t>
            </a:r>
          </a:p>
          <a:p>
            <a:pPr>
              <a:defRPr sz="2600"/>
            </a:pPr>
            <a:endParaRPr sz="2400" dirty="0">
              <a:latin typeface="Comic Sans MS" panose="030F0702030302020204" pitchFamily="66" charset="0"/>
            </a:endParaRPr>
          </a:p>
          <a:p>
            <a:pPr>
              <a:defRPr sz="2600"/>
            </a:pPr>
            <a:r>
              <a:rPr sz="2400" dirty="0">
                <a:latin typeface="Comic Sans MS" panose="030F0702030302020204" pitchFamily="66" charset="0"/>
              </a:rPr>
              <a:t>They need to learn to </a:t>
            </a:r>
            <a:r>
              <a:rPr sz="2400" b="1" dirty="0">
                <a:latin typeface="Comic Sans MS" panose="030F0702030302020204" pitchFamily="66" charset="0"/>
              </a:rPr>
              <a:t>wait their turn </a:t>
            </a:r>
            <a:r>
              <a:rPr sz="2400" dirty="0">
                <a:latin typeface="Comic Sans MS" panose="030F0702030302020204" pitchFamily="66" charset="0"/>
              </a:rPr>
              <a:t>before speaking. This is a </a:t>
            </a:r>
            <a:r>
              <a:rPr sz="2400" b="1" dirty="0">
                <a:latin typeface="Comic Sans MS" panose="030F0702030302020204" pitchFamily="66" charset="0"/>
              </a:rPr>
              <a:t>social skill </a:t>
            </a:r>
            <a:r>
              <a:rPr sz="2400" dirty="0">
                <a:latin typeface="Comic Sans MS" panose="030F0702030302020204" pitchFamily="66" charset="0"/>
              </a:rPr>
              <a:t>children need both for formal learning situations and conversations</a:t>
            </a:r>
          </a:p>
          <a:p>
            <a:endParaRPr sz="2600" dirty="0">
              <a:latin typeface="Comic Sans MS" panose="030F0702030302020204" pitchFamily="66" charset="0"/>
            </a:endParaRPr>
          </a:p>
        </p:txBody>
      </p:sp>
      <p:pic>
        <p:nvPicPr>
          <p:cNvPr id="193" name="Picture 9" descr="Picture 9"/>
          <p:cNvPicPr>
            <a:picLocks noChangeAspect="1"/>
          </p:cNvPicPr>
          <p:nvPr/>
        </p:nvPicPr>
        <p:blipFill>
          <a:blip r:embed="rId2"/>
          <a:stretch>
            <a:fillRect/>
          </a:stretch>
        </p:blipFill>
        <p:spPr>
          <a:xfrm>
            <a:off x="219780" y="2606150"/>
            <a:ext cx="2948561" cy="2089377"/>
          </a:xfrm>
          <a:prstGeom prst="rect">
            <a:avLst/>
          </a:prstGeom>
          <a:ln w="12700">
            <a:miter lim="400000"/>
          </a:ln>
        </p:spPr>
      </p:pic>
      <p:sp>
        <p:nvSpPr>
          <p:cNvPr id="194" name="Rectangle 5"/>
          <p:cNvSpPr txBox="1"/>
          <p:nvPr/>
        </p:nvSpPr>
        <p:spPr>
          <a:xfrm>
            <a:off x="3210338" y="1906931"/>
            <a:ext cx="451730"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FFFF00"/>
                </a:solidFill>
              </a:defRPr>
            </a:lvl1pPr>
          </a:lstStyle>
          <a:p>
            <a:r>
              <a:t>1</a:t>
            </a:r>
          </a:p>
        </p:txBody>
      </p:sp>
      <p:sp>
        <p:nvSpPr>
          <p:cNvPr id="195" name="Rectangle 6"/>
          <p:cNvSpPr txBox="1"/>
          <p:nvPr/>
        </p:nvSpPr>
        <p:spPr>
          <a:xfrm>
            <a:off x="3210339" y="4448449"/>
            <a:ext cx="451729"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FFFF00"/>
                </a:solidFill>
              </a:defRPr>
            </a:lvl1pPr>
          </a:lstStyle>
          <a:p>
            <a:r>
              <a:rPr dirty="0"/>
              <a:t>2</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Staying Quiet Activities To Try"/>
          <p:cNvSpPr txBox="1">
            <a:spLocks noGrp="1"/>
          </p:cNvSpPr>
          <p:nvPr>
            <p:ph type="title"/>
          </p:nvPr>
        </p:nvSpPr>
        <p:spPr>
          <a:xfrm>
            <a:off x="1" y="315395"/>
            <a:ext cx="7532914" cy="1143001"/>
          </a:xfrm>
          <a:prstGeom prst="rect">
            <a:avLst/>
          </a:prstGeom>
        </p:spPr>
        <p:txBody>
          <a:bodyPr>
            <a:normAutofit/>
          </a:bodyPr>
          <a:lstStyle/>
          <a:p>
            <a:r>
              <a:rPr sz="3600" dirty="0">
                <a:latin typeface="Comic Sans MS" panose="030F0702030302020204" pitchFamily="66" charset="0"/>
              </a:rPr>
              <a:t>Staying Quiet Activities To Try</a:t>
            </a:r>
          </a:p>
        </p:txBody>
      </p:sp>
      <p:sp>
        <p:nvSpPr>
          <p:cNvPr id="198" name="Sound Location Game- Ask the child to go out the room and hide a radio/musical toy/music on your phone. When they come back in everyone has to be really quiet and they need to try and follow where the sound is coming from and find the toy. Emphasise how "/>
          <p:cNvSpPr txBox="1">
            <a:spLocks noGrp="1"/>
          </p:cNvSpPr>
          <p:nvPr>
            <p:ph type="body" idx="1"/>
          </p:nvPr>
        </p:nvSpPr>
        <p:spPr>
          <a:xfrm>
            <a:off x="457199" y="1600199"/>
            <a:ext cx="5991940" cy="5094516"/>
          </a:xfrm>
          <a:prstGeom prst="rect">
            <a:avLst/>
          </a:prstGeom>
        </p:spPr>
        <p:txBody>
          <a:bodyPr>
            <a:normAutofit lnSpcReduction="10000"/>
          </a:bodyPr>
          <a:lstStyle/>
          <a:p>
            <a:pPr marL="198881" indent="-198881" defTabSz="530351">
              <a:spcBef>
                <a:spcPts val="400"/>
              </a:spcBef>
              <a:defRPr sz="1600"/>
            </a:pPr>
            <a:r>
              <a:rPr b="1" dirty="0">
                <a:latin typeface="Comic Sans MS" panose="030F0702030302020204" pitchFamily="66" charset="0"/>
              </a:rPr>
              <a:t>Sound Location Game- </a:t>
            </a:r>
            <a:r>
              <a:rPr dirty="0">
                <a:latin typeface="Comic Sans MS" panose="030F0702030302020204" pitchFamily="66" charset="0"/>
              </a:rPr>
              <a:t>Ask your child to go out the room and then hide a radio/musical toy/phone with music on it. When they come back in everyone has to be really quiet and the</a:t>
            </a:r>
            <a:r>
              <a:rPr lang="en-GB" dirty="0">
                <a:latin typeface="Comic Sans MS" panose="030F0702030302020204" pitchFamily="66" charset="0"/>
              </a:rPr>
              <a:t> child then</a:t>
            </a:r>
            <a:r>
              <a:rPr dirty="0">
                <a:latin typeface="Comic Sans MS" panose="030F0702030302020204" pitchFamily="66" charset="0"/>
              </a:rPr>
              <a:t> need</a:t>
            </a:r>
            <a:r>
              <a:rPr lang="en-GB" dirty="0">
                <a:latin typeface="Comic Sans MS" panose="030F0702030302020204" pitchFamily="66" charset="0"/>
              </a:rPr>
              <a:t>s</a:t>
            </a:r>
            <a:r>
              <a:rPr dirty="0">
                <a:latin typeface="Comic Sans MS" panose="030F0702030302020204" pitchFamily="66" charset="0"/>
              </a:rPr>
              <a:t> to try and follow where the sound is coming from and find the toy. </a:t>
            </a:r>
            <a:r>
              <a:rPr dirty="0" err="1">
                <a:latin typeface="Comic Sans MS" panose="030F0702030302020204" pitchFamily="66" charset="0"/>
              </a:rPr>
              <a:t>Emphasise</a:t>
            </a:r>
            <a:r>
              <a:rPr dirty="0">
                <a:latin typeface="Comic Sans MS" panose="030F0702030302020204" pitchFamily="66" charset="0"/>
              </a:rPr>
              <a:t> how being quiet helps them to do this (you can make it harder by making the noise of the toy/phone quieter so they have to listen really carefully) </a:t>
            </a:r>
          </a:p>
          <a:p>
            <a:pPr marL="198881" indent="-198881" defTabSz="530351">
              <a:spcBef>
                <a:spcPts val="400"/>
              </a:spcBef>
              <a:defRPr sz="1600"/>
            </a:pPr>
            <a:endParaRPr dirty="0">
              <a:latin typeface="Comic Sans MS" panose="030F0702030302020204" pitchFamily="66" charset="0"/>
            </a:endParaRPr>
          </a:p>
          <a:p>
            <a:pPr marL="198881" indent="-198881" defTabSz="530351">
              <a:spcBef>
                <a:spcPts val="400"/>
              </a:spcBef>
              <a:defRPr sz="1600"/>
            </a:pPr>
            <a:r>
              <a:rPr b="1" dirty="0">
                <a:latin typeface="Comic Sans MS" panose="030F0702030302020204" pitchFamily="66" charset="0"/>
              </a:rPr>
              <a:t>Giant’s Keys- </a:t>
            </a:r>
            <a:r>
              <a:rPr dirty="0">
                <a:latin typeface="Comic Sans MS" panose="030F0702030302020204" pitchFamily="66" charset="0"/>
              </a:rPr>
              <a:t>Have your child sit on a chair with a blindfold on. Behind them is a box with some keys in it. You can be the thief and have to try and get the keys. If your child </a:t>
            </a:r>
            <a:r>
              <a:rPr lang="en-GB" dirty="0">
                <a:latin typeface="Comic Sans MS" panose="030F0702030302020204" pitchFamily="66" charset="0"/>
              </a:rPr>
              <a:t>hears</a:t>
            </a:r>
            <a:r>
              <a:rPr dirty="0">
                <a:latin typeface="Comic Sans MS" panose="030F0702030302020204" pitchFamily="66" charset="0"/>
              </a:rPr>
              <a:t> you</a:t>
            </a:r>
            <a:r>
              <a:rPr lang="en-GB" dirty="0">
                <a:latin typeface="Comic Sans MS" panose="030F0702030302020204" pitchFamily="66" charset="0"/>
              </a:rPr>
              <a:t> however</a:t>
            </a:r>
            <a:r>
              <a:rPr dirty="0">
                <a:latin typeface="Comic Sans MS" panose="030F0702030302020204" pitchFamily="66" charset="0"/>
              </a:rPr>
              <a:t>, they need to point to where they think you might be and if they point to where you are they win the game!</a:t>
            </a:r>
          </a:p>
          <a:p>
            <a:pPr marL="198881" indent="-198881" defTabSz="530351">
              <a:spcBef>
                <a:spcPts val="400"/>
              </a:spcBef>
              <a:defRPr sz="1600"/>
            </a:pPr>
            <a:endParaRPr dirty="0">
              <a:latin typeface="Comic Sans MS" panose="030F0702030302020204" pitchFamily="66" charset="0"/>
            </a:endParaRPr>
          </a:p>
          <a:p>
            <a:pPr marL="198881" indent="-198881" defTabSz="530351">
              <a:spcBef>
                <a:spcPts val="400"/>
              </a:spcBef>
              <a:defRPr sz="1600"/>
            </a:pPr>
            <a:r>
              <a:rPr b="1" dirty="0">
                <a:latin typeface="Comic Sans MS" panose="030F0702030302020204" pitchFamily="66" charset="0"/>
              </a:rPr>
              <a:t>What Am I? </a:t>
            </a:r>
            <a:r>
              <a:rPr dirty="0">
                <a:latin typeface="Comic Sans MS" panose="030F0702030302020204" pitchFamily="66" charset="0"/>
              </a:rPr>
              <a:t>- *Use the What Am I? cards </a:t>
            </a:r>
            <a:r>
              <a:rPr lang="en-GB" dirty="0">
                <a:latin typeface="Comic Sans MS" panose="030F0702030302020204" pitchFamily="66" charset="0"/>
              </a:rPr>
              <a:t>in the extra information sheet</a:t>
            </a:r>
            <a:r>
              <a:rPr dirty="0">
                <a:latin typeface="Comic Sans MS" panose="030F0702030302020204" pitchFamily="66" charset="0"/>
              </a:rPr>
              <a:t>. </a:t>
            </a:r>
            <a:r>
              <a:rPr lang="en-GB" dirty="0">
                <a:latin typeface="Comic Sans MS" panose="030F0702030302020204" pitchFamily="66" charset="0"/>
              </a:rPr>
              <a:t>Give</a:t>
            </a:r>
            <a:r>
              <a:rPr dirty="0">
                <a:latin typeface="Comic Sans MS" panose="030F0702030302020204" pitchFamily="66" charset="0"/>
              </a:rPr>
              <a:t> your child the clue</a:t>
            </a:r>
            <a:r>
              <a:rPr lang="en-GB" dirty="0">
                <a:latin typeface="Comic Sans MS" panose="030F0702030302020204" pitchFamily="66" charset="0"/>
              </a:rPr>
              <a:t>s</a:t>
            </a:r>
            <a:r>
              <a:rPr dirty="0">
                <a:latin typeface="Comic Sans MS" panose="030F0702030302020204" pitchFamily="66" charset="0"/>
              </a:rPr>
              <a:t>, but they only get to </a:t>
            </a:r>
            <a:r>
              <a:rPr lang="en-GB" dirty="0">
                <a:latin typeface="Comic Sans MS" panose="030F0702030302020204" pitchFamily="66" charset="0"/>
              </a:rPr>
              <a:t>guess what they think it is</a:t>
            </a:r>
            <a:r>
              <a:rPr dirty="0">
                <a:latin typeface="Comic Sans MS" panose="030F0702030302020204" pitchFamily="66" charset="0"/>
              </a:rPr>
              <a:t> if they have their hand up. If they shout out they lose a life (and they get three lives). See how many cards they can collect. </a:t>
            </a:r>
          </a:p>
        </p:txBody>
      </p:sp>
      <p:pic>
        <p:nvPicPr>
          <p:cNvPr id="199" name="Picture 8" descr="Picture 8"/>
          <p:cNvPicPr>
            <a:picLocks noChangeAspect="1"/>
          </p:cNvPicPr>
          <p:nvPr/>
        </p:nvPicPr>
        <p:blipFill>
          <a:blip r:embed="rId2"/>
          <a:stretch>
            <a:fillRect/>
          </a:stretch>
        </p:blipFill>
        <p:spPr>
          <a:xfrm>
            <a:off x="6449139" y="2743640"/>
            <a:ext cx="2237663" cy="223766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 name="Title 1"/>
          <p:cNvSpPr txBox="1">
            <a:spLocks noGrp="1"/>
          </p:cNvSpPr>
          <p:nvPr>
            <p:ph type="title"/>
          </p:nvPr>
        </p:nvSpPr>
        <p:spPr>
          <a:xfrm>
            <a:off x="0" y="260647"/>
            <a:ext cx="8229600" cy="1143001"/>
          </a:xfrm>
          <a:prstGeom prst="rect">
            <a:avLst/>
          </a:prstGeom>
        </p:spPr>
        <p:txBody>
          <a:bodyPr>
            <a:noAutofit/>
          </a:bodyPr>
          <a:lstStyle/>
          <a:p>
            <a:pPr defTabSz="455736">
              <a:defRPr sz="1602"/>
            </a:pPr>
            <a:br>
              <a:rPr sz="3200" dirty="0">
                <a:latin typeface="Comic Sans MS" panose="030F0702030302020204" pitchFamily="66" charset="0"/>
              </a:rPr>
            </a:br>
            <a:r>
              <a:rPr sz="3200" dirty="0">
                <a:latin typeface="Comic Sans MS" panose="030F0702030302020204" pitchFamily="66" charset="0"/>
              </a:rPr>
              <a:t>4. Listen to ALL of the words </a:t>
            </a:r>
            <a:br>
              <a:rPr sz="3200" dirty="0">
                <a:latin typeface="Comic Sans MS" panose="030F0702030302020204" pitchFamily="66" charset="0"/>
              </a:rPr>
            </a:br>
            <a:endParaRPr sz="3200" dirty="0">
              <a:latin typeface="Comic Sans MS" panose="030F0702030302020204" pitchFamily="66" charset="0"/>
            </a:endParaRPr>
          </a:p>
        </p:txBody>
      </p:sp>
      <p:sp>
        <p:nvSpPr>
          <p:cNvPr id="202" name="Content Placeholder 2"/>
          <p:cNvSpPr txBox="1">
            <a:spLocks noGrp="1"/>
          </p:cNvSpPr>
          <p:nvPr>
            <p:ph type="body" idx="1"/>
          </p:nvPr>
        </p:nvSpPr>
        <p:spPr>
          <a:xfrm>
            <a:off x="3842656" y="1750423"/>
            <a:ext cx="4846718" cy="4964926"/>
          </a:xfrm>
          <a:prstGeom prst="rect">
            <a:avLst/>
          </a:prstGeom>
        </p:spPr>
        <p:txBody>
          <a:bodyPr>
            <a:normAutofit lnSpcReduction="10000"/>
          </a:bodyPr>
          <a:lstStyle/>
          <a:p>
            <a:pPr marL="298322" indent="-298322" defTabSz="795527">
              <a:lnSpc>
                <a:spcPct val="80000"/>
              </a:lnSpc>
              <a:spcBef>
                <a:spcPts val="600"/>
              </a:spcBef>
              <a:buSzTx/>
              <a:buNone/>
              <a:defRPr sz="2500"/>
            </a:pPr>
            <a:r>
              <a:rPr dirty="0">
                <a:latin typeface="Comic Sans MS" panose="030F0702030302020204" pitchFamily="66" charset="0"/>
              </a:rPr>
              <a:t>	This is an important skill to have as: </a:t>
            </a:r>
          </a:p>
          <a:p>
            <a:pPr marL="298322" indent="-298322" defTabSz="795527">
              <a:lnSpc>
                <a:spcPct val="80000"/>
              </a:lnSpc>
              <a:spcBef>
                <a:spcPts val="600"/>
              </a:spcBef>
              <a:buSzTx/>
              <a:buNone/>
              <a:defRPr sz="2500"/>
            </a:pPr>
            <a:endParaRPr dirty="0">
              <a:latin typeface="Comic Sans MS" panose="030F0702030302020204" pitchFamily="66" charset="0"/>
            </a:endParaRPr>
          </a:p>
          <a:p>
            <a:pPr marL="298322" indent="-298322" defTabSz="795527">
              <a:lnSpc>
                <a:spcPct val="80000"/>
              </a:lnSpc>
              <a:spcBef>
                <a:spcPts val="600"/>
              </a:spcBef>
              <a:buSzTx/>
              <a:buNone/>
              <a:defRPr sz="2500"/>
            </a:pPr>
            <a:r>
              <a:rPr dirty="0">
                <a:latin typeface="Comic Sans MS" panose="030F0702030302020204" pitchFamily="66" charset="0"/>
              </a:rPr>
              <a:t>    Some children may only listen if their</a:t>
            </a:r>
            <a:r>
              <a:rPr lang="en-GB" dirty="0">
                <a:latin typeface="Comic Sans MS" panose="030F0702030302020204" pitchFamily="66" charset="0"/>
              </a:rPr>
              <a:t> own</a:t>
            </a:r>
            <a:r>
              <a:rPr dirty="0">
                <a:latin typeface="Comic Sans MS" panose="030F0702030302020204" pitchFamily="66" charset="0"/>
              </a:rPr>
              <a:t> name is called</a:t>
            </a:r>
          </a:p>
          <a:p>
            <a:pPr marL="298322" indent="-298322" defTabSz="795527">
              <a:lnSpc>
                <a:spcPct val="80000"/>
              </a:lnSpc>
              <a:spcBef>
                <a:spcPts val="600"/>
              </a:spcBef>
              <a:buSzTx/>
              <a:buNone/>
              <a:defRPr sz="2500"/>
            </a:pPr>
            <a:endParaRPr dirty="0">
              <a:latin typeface="Comic Sans MS" panose="030F0702030302020204" pitchFamily="66" charset="0"/>
            </a:endParaRPr>
          </a:p>
          <a:p>
            <a:pPr marL="298322" indent="-298322" defTabSz="795527">
              <a:lnSpc>
                <a:spcPct val="80000"/>
              </a:lnSpc>
              <a:spcBef>
                <a:spcPts val="600"/>
              </a:spcBef>
              <a:buSzTx/>
              <a:buNone/>
              <a:defRPr sz="2500"/>
            </a:pPr>
            <a:r>
              <a:rPr dirty="0">
                <a:latin typeface="Comic Sans MS" panose="030F0702030302020204" pitchFamily="66" charset="0"/>
              </a:rPr>
              <a:t>    Other children may listen to the first part of an instruction, think they know what is coming next, and then stop listening</a:t>
            </a:r>
          </a:p>
          <a:p>
            <a:pPr marL="298322" indent="-298322" defTabSz="795527">
              <a:lnSpc>
                <a:spcPct val="80000"/>
              </a:lnSpc>
              <a:spcBef>
                <a:spcPts val="600"/>
              </a:spcBef>
              <a:buSzTx/>
              <a:buNone/>
              <a:defRPr sz="2500"/>
            </a:pPr>
            <a:r>
              <a:rPr dirty="0">
                <a:latin typeface="Comic Sans MS" panose="030F0702030302020204" pitchFamily="66" charset="0"/>
              </a:rPr>
              <a:t>    </a:t>
            </a:r>
          </a:p>
          <a:p>
            <a:pPr marL="298322" indent="-298322" defTabSz="795527">
              <a:lnSpc>
                <a:spcPct val="80000"/>
              </a:lnSpc>
              <a:spcBef>
                <a:spcPts val="600"/>
              </a:spcBef>
              <a:buSzTx/>
              <a:buNone/>
              <a:defRPr sz="2500"/>
            </a:pPr>
            <a:r>
              <a:rPr dirty="0">
                <a:latin typeface="Comic Sans MS" panose="030F0702030302020204" pitchFamily="66" charset="0"/>
              </a:rPr>
              <a:t>    Some children may switch off once they have had a turn as they know they won’t get chosen again </a:t>
            </a:r>
          </a:p>
        </p:txBody>
      </p:sp>
      <p:pic>
        <p:nvPicPr>
          <p:cNvPr id="203" name="Picture 2" descr="Picture 2">
            <a:hlinkClick r:id="rId4"/>
          </p:cNvPr>
          <p:cNvPicPr>
            <a:picLocks noChangeAspect="1"/>
          </p:cNvPicPr>
          <p:nvPr/>
        </p:nvPicPr>
        <p:blipFill>
          <a:blip r:embed="rId5"/>
          <a:stretch>
            <a:fillRect/>
          </a:stretch>
        </p:blipFill>
        <p:spPr>
          <a:xfrm>
            <a:off x="344143" y="2732778"/>
            <a:ext cx="2943781" cy="1697967"/>
          </a:xfrm>
          <a:prstGeom prst="rect">
            <a:avLst/>
          </a:prstGeom>
          <a:ln w="12700">
            <a:miter lim="400000"/>
          </a:ln>
        </p:spPr>
      </p:pic>
      <p:sp>
        <p:nvSpPr>
          <p:cNvPr id="204" name="Rectangle 5"/>
          <p:cNvSpPr txBox="1"/>
          <p:nvPr/>
        </p:nvSpPr>
        <p:spPr>
          <a:xfrm>
            <a:off x="3657881" y="2462412"/>
            <a:ext cx="451730"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C00000"/>
                </a:solidFill>
              </a:defRPr>
            </a:lvl1pPr>
          </a:lstStyle>
          <a:p>
            <a:r>
              <a:rPr dirty="0"/>
              <a:t>1</a:t>
            </a:r>
          </a:p>
        </p:txBody>
      </p:sp>
      <p:sp>
        <p:nvSpPr>
          <p:cNvPr id="205" name="Rectangle 6"/>
          <p:cNvSpPr txBox="1"/>
          <p:nvPr/>
        </p:nvSpPr>
        <p:spPr>
          <a:xfrm>
            <a:off x="3657881" y="3426781"/>
            <a:ext cx="451729"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C00000"/>
                </a:solidFill>
              </a:defRPr>
            </a:lvl1pPr>
          </a:lstStyle>
          <a:p>
            <a:r>
              <a:t>2</a:t>
            </a:r>
          </a:p>
        </p:txBody>
      </p:sp>
      <p:sp>
        <p:nvSpPr>
          <p:cNvPr id="206" name="Rectangle 7"/>
          <p:cNvSpPr txBox="1"/>
          <p:nvPr/>
        </p:nvSpPr>
        <p:spPr>
          <a:xfrm>
            <a:off x="3657881" y="5071064"/>
            <a:ext cx="451729"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C00000"/>
                </a:solidFill>
              </a:defRPr>
            </a:lvl1pPr>
          </a:lstStyle>
          <a:p>
            <a:r>
              <a:t>3</a:t>
            </a:r>
          </a:p>
        </p:txBody>
      </p:sp>
      <p:sp>
        <p:nvSpPr>
          <p:cNvPr id="207" name="Rectangle 1"/>
          <p:cNvSpPr txBox="1"/>
          <p:nvPr/>
        </p:nvSpPr>
        <p:spPr>
          <a:xfrm>
            <a:off x="453882" y="5394228"/>
            <a:ext cx="2390502" cy="917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dirty="0">
                <a:latin typeface="Comic Sans MS" panose="030F0702030302020204" pitchFamily="66" charset="0"/>
              </a:rPr>
              <a:t>Extra information for children with language difficulties</a:t>
            </a:r>
          </a:p>
        </p:txBody>
      </p:sp>
      <p:pic>
        <p:nvPicPr>
          <p:cNvPr id="208" name="Audio" descr="Audio"/>
          <p:cNvPicPr>
            <a:picLocks/>
          </p:cNvPicPr>
          <p:nvPr>
            <a:audioFile r:link="rId2"/>
            <p:extLst>
              <p:ext uri="{DAA4B4D4-6D71-4841-9C94-3DE7FCFB9230}">
                <p14:media xmlns:p14="http://schemas.microsoft.com/office/powerpoint/2010/main" r:embed="rId1"/>
              </p:ext>
            </p:extLst>
          </p:nvPr>
        </p:nvPicPr>
        <p:blipFill>
          <a:blip r:embed="rId6"/>
          <a:stretch>
            <a:fillRect/>
          </a:stretch>
        </p:blipFill>
        <p:spPr>
          <a:xfrm>
            <a:off x="1244532" y="6286499"/>
            <a:ext cx="571501" cy="571501"/>
          </a:xfrm>
          <a:prstGeom prst="rect">
            <a:avLst/>
          </a:prstGeom>
          <a:ln w="12700">
            <a:miter lim="400000"/>
          </a:ln>
        </p:spPr>
      </p:pic>
      <p:sp>
        <p:nvSpPr>
          <p:cNvPr id="209" name="5-Point Star 10"/>
          <p:cNvSpPr/>
          <p:nvPr/>
        </p:nvSpPr>
        <p:spPr>
          <a:xfrm>
            <a:off x="59377" y="5394228"/>
            <a:ext cx="364535" cy="341632"/>
          </a:xfrm>
          <a:prstGeom prst="star5">
            <a:avLst>
              <a:gd name="adj" fmla="val 19098"/>
              <a:gd name="hf" fmla="val 105146"/>
              <a:gd name="vf" fmla="val 110557"/>
            </a:avLst>
          </a:prstGeom>
          <a:solidFill>
            <a:srgbClr val="F5E68B"/>
          </a:solidFill>
          <a:ln w="25400">
            <a:solidFill>
              <a:srgbClr val="C00000"/>
            </a:solidFill>
          </a:ln>
        </p:spPr>
        <p:txBody>
          <a:bodyPr lIns="45718" tIns="45718" rIns="45718" bIns="45718"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700" fill="hold"/>
                                        <p:tgtEl>
                                          <p:spTgt spid="20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20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 name="Listening To ALL The Words…"/>
          <p:cNvSpPr txBox="1">
            <a:spLocks noGrp="1"/>
          </p:cNvSpPr>
          <p:nvPr>
            <p:ph type="title"/>
          </p:nvPr>
        </p:nvSpPr>
        <p:spPr>
          <a:xfrm>
            <a:off x="130630" y="81038"/>
            <a:ext cx="8800718" cy="1143001"/>
          </a:xfrm>
          <a:prstGeom prst="rect">
            <a:avLst/>
          </a:prstGeom>
        </p:spPr>
        <p:txBody>
          <a:bodyPr/>
          <a:lstStyle/>
          <a:p>
            <a:pPr defTabSz="786383">
              <a:defRPr sz="3300"/>
            </a:pPr>
            <a:r>
              <a:rPr dirty="0">
                <a:latin typeface="Comic Sans MS" panose="030F0702030302020204" pitchFamily="66" charset="0"/>
              </a:rPr>
              <a:t>Listening To ALL The Words</a:t>
            </a:r>
          </a:p>
          <a:p>
            <a:pPr defTabSz="786383">
              <a:defRPr sz="3300"/>
            </a:pPr>
            <a:r>
              <a:rPr dirty="0">
                <a:latin typeface="Comic Sans MS" panose="030F0702030302020204" pitchFamily="66" charset="0"/>
              </a:rPr>
              <a:t>Activities To Try</a:t>
            </a:r>
          </a:p>
        </p:txBody>
      </p:sp>
      <p:sp>
        <p:nvSpPr>
          <p:cNvPr id="212" name="Interactive Stories - Give your child some matching pictures of different characters in a story book they have. Tell them you’re going to read the story and when they hear one of their characters mentioned they need to stand up.…"/>
          <p:cNvSpPr txBox="1">
            <a:spLocks noGrp="1"/>
          </p:cNvSpPr>
          <p:nvPr>
            <p:ph type="body" idx="1"/>
          </p:nvPr>
        </p:nvSpPr>
        <p:spPr>
          <a:xfrm>
            <a:off x="206828" y="1600200"/>
            <a:ext cx="5843554" cy="4942114"/>
          </a:xfrm>
          <a:prstGeom prst="rect">
            <a:avLst/>
          </a:prstGeom>
        </p:spPr>
        <p:txBody>
          <a:bodyPr>
            <a:normAutofit lnSpcReduction="10000"/>
          </a:bodyPr>
          <a:lstStyle/>
          <a:p>
            <a:pPr marL="195451" indent="-195451" defTabSz="521208">
              <a:spcBef>
                <a:spcPts val="400"/>
              </a:spcBef>
              <a:defRPr sz="1600"/>
            </a:pPr>
            <a:r>
              <a:rPr b="1" dirty="0">
                <a:latin typeface="Comic Sans MS" panose="030F0702030302020204" pitchFamily="66" charset="0"/>
              </a:rPr>
              <a:t>Interactive Stories </a:t>
            </a:r>
            <a:r>
              <a:rPr dirty="0">
                <a:latin typeface="Comic Sans MS" panose="030F0702030302020204" pitchFamily="66" charset="0"/>
              </a:rPr>
              <a:t>- Give your child some matching pictures of different characters in a story book they have. Tell them you’re going to read the story and when they hear one of their characters mentioned they need to stand up. </a:t>
            </a:r>
          </a:p>
          <a:p>
            <a:pPr marL="195451" indent="-195451" defTabSz="521208">
              <a:spcBef>
                <a:spcPts val="400"/>
              </a:spcBef>
              <a:defRPr sz="1600"/>
            </a:pPr>
            <a:endParaRPr dirty="0">
              <a:latin typeface="Comic Sans MS" panose="030F0702030302020204" pitchFamily="66" charset="0"/>
            </a:endParaRPr>
          </a:p>
          <a:p>
            <a:pPr marL="195451" indent="-195451" defTabSz="521208">
              <a:spcBef>
                <a:spcPts val="400"/>
              </a:spcBef>
              <a:defRPr sz="1600"/>
            </a:pPr>
            <a:r>
              <a:rPr b="1" dirty="0">
                <a:latin typeface="Comic Sans MS" panose="030F0702030302020204" pitchFamily="66" charset="0"/>
              </a:rPr>
              <a:t>The Silly Shaker- </a:t>
            </a:r>
            <a:r>
              <a:rPr dirty="0">
                <a:latin typeface="Comic Sans MS" panose="030F0702030302020204" pitchFamily="66" charset="0"/>
              </a:rPr>
              <a:t>Tell your child you’re going to read a story (*see </a:t>
            </a:r>
            <a:r>
              <a:rPr lang="en-GB" dirty="0">
                <a:latin typeface="Comic Sans MS" panose="030F0702030302020204" pitchFamily="66" charset="0"/>
              </a:rPr>
              <a:t>the extra information sheet</a:t>
            </a:r>
            <a:r>
              <a:rPr dirty="0">
                <a:latin typeface="Comic Sans MS" panose="030F0702030302020204" pitchFamily="66" charset="0"/>
              </a:rPr>
              <a:t>) and</a:t>
            </a:r>
            <a:r>
              <a:rPr lang="en-GB" dirty="0">
                <a:latin typeface="Comic Sans MS" panose="030F0702030302020204" pitchFamily="66" charset="0"/>
              </a:rPr>
              <a:t> that</a:t>
            </a:r>
            <a:r>
              <a:rPr dirty="0">
                <a:latin typeface="Comic Sans MS" panose="030F0702030302020204" pitchFamily="66" charset="0"/>
              </a:rPr>
              <a:t> there are going to be lots of silly words in it. When they hear a silly word they need to put up their hand or shake a toy shaker. Explain to them what a silly word is first, for example, </a:t>
            </a:r>
            <a:r>
              <a:rPr dirty="0" err="1">
                <a:latin typeface="Comic Sans MS" panose="030F0702030302020204" pitchFamily="66" charset="0"/>
              </a:rPr>
              <a:t>stiggleflump</a:t>
            </a:r>
            <a:r>
              <a:rPr dirty="0">
                <a:latin typeface="Comic Sans MS" panose="030F0702030302020204" pitchFamily="66" charset="0"/>
              </a:rPr>
              <a:t>! Remind them it’s ok if they don’t know what all the words mean!</a:t>
            </a:r>
          </a:p>
          <a:p>
            <a:pPr marL="195451" indent="-195451" defTabSz="521208">
              <a:spcBef>
                <a:spcPts val="400"/>
              </a:spcBef>
              <a:defRPr sz="1600"/>
            </a:pPr>
            <a:endParaRPr dirty="0">
              <a:latin typeface="Comic Sans MS" panose="030F0702030302020204" pitchFamily="66" charset="0"/>
            </a:endParaRPr>
          </a:p>
          <a:p>
            <a:pPr marL="195451" indent="-195451" defTabSz="521208">
              <a:spcBef>
                <a:spcPts val="400"/>
              </a:spcBef>
              <a:defRPr sz="1600"/>
            </a:pPr>
            <a:r>
              <a:rPr b="1" dirty="0">
                <a:latin typeface="Comic Sans MS" panose="030F0702030302020204" pitchFamily="66" charset="0"/>
              </a:rPr>
              <a:t>Do As I Say Not As I Do- </a:t>
            </a:r>
            <a:r>
              <a:rPr dirty="0">
                <a:latin typeface="Comic Sans MS" panose="030F0702030302020204" pitchFamily="66" charset="0"/>
              </a:rPr>
              <a:t>A variation on Simon Says! Tell your child that you’re going to give them an instruction, but you then do an opposite action to the instruction you’ve given. They need to listen to your instructions, carry them out and not copy your actions. See how many they can do!</a:t>
            </a:r>
          </a:p>
        </p:txBody>
      </p:sp>
      <p:pic>
        <p:nvPicPr>
          <p:cNvPr id="213" name="Picture 1" descr="Picture 1"/>
          <p:cNvPicPr>
            <a:picLocks noChangeAspect="1"/>
          </p:cNvPicPr>
          <p:nvPr/>
        </p:nvPicPr>
        <p:blipFill>
          <a:blip r:embed="rId2"/>
          <a:stretch>
            <a:fillRect/>
          </a:stretch>
        </p:blipFill>
        <p:spPr>
          <a:xfrm>
            <a:off x="6170124" y="1600200"/>
            <a:ext cx="2636419" cy="1758162"/>
          </a:xfrm>
          <a:prstGeom prst="rect">
            <a:avLst/>
          </a:prstGeom>
          <a:ln w="12700">
            <a:miter lim="400000"/>
          </a:ln>
        </p:spPr>
      </p:pic>
      <p:pic>
        <p:nvPicPr>
          <p:cNvPr id="214" name="Picture 2" descr="Picture 2"/>
          <p:cNvPicPr>
            <a:picLocks noChangeAspect="1"/>
          </p:cNvPicPr>
          <p:nvPr/>
        </p:nvPicPr>
        <p:blipFill>
          <a:blip r:embed="rId3"/>
          <a:stretch>
            <a:fillRect/>
          </a:stretch>
        </p:blipFill>
        <p:spPr>
          <a:xfrm>
            <a:off x="6362205" y="3627047"/>
            <a:ext cx="2259280" cy="28241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Title 1"/>
          <p:cNvSpPr txBox="1">
            <a:spLocks noGrp="1"/>
          </p:cNvSpPr>
          <p:nvPr>
            <p:ph type="title"/>
          </p:nvPr>
        </p:nvSpPr>
        <p:spPr>
          <a:xfrm>
            <a:off x="60961" y="81038"/>
            <a:ext cx="7689668" cy="1691777"/>
          </a:xfrm>
          <a:prstGeom prst="rect">
            <a:avLst/>
          </a:prstGeom>
        </p:spPr>
        <p:txBody>
          <a:bodyPr/>
          <a:lstStyle/>
          <a:p>
            <a:pPr defTabSz="886967">
              <a:defRPr sz="3300"/>
            </a:pPr>
            <a:r>
              <a:rPr dirty="0">
                <a:latin typeface="Comic Sans MS" panose="030F0702030302020204" pitchFamily="66" charset="0"/>
              </a:rPr>
              <a:t>How to talk so children will</a:t>
            </a:r>
            <a:r>
              <a:rPr lang="en-GB" dirty="0">
                <a:latin typeface="Comic Sans MS" panose="030F0702030302020204" pitchFamily="66" charset="0"/>
              </a:rPr>
              <a:t> </a:t>
            </a:r>
            <a:r>
              <a:rPr dirty="0">
                <a:latin typeface="Comic Sans MS" panose="030F0702030302020204" pitchFamily="66" charset="0"/>
              </a:rPr>
              <a:t>listen?</a:t>
            </a:r>
            <a:br>
              <a:rPr lang="en-GB" dirty="0">
                <a:latin typeface="Comic Sans MS" panose="030F0702030302020204" pitchFamily="66" charset="0"/>
              </a:rPr>
            </a:br>
            <a:br>
              <a:rPr dirty="0">
                <a:latin typeface="Comic Sans MS" panose="030F0702030302020204" pitchFamily="66" charset="0"/>
              </a:rPr>
            </a:br>
            <a:r>
              <a:rPr sz="1800" dirty="0">
                <a:latin typeface="Comic Sans MS" panose="030F0702030302020204" pitchFamily="66" charset="0"/>
              </a:rPr>
              <a:t>The kind of language adults use when talking to children makes a </a:t>
            </a:r>
            <a:r>
              <a:rPr sz="1800" b="1" dirty="0">
                <a:latin typeface="Comic Sans MS" panose="030F0702030302020204" pitchFamily="66" charset="0"/>
              </a:rPr>
              <a:t>real </a:t>
            </a:r>
            <a:r>
              <a:rPr sz="1800" dirty="0">
                <a:latin typeface="Comic Sans MS" panose="030F0702030302020204" pitchFamily="66" charset="0"/>
              </a:rPr>
              <a:t>difference to how well they listen</a:t>
            </a:r>
          </a:p>
        </p:txBody>
      </p:sp>
      <p:sp>
        <p:nvSpPr>
          <p:cNvPr id="217" name="Content Placeholder 2"/>
          <p:cNvSpPr txBox="1">
            <a:spLocks noGrp="1"/>
          </p:cNvSpPr>
          <p:nvPr>
            <p:ph type="body" idx="1"/>
          </p:nvPr>
        </p:nvSpPr>
        <p:spPr>
          <a:xfrm>
            <a:off x="3604929" y="1772815"/>
            <a:ext cx="5539073" cy="5085185"/>
          </a:xfrm>
          <a:prstGeom prst="rect">
            <a:avLst/>
          </a:prstGeom>
        </p:spPr>
        <p:txBody>
          <a:bodyPr/>
          <a:lstStyle/>
          <a:p>
            <a:pPr marL="221787" indent="-221787" defTabSz="591433">
              <a:lnSpc>
                <a:spcPct val="80000"/>
              </a:lnSpc>
              <a:spcBef>
                <a:spcPts val="300"/>
              </a:spcBef>
              <a:buSzTx/>
              <a:buNone/>
              <a:defRPr sz="1666"/>
            </a:pPr>
            <a:endParaRPr dirty="0">
              <a:latin typeface="Comic Sans MS" panose="030F0702030302020204" pitchFamily="66" charset="0"/>
            </a:endParaRPr>
          </a:p>
          <a:p>
            <a:pPr marL="221787" indent="-221787" defTabSz="591433">
              <a:lnSpc>
                <a:spcPct val="80000"/>
              </a:lnSpc>
              <a:spcBef>
                <a:spcPts val="300"/>
              </a:spcBef>
              <a:buSzTx/>
              <a:buNone/>
              <a:defRPr sz="1666"/>
            </a:pPr>
            <a:r>
              <a:rPr dirty="0">
                <a:latin typeface="Comic Sans MS" panose="030F0702030302020204" pitchFamily="66" charset="0"/>
              </a:rPr>
              <a:t>    </a:t>
            </a:r>
            <a:r>
              <a:rPr b="1" dirty="0">
                <a:latin typeface="Comic Sans MS" panose="030F0702030302020204" pitchFamily="66" charset="0"/>
              </a:rPr>
              <a:t>Say your child’s name </a:t>
            </a:r>
            <a:r>
              <a:rPr dirty="0">
                <a:latin typeface="Comic Sans MS" panose="030F0702030302020204" pitchFamily="66" charset="0"/>
              </a:rPr>
              <a:t>before speaking to them</a:t>
            </a:r>
          </a:p>
          <a:p>
            <a:pPr marL="221787" indent="-221787" defTabSz="591433">
              <a:lnSpc>
                <a:spcPct val="80000"/>
              </a:lnSpc>
              <a:spcBef>
                <a:spcPts val="300"/>
              </a:spcBef>
              <a:buSzTx/>
              <a:buNone/>
              <a:defRPr sz="1666"/>
            </a:pPr>
            <a:r>
              <a:rPr dirty="0">
                <a:latin typeface="Comic Sans MS" panose="030F0702030302020204" pitchFamily="66" charset="0"/>
              </a:rPr>
              <a:t> </a:t>
            </a:r>
          </a:p>
          <a:p>
            <a:pPr marL="221787" indent="-221787" defTabSz="591433">
              <a:lnSpc>
                <a:spcPct val="80000"/>
              </a:lnSpc>
              <a:spcBef>
                <a:spcPts val="300"/>
              </a:spcBef>
              <a:buSzTx/>
              <a:buNone/>
              <a:defRPr sz="1666"/>
            </a:pPr>
            <a:endParaRPr dirty="0">
              <a:latin typeface="Comic Sans MS" panose="030F0702030302020204" pitchFamily="66" charset="0"/>
            </a:endParaRPr>
          </a:p>
          <a:p>
            <a:pPr marL="221787" indent="-221787" defTabSz="591433">
              <a:lnSpc>
                <a:spcPct val="80000"/>
              </a:lnSpc>
              <a:spcBef>
                <a:spcPts val="300"/>
              </a:spcBef>
              <a:buSzTx/>
              <a:buNone/>
              <a:defRPr sz="1666"/>
            </a:pPr>
            <a:r>
              <a:rPr dirty="0">
                <a:latin typeface="Comic Sans MS" panose="030F0702030302020204" pitchFamily="66" charset="0"/>
              </a:rPr>
              <a:t>    Keep your </a:t>
            </a:r>
            <a:r>
              <a:rPr b="1" dirty="0">
                <a:latin typeface="Comic Sans MS" panose="030F0702030302020204" pitchFamily="66" charset="0"/>
              </a:rPr>
              <a:t>language simple </a:t>
            </a:r>
            <a:r>
              <a:rPr dirty="0">
                <a:latin typeface="Comic Sans MS" panose="030F0702030302020204" pitchFamily="66" charset="0"/>
              </a:rPr>
              <a:t>and at their level</a:t>
            </a:r>
          </a:p>
          <a:p>
            <a:pPr marL="221787" indent="-221787" defTabSz="591433">
              <a:lnSpc>
                <a:spcPct val="80000"/>
              </a:lnSpc>
              <a:spcBef>
                <a:spcPts val="300"/>
              </a:spcBef>
              <a:buSzTx/>
              <a:buNone/>
              <a:defRPr sz="1666"/>
            </a:pPr>
            <a:endParaRPr dirty="0">
              <a:latin typeface="Comic Sans MS" panose="030F0702030302020204" pitchFamily="66" charset="0"/>
            </a:endParaRPr>
          </a:p>
          <a:p>
            <a:pPr marL="221787" indent="-221787" defTabSz="591433">
              <a:lnSpc>
                <a:spcPct val="80000"/>
              </a:lnSpc>
              <a:spcBef>
                <a:spcPts val="300"/>
              </a:spcBef>
              <a:buSzTx/>
              <a:buNone/>
              <a:defRPr sz="1666"/>
            </a:pPr>
            <a:r>
              <a:rPr dirty="0">
                <a:latin typeface="Comic Sans MS" panose="030F0702030302020204" pitchFamily="66" charset="0"/>
              </a:rPr>
              <a:t>    </a:t>
            </a:r>
            <a:r>
              <a:rPr b="1" dirty="0">
                <a:latin typeface="Comic Sans MS" panose="030F0702030302020204" pitchFamily="66" charset="0"/>
              </a:rPr>
              <a:t>Avoid ambiguous language </a:t>
            </a:r>
            <a:r>
              <a:rPr dirty="0">
                <a:latin typeface="Comic Sans MS" panose="030F0702030302020204" pitchFamily="66" charset="0"/>
              </a:rPr>
              <a:t>which can confuse the message you’re trying to convey </a:t>
            </a:r>
            <a:r>
              <a:rPr>
                <a:latin typeface="Comic Sans MS" panose="030F0702030302020204" pitchFamily="66" charset="0"/>
              </a:rPr>
              <a:t>(“You</a:t>
            </a:r>
            <a:r>
              <a:rPr lang="en-GB">
                <a:latin typeface="Comic Sans MS" panose="030F0702030302020204" pitchFamily="66" charset="0"/>
              </a:rPr>
              <a:t>r </a:t>
            </a:r>
            <a:r>
              <a:rPr>
                <a:latin typeface="Comic Sans MS" panose="030F0702030302020204" pitchFamily="66" charset="0"/>
              </a:rPr>
              <a:t>behaviour </a:t>
            </a:r>
            <a:r>
              <a:rPr dirty="0">
                <a:latin typeface="Comic Sans MS" panose="030F0702030302020204" pitchFamily="66" charset="0"/>
              </a:rPr>
              <a:t>is driving me up the wall!”)</a:t>
            </a:r>
          </a:p>
          <a:p>
            <a:pPr marL="221787" indent="-221787" defTabSz="591433">
              <a:lnSpc>
                <a:spcPct val="80000"/>
              </a:lnSpc>
              <a:spcBef>
                <a:spcPts val="300"/>
              </a:spcBef>
              <a:buSzTx/>
              <a:buNone/>
              <a:defRPr sz="1666"/>
            </a:pPr>
            <a:endParaRPr dirty="0">
              <a:latin typeface="Comic Sans MS" panose="030F0702030302020204" pitchFamily="66" charset="0"/>
            </a:endParaRPr>
          </a:p>
          <a:p>
            <a:pPr marL="221787" indent="-221787" defTabSz="591433">
              <a:lnSpc>
                <a:spcPct val="80000"/>
              </a:lnSpc>
              <a:spcBef>
                <a:spcPts val="300"/>
              </a:spcBef>
              <a:buSzTx/>
              <a:buNone/>
              <a:defRPr sz="1666"/>
            </a:pPr>
            <a:r>
              <a:rPr dirty="0">
                <a:latin typeface="Comic Sans MS" panose="030F0702030302020204" pitchFamily="66" charset="0"/>
              </a:rPr>
              <a:t>    </a:t>
            </a:r>
            <a:r>
              <a:rPr b="1" dirty="0">
                <a:latin typeface="Comic Sans MS" panose="030F0702030302020204" pitchFamily="66" charset="0"/>
              </a:rPr>
              <a:t>Remind them of the rule </a:t>
            </a:r>
            <a:r>
              <a:rPr dirty="0">
                <a:latin typeface="Comic Sans MS" panose="030F0702030302020204" pitchFamily="66" charset="0"/>
              </a:rPr>
              <a:t>before you need them to listen (“I’ve got a surprise for you. </a:t>
            </a:r>
            <a:r>
              <a:rPr u="sng" dirty="0">
                <a:latin typeface="Comic Sans MS" panose="030F0702030302020204" pitchFamily="66" charset="0"/>
              </a:rPr>
              <a:t>If you’re quiet </a:t>
            </a:r>
            <a:r>
              <a:rPr dirty="0">
                <a:latin typeface="Comic Sans MS" panose="030F0702030302020204" pitchFamily="66" charset="0"/>
              </a:rPr>
              <a:t>I’ll tell you what it is”)</a:t>
            </a:r>
          </a:p>
          <a:p>
            <a:pPr marL="221787" indent="-221787" defTabSz="591433">
              <a:lnSpc>
                <a:spcPct val="80000"/>
              </a:lnSpc>
              <a:spcBef>
                <a:spcPts val="300"/>
              </a:spcBef>
              <a:buSzTx/>
              <a:buNone/>
              <a:defRPr sz="1666"/>
            </a:pPr>
            <a:endParaRPr dirty="0">
              <a:latin typeface="Comic Sans MS" panose="030F0702030302020204" pitchFamily="66" charset="0"/>
            </a:endParaRPr>
          </a:p>
          <a:p>
            <a:pPr marL="221787" indent="-221787" defTabSz="591433">
              <a:lnSpc>
                <a:spcPct val="80000"/>
              </a:lnSpc>
              <a:spcBef>
                <a:spcPts val="300"/>
              </a:spcBef>
              <a:buSzTx/>
              <a:buNone/>
              <a:defRPr sz="1666"/>
            </a:pPr>
            <a:r>
              <a:rPr dirty="0">
                <a:latin typeface="Comic Sans MS" panose="030F0702030302020204" pitchFamily="66" charset="0"/>
              </a:rPr>
              <a:t>    </a:t>
            </a:r>
            <a:r>
              <a:rPr b="1" dirty="0">
                <a:latin typeface="Comic Sans MS" panose="030F0702030302020204" pitchFamily="66" charset="0"/>
              </a:rPr>
              <a:t>Praise them </a:t>
            </a:r>
            <a:r>
              <a:rPr dirty="0">
                <a:latin typeface="Comic Sans MS" panose="030F0702030302020204" pitchFamily="66" charset="0"/>
              </a:rPr>
              <a:t>when you see them using these skills and do this each day in your daily activities</a:t>
            </a:r>
          </a:p>
          <a:p>
            <a:pPr marL="221787" indent="-221787" defTabSz="591433">
              <a:lnSpc>
                <a:spcPct val="80000"/>
              </a:lnSpc>
              <a:spcBef>
                <a:spcPts val="300"/>
              </a:spcBef>
              <a:buSzTx/>
              <a:buNone/>
              <a:defRPr sz="1666"/>
            </a:pPr>
            <a:endParaRPr dirty="0">
              <a:latin typeface="Comic Sans MS" panose="030F0702030302020204" pitchFamily="66" charset="0"/>
            </a:endParaRPr>
          </a:p>
          <a:p>
            <a:pPr marL="221787" indent="-221787" defTabSz="591433">
              <a:lnSpc>
                <a:spcPct val="80000"/>
              </a:lnSpc>
              <a:spcBef>
                <a:spcPts val="300"/>
              </a:spcBef>
              <a:buSzTx/>
              <a:buNone/>
              <a:defRPr sz="1666"/>
            </a:pPr>
            <a:r>
              <a:rPr dirty="0">
                <a:latin typeface="Comic Sans MS" panose="030F0702030302020204" pitchFamily="66" charset="0"/>
              </a:rPr>
              <a:t>    </a:t>
            </a:r>
            <a:r>
              <a:rPr b="1" dirty="0">
                <a:latin typeface="Comic Sans MS" panose="030F0702030302020204" pitchFamily="66" charset="0"/>
              </a:rPr>
              <a:t>Be specific about what they’re doing wrong </a:t>
            </a:r>
            <a:r>
              <a:rPr dirty="0">
                <a:latin typeface="Comic Sans MS" panose="030F0702030302020204" pitchFamily="66" charset="0"/>
              </a:rPr>
              <a:t>when they’re not listening (“You’re talking at the same time as me which makes it hard for you to do </a:t>
            </a:r>
            <a:r>
              <a:rPr>
                <a:latin typeface="Comic Sans MS" panose="030F0702030302020204" pitchFamily="66" charset="0"/>
              </a:rPr>
              <a:t>good listening</a:t>
            </a:r>
            <a:r>
              <a:rPr lang="en-GB">
                <a:latin typeface="Comic Sans MS" panose="030F0702030302020204" pitchFamily="66" charset="0"/>
              </a:rPr>
              <a:t>.</a:t>
            </a:r>
            <a:r>
              <a:rPr>
                <a:latin typeface="Comic Sans MS" panose="030F0702030302020204" pitchFamily="66" charset="0"/>
              </a:rPr>
              <a:t>”)  </a:t>
            </a:r>
            <a:endParaRPr dirty="0">
              <a:latin typeface="Comic Sans MS" panose="030F0702030302020204" pitchFamily="66" charset="0"/>
            </a:endParaRPr>
          </a:p>
        </p:txBody>
      </p:sp>
      <p:pic>
        <p:nvPicPr>
          <p:cNvPr id="218" name="Picture 4" descr="Picture 4">
            <a:hlinkClick r:id="rId2"/>
          </p:cNvPr>
          <p:cNvPicPr>
            <a:picLocks noChangeAspect="1"/>
          </p:cNvPicPr>
          <p:nvPr/>
        </p:nvPicPr>
        <p:blipFill>
          <a:blip r:embed="rId3"/>
          <a:stretch>
            <a:fillRect/>
          </a:stretch>
        </p:blipFill>
        <p:spPr>
          <a:xfrm>
            <a:off x="347483" y="3114443"/>
            <a:ext cx="2680606" cy="1785284"/>
          </a:xfrm>
          <a:prstGeom prst="rect">
            <a:avLst/>
          </a:prstGeom>
          <a:ln w="12700">
            <a:miter lim="400000"/>
          </a:ln>
        </p:spPr>
      </p:pic>
      <p:sp>
        <p:nvSpPr>
          <p:cNvPr id="219" name="Rectangle 4"/>
          <p:cNvSpPr txBox="1"/>
          <p:nvPr/>
        </p:nvSpPr>
        <p:spPr>
          <a:xfrm>
            <a:off x="3398212" y="3858460"/>
            <a:ext cx="451729"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7030A0"/>
                </a:solidFill>
              </a:defRPr>
            </a:lvl1pPr>
          </a:lstStyle>
          <a:p>
            <a:r>
              <a:rPr dirty="0"/>
              <a:t>4</a:t>
            </a:r>
          </a:p>
        </p:txBody>
      </p:sp>
      <p:sp>
        <p:nvSpPr>
          <p:cNvPr id="220" name="Rectangle 5"/>
          <p:cNvSpPr txBox="1"/>
          <p:nvPr/>
        </p:nvSpPr>
        <p:spPr>
          <a:xfrm>
            <a:off x="3379062" y="2348321"/>
            <a:ext cx="451730"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7030A0"/>
                </a:solidFill>
              </a:defRPr>
            </a:lvl1pPr>
          </a:lstStyle>
          <a:p>
            <a:r>
              <a:rPr dirty="0"/>
              <a:t>2</a:t>
            </a:r>
          </a:p>
        </p:txBody>
      </p:sp>
      <p:sp>
        <p:nvSpPr>
          <p:cNvPr id="221" name="Rectangle 6"/>
          <p:cNvSpPr txBox="1"/>
          <p:nvPr/>
        </p:nvSpPr>
        <p:spPr>
          <a:xfrm>
            <a:off x="3379063" y="2989136"/>
            <a:ext cx="451729"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7030A0"/>
                </a:solidFill>
              </a:defRPr>
            </a:lvl1pPr>
          </a:lstStyle>
          <a:p>
            <a:r>
              <a:rPr dirty="0"/>
              <a:t>3</a:t>
            </a:r>
          </a:p>
        </p:txBody>
      </p:sp>
      <p:sp>
        <p:nvSpPr>
          <p:cNvPr id="222" name="Rectangle 7"/>
          <p:cNvSpPr txBox="1"/>
          <p:nvPr/>
        </p:nvSpPr>
        <p:spPr>
          <a:xfrm>
            <a:off x="3398212" y="4788264"/>
            <a:ext cx="451729"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7030A0"/>
                </a:solidFill>
              </a:defRPr>
            </a:lvl1pPr>
          </a:lstStyle>
          <a:p>
            <a:r>
              <a:rPr dirty="0"/>
              <a:t>5</a:t>
            </a:r>
          </a:p>
        </p:txBody>
      </p:sp>
      <p:sp>
        <p:nvSpPr>
          <p:cNvPr id="223" name="Rectangle 8"/>
          <p:cNvSpPr txBox="1"/>
          <p:nvPr/>
        </p:nvSpPr>
        <p:spPr>
          <a:xfrm>
            <a:off x="3398212" y="5479271"/>
            <a:ext cx="451729"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7030A0"/>
                </a:solidFill>
              </a:defRPr>
            </a:lvl1pPr>
          </a:lstStyle>
          <a:p>
            <a:r>
              <a:rPr dirty="0"/>
              <a:t>6</a:t>
            </a:r>
          </a:p>
        </p:txBody>
      </p:sp>
      <p:sp>
        <p:nvSpPr>
          <p:cNvPr id="224" name="Rectangle 9"/>
          <p:cNvSpPr txBox="1"/>
          <p:nvPr/>
        </p:nvSpPr>
        <p:spPr>
          <a:xfrm>
            <a:off x="3388637" y="1629164"/>
            <a:ext cx="451729"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7030A0"/>
                </a:solidFill>
              </a:defRPr>
            </a:lvl1pPr>
          </a:lstStyle>
          <a:p>
            <a:r>
              <a:rPr dirty="0"/>
              <a:t>1</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 name="Title 1"/>
          <p:cNvSpPr txBox="1">
            <a:spLocks noGrp="1"/>
          </p:cNvSpPr>
          <p:nvPr>
            <p:ph type="title"/>
          </p:nvPr>
        </p:nvSpPr>
        <p:spPr>
          <a:xfrm>
            <a:off x="4427982" y="1268759"/>
            <a:ext cx="3384378" cy="4536505"/>
          </a:xfrm>
          <a:prstGeom prst="rect">
            <a:avLst/>
          </a:prstGeom>
        </p:spPr>
        <p:txBody>
          <a:bodyPr/>
          <a:lstStyle/>
          <a:p>
            <a:pPr>
              <a:defRPr sz="4000" b="1"/>
            </a:pPr>
            <a:r>
              <a:rPr dirty="0">
                <a:latin typeface="Comic Sans MS" panose="030F0702030302020204" pitchFamily="66" charset="0"/>
              </a:rPr>
              <a:t>Speech &amp; Language Therapy</a:t>
            </a:r>
            <a:br>
              <a:rPr dirty="0">
                <a:latin typeface="Comic Sans MS" panose="030F0702030302020204" pitchFamily="66" charset="0"/>
              </a:rPr>
            </a:br>
            <a:r>
              <a:rPr dirty="0">
                <a:latin typeface="Comic Sans MS" panose="030F0702030302020204" pitchFamily="66" charset="0"/>
              </a:rPr>
              <a:t>Helpline</a:t>
            </a:r>
          </a:p>
        </p:txBody>
      </p:sp>
      <p:pic>
        <p:nvPicPr>
          <p:cNvPr id="227" name="Picture 3" descr="Picture 3"/>
          <p:cNvPicPr>
            <a:picLocks noChangeAspect="1"/>
          </p:cNvPicPr>
          <p:nvPr/>
        </p:nvPicPr>
        <p:blipFill>
          <a:blip r:embed="rId2"/>
          <a:stretch>
            <a:fillRect/>
          </a:stretch>
        </p:blipFill>
        <p:spPr>
          <a:xfrm>
            <a:off x="683568" y="1052736"/>
            <a:ext cx="3545360" cy="523179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 name="Title 1"/>
          <p:cNvSpPr txBox="1">
            <a:spLocks noGrp="1"/>
          </p:cNvSpPr>
          <p:nvPr>
            <p:ph type="title"/>
          </p:nvPr>
        </p:nvSpPr>
        <p:spPr>
          <a:xfrm>
            <a:off x="701746" y="81038"/>
            <a:ext cx="8229601" cy="1143001"/>
          </a:xfrm>
          <a:prstGeom prst="rect">
            <a:avLst/>
          </a:prstGeom>
        </p:spPr>
        <p:txBody>
          <a:bodyPr/>
          <a:lstStyle/>
          <a:p>
            <a:r>
              <a:rPr dirty="0">
                <a:latin typeface="Comic Sans MS" panose="030F0702030302020204" pitchFamily="66" charset="0"/>
              </a:rPr>
              <a:t>Social Media </a:t>
            </a:r>
          </a:p>
        </p:txBody>
      </p:sp>
      <p:pic>
        <p:nvPicPr>
          <p:cNvPr id="230" name="Picture 3" descr="Picture 3"/>
          <p:cNvPicPr>
            <a:picLocks noChangeAspect="1"/>
          </p:cNvPicPr>
          <p:nvPr/>
        </p:nvPicPr>
        <p:blipFill>
          <a:blip r:embed="rId2"/>
          <a:stretch>
            <a:fillRect/>
          </a:stretch>
        </p:blipFill>
        <p:spPr>
          <a:xfrm>
            <a:off x="1475654" y="1556791"/>
            <a:ext cx="6552730" cy="483299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112" name="Rectangle 2"/>
          <p:cNvSpPr txBox="1">
            <a:spLocks noGrp="1"/>
          </p:cNvSpPr>
          <p:nvPr>
            <p:ph type="title"/>
          </p:nvPr>
        </p:nvSpPr>
        <p:spPr>
          <a:xfrm>
            <a:off x="179511" y="188639"/>
            <a:ext cx="7668346" cy="1143001"/>
          </a:xfrm>
          <a:prstGeom prst="rect">
            <a:avLst/>
          </a:prstGeom>
        </p:spPr>
        <p:txBody>
          <a:bodyPr/>
          <a:lstStyle>
            <a:lvl1pPr>
              <a:defRPr sz="4000"/>
            </a:lvl1pPr>
          </a:lstStyle>
          <a:p>
            <a:r>
              <a:rPr dirty="0">
                <a:latin typeface="Comic Sans MS" panose="030F0702030302020204" pitchFamily="66" charset="0"/>
              </a:rPr>
              <a:t>Building Blocks for Language</a:t>
            </a:r>
          </a:p>
        </p:txBody>
      </p:sp>
      <p:pic>
        <p:nvPicPr>
          <p:cNvPr id="113" name="Picture 2" descr="Picture 2"/>
          <p:cNvPicPr>
            <a:picLocks noChangeAspect="1"/>
          </p:cNvPicPr>
          <p:nvPr/>
        </p:nvPicPr>
        <p:blipFill>
          <a:blip r:embed="rId5"/>
          <a:stretch>
            <a:fillRect/>
          </a:stretch>
        </p:blipFill>
        <p:spPr>
          <a:xfrm>
            <a:off x="107504" y="1556791"/>
            <a:ext cx="4594613" cy="4647620"/>
          </a:xfrm>
          <a:prstGeom prst="rect">
            <a:avLst/>
          </a:prstGeom>
          <a:ln w="12700">
            <a:miter lim="400000"/>
          </a:ln>
        </p:spPr>
      </p:pic>
      <p:sp>
        <p:nvSpPr>
          <p:cNvPr id="114" name="Straight Arrow Connector 8"/>
          <p:cNvSpPr/>
          <p:nvPr/>
        </p:nvSpPr>
        <p:spPr>
          <a:xfrm flipH="1">
            <a:off x="4654351" y="3274676"/>
            <a:ext cx="1089576" cy="1738499"/>
          </a:xfrm>
          <a:prstGeom prst="line">
            <a:avLst/>
          </a:prstGeom>
          <a:ln w="76200">
            <a:solidFill>
              <a:srgbClr val="000000"/>
            </a:solidFill>
            <a:tailEnd type="triangle"/>
          </a:ln>
        </p:spPr>
        <p:txBody>
          <a:bodyPr lIns="45718" tIns="45718" rIns="45718" bIns="45718"/>
          <a:lstStyle/>
          <a:p>
            <a:endParaRPr/>
          </a:p>
        </p:txBody>
      </p:sp>
      <p:sp>
        <p:nvSpPr>
          <p:cNvPr id="115" name="TextBox 11"/>
          <p:cNvSpPr txBox="1"/>
          <p:nvPr/>
        </p:nvSpPr>
        <p:spPr>
          <a:xfrm>
            <a:off x="5769799" y="1625790"/>
            <a:ext cx="3076914" cy="39703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b="1"/>
            </a:pPr>
            <a:r>
              <a:rPr dirty="0">
                <a:latin typeface="Comic Sans MS" panose="030F0702030302020204" pitchFamily="66" charset="0"/>
              </a:rPr>
              <a:t>Listening underpins all of language development </a:t>
            </a:r>
          </a:p>
          <a:p>
            <a:pPr>
              <a:defRPr b="1"/>
            </a:pPr>
            <a:endParaRPr dirty="0">
              <a:latin typeface="Comic Sans MS" panose="030F0702030302020204" pitchFamily="66" charset="0"/>
            </a:endParaRPr>
          </a:p>
          <a:p>
            <a:r>
              <a:rPr dirty="0">
                <a:latin typeface="Comic Sans MS" panose="030F0702030302020204" pitchFamily="66" charset="0"/>
              </a:rPr>
              <a:t>It is what needs to be developed before any of these other skills</a:t>
            </a:r>
          </a:p>
          <a:p>
            <a:pPr>
              <a:defRPr b="1"/>
            </a:pPr>
            <a:endParaRPr dirty="0">
              <a:latin typeface="Comic Sans MS" panose="030F0702030302020204" pitchFamily="66" charset="0"/>
            </a:endParaRPr>
          </a:p>
          <a:p>
            <a:r>
              <a:rPr dirty="0">
                <a:latin typeface="Comic Sans MS" panose="030F0702030302020204" pitchFamily="66" charset="0"/>
              </a:rPr>
              <a:t>Listening skills are one of the </a:t>
            </a:r>
            <a:r>
              <a:rPr b="1" dirty="0">
                <a:latin typeface="Comic Sans MS" panose="030F0702030302020204" pitchFamily="66" charset="0"/>
              </a:rPr>
              <a:t>foundational blocks </a:t>
            </a:r>
            <a:r>
              <a:rPr dirty="0">
                <a:latin typeface="Comic Sans MS" panose="030F0702030302020204" pitchFamily="66" charset="0"/>
              </a:rPr>
              <a:t>which need to be in place when children are starting school. This then helps them to develop their literacy skills </a:t>
            </a:r>
          </a:p>
        </p:txBody>
      </p:sp>
      <p:sp>
        <p:nvSpPr>
          <p:cNvPr id="117" name="5-Point Star 6"/>
          <p:cNvSpPr/>
          <p:nvPr/>
        </p:nvSpPr>
        <p:spPr>
          <a:xfrm>
            <a:off x="6226628" y="5747844"/>
            <a:ext cx="497468" cy="456566"/>
          </a:xfrm>
          <a:prstGeom prst="star5">
            <a:avLst>
              <a:gd name="adj" fmla="val 19098"/>
              <a:gd name="hf" fmla="val 105146"/>
              <a:gd name="vf" fmla="val 110557"/>
            </a:avLst>
          </a:prstGeom>
          <a:solidFill>
            <a:srgbClr val="F5E68B"/>
          </a:solidFill>
          <a:ln w="25400">
            <a:solidFill>
              <a:srgbClr val="4F6228"/>
            </a:solidFill>
          </a:ln>
        </p:spPr>
        <p:txBody>
          <a:bodyPr lIns="45718" tIns="45718" rIns="45718" bIns="45718" anchor="ctr"/>
          <a:lstStyle/>
          <a:p>
            <a:endParaRPr/>
          </a:p>
        </p:txBody>
      </p:sp>
      <p:pic>
        <p:nvPicPr>
          <p:cNvPr id="8" name="Audio" descr="Audio"/>
          <p:cNvPicPr>
            <a:picLocks/>
          </p:cNvPicPr>
          <p:nvPr>
            <a:audioFile r:link="rId2"/>
            <p:extLst>
              <p:ext uri="{DAA4B4D4-6D71-4841-9C94-3DE7FCFB9230}">
                <p14:media xmlns:p14="http://schemas.microsoft.com/office/powerpoint/2010/main" r:embed="rId1"/>
              </p:ext>
            </p:extLst>
          </p:nvPr>
        </p:nvPicPr>
        <p:blipFill>
          <a:blip r:embed="rId6"/>
          <a:stretch>
            <a:fillRect/>
          </a:stretch>
        </p:blipFill>
        <p:spPr>
          <a:xfrm>
            <a:off x="6862101" y="5690376"/>
            <a:ext cx="571501"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9" name="Rectangle 3"/>
          <p:cNvSpPr txBox="1"/>
          <p:nvPr/>
        </p:nvSpPr>
        <p:spPr>
          <a:xfrm>
            <a:off x="2871347" y="719747"/>
            <a:ext cx="3627709" cy="1297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lnSpc>
                <a:spcPct val="95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latin typeface="Berlin Sans FB"/>
                <a:ea typeface="Berlin Sans FB"/>
                <a:cs typeface="Berlin Sans FB"/>
                <a:sym typeface="Berlin Sans FB"/>
              </a:defRPr>
            </a:pPr>
            <a:r>
              <a:t> </a:t>
            </a:r>
            <a:br/>
            <a:r>
              <a:rPr sz="3200"/>
              <a:t> </a:t>
            </a:r>
            <a:br>
              <a:rPr sz="3200"/>
            </a:br>
            <a:endParaRPr sz="3200"/>
          </a:p>
        </p:txBody>
      </p:sp>
      <p:sp>
        <p:nvSpPr>
          <p:cNvPr id="120" name="TextBox 1"/>
          <p:cNvSpPr txBox="1"/>
          <p:nvPr/>
        </p:nvSpPr>
        <p:spPr>
          <a:xfrm>
            <a:off x="1335393" y="126644"/>
            <a:ext cx="6962504"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4000"/>
            </a:lvl1pPr>
          </a:lstStyle>
          <a:p>
            <a:r>
              <a:rPr dirty="0">
                <a:latin typeface="Comic Sans MS" panose="030F0702030302020204" pitchFamily="66" charset="0"/>
              </a:rPr>
              <a:t>Listening Comes First!</a:t>
            </a:r>
          </a:p>
        </p:txBody>
      </p:sp>
      <p:sp>
        <p:nvSpPr>
          <p:cNvPr id="121" name="TextBox 4"/>
          <p:cNvSpPr txBox="1"/>
          <p:nvPr/>
        </p:nvSpPr>
        <p:spPr>
          <a:xfrm>
            <a:off x="3487908" y="5319233"/>
            <a:ext cx="2657477" cy="601621"/>
          </a:xfrm>
          <a:prstGeom prst="rect">
            <a:avLst/>
          </a:prstGeom>
          <a:solidFill>
            <a:srgbClr val="FF006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4000"/>
            </a:lvl1pPr>
          </a:lstStyle>
          <a:p>
            <a:r>
              <a:t>LISTENING</a:t>
            </a:r>
          </a:p>
        </p:txBody>
      </p:sp>
      <p:sp>
        <p:nvSpPr>
          <p:cNvPr id="122" name="TextBox 7"/>
          <p:cNvSpPr txBox="1"/>
          <p:nvPr/>
        </p:nvSpPr>
        <p:spPr>
          <a:xfrm>
            <a:off x="3480434" y="4027951"/>
            <a:ext cx="2657477" cy="601622"/>
          </a:xfrm>
          <a:prstGeom prst="rect">
            <a:avLst/>
          </a:prstGeom>
          <a:solidFill>
            <a:srgbClr val="FF006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4000"/>
            </a:lvl1pPr>
          </a:lstStyle>
          <a:p>
            <a:r>
              <a:t>SPEAKING</a:t>
            </a:r>
          </a:p>
        </p:txBody>
      </p:sp>
      <p:sp>
        <p:nvSpPr>
          <p:cNvPr id="123" name="TextBox 8"/>
          <p:cNvSpPr txBox="1"/>
          <p:nvPr/>
        </p:nvSpPr>
        <p:spPr>
          <a:xfrm>
            <a:off x="3480434" y="2693822"/>
            <a:ext cx="2657477" cy="601621"/>
          </a:xfrm>
          <a:prstGeom prst="rect">
            <a:avLst/>
          </a:prstGeom>
          <a:solidFill>
            <a:srgbClr val="FF006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4000"/>
            </a:lvl1pPr>
          </a:lstStyle>
          <a:p>
            <a:r>
              <a:t>READING</a:t>
            </a:r>
          </a:p>
        </p:txBody>
      </p:sp>
      <p:sp>
        <p:nvSpPr>
          <p:cNvPr id="124" name="TextBox 10"/>
          <p:cNvSpPr txBox="1"/>
          <p:nvPr/>
        </p:nvSpPr>
        <p:spPr>
          <a:xfrm>
            <a:off x="3480434" y="1351885"/>
            <a:ext cx="2657477" cy="601621"/>
          </a:xfrm>
          <a:prstGeom prst="rect">
            <a:avLst/>
          </a:prstGeom>
          <a:solidFill>
            <a:srgbClr val="FF006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4000"/>
            </a:lvl1pPr>
          </a:lstStyle>
          <a:p>
            <a:r>
              <a:t>WRITING</a:t>
            </a:r>
          </a:p>
        </p:txBody>
      </p:sp>
      <p:sp>
        <p:nvSpPr>
          <p:cNvPr id="125" name="Straight Arrow Connector 11"/>
          <p:cNvSpPr/>
          <p:nvPr/>
        </p:nvSpPr>
        <p:spPr>
          <a:xfrm flipH="1" flipV="1">
            <a:off x="4809173" y="4696915"/>
            <a:ext cx="7476" cy="641845"/>
          </a:xfrm>
          <a:prstGeom prst="line">
            <a:avLst/>
          </a:prstGeom>
          <a:ln w="76200">
            <a:solidFill>
              <a:srgbClr val="9C007F"/>
            </a:solidFill>
            <a:tailEnd type="triangle"/>
          </a:ln>
        </p:spPr>
        <p:txBody>
          <a:bodyPr lIns="45718" tIns="45718" rIns="45718" bIns="45718"/>
          <a:lstStyle/>
          <a:p>
            <a:endParaRPr/>
          </a:p>
        </p:txBody>
      </p:sp>
      <p:pic>
        <p:nvPicPr>
          <p:cNvPr id="126" name="Picture 18" descr="Picture 18"/>
          <p:cNvPicPr>
            <a:picLocks noChangeAspect="1"/>
          </p:cNvPicPr>
          <p:nvPr/>
        </p:nvPicPr>
        <p:blipFill>
          <a:blip r:embed="rId3"/>
          <a:stretch>
            <a:fillRect/>
          </a:stretch>
        </p:blipFill>
        <p:spPr>
          <a:xfrm>
            <a:off x="4594859" y="3143955"/>
            <a:ext cx="361222" cy="883999"/>
          </a:xfrm>
          <a:prstGeom prst="rect">
            <a:avLst/>
          </a:prstGeom>
          <a:ln w="12700">
            <a:miter lim="400000"/>
          </a:ln>
        </p:spPr>
      </p:pic>
      <p:pic>
        <p:nvPicPr>
          <p:cNvPr id="127" name="Picture 19" descr="Picture 19"/>
          <p:cNvPicPr>
            <a:picLocks noChangeAspect="1"/>
          </p:cNvPicPr>
          <p:nvPr/>
        </p:nvPicPr>
        <p:blipFill>
          <a:blip r:embed="rId3"/>
          <a:stretch>
            <a:fillRect/>
          </a:stretch>
        </p:blipFill>
        <p:spPr>
          <a:xfrm>
            <a:off x="4594859" y="1810323"/>
            <a:ext cx="361222" cy="883999"/>
          </a:xfrm>
          <a:prstGeom prst="rect">
            <a:avLst/>
          </a:prstGeom>
          <a:ln w="12700">
            <a:miter lim="400000"/>
          </a:ln>
        </p:spPr>
      </p:pic>
      <p:sp>
        <p:nvSpPr>
          <p:cNvPr id="128" name="TextBox 3"/>
          <p:cNvSpPr txBox="1"/>
          <p:nvPr/>
        </p:nvSpPr>
        <p:spPr>
          <a:xfrm>
            <a:off x="6346923" y="2386157"/>
            <a:ext cx="2680363" cy="2669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rPr dirty="0">
                <a:latin typeface="Comic Sans MS" panose="030F0702030302020204" pitchFamily="66" charset="0"/>
              </a:rPr>
              <a:t>Children learn to speak by listening to those around them</a:t>
            </a:r>
          </a:p>
          <a:p>
            <a:endParaRPr dirty="0">
              <a:latin typeface="Comic Sans MS" panose="030F0702030302020204" pitchFamily="66" charset="0"/>
            </a:endParaRPr>
          </a:p>
          <a:p>
            <a:r>
              <a:rPr dirty="0">
                <a:latin typeface="Comic Sans MS" panose="030F0702030302020204" pitchFamily="66" charset="0"/>
              </a:rPr>
              <a:t>They need to learn new words and listen to the sounds of words to help them later on with their reading and writing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6"/>
          <a:srcRect/>
          <a:tile tx="0" ty="0" sx="100000" sy="100000" flip="none" algn="tl"/>
        </a:blipFill>
        <a:effectLst/>
      </p:bgPr>
    </p:bg>
    <p:spTree>
      <p:nvGrpSpPr>
        <p:cNvPr id="1" name=""/>
        <p:cNvGrpSpPr/>
        <p:nvPr/>
      </p:nvGrpSpPr>
      <p:grpSpPr>
        <a:xfrm>
          <a:off x="0" y="0"/>
          <a:ext cx="0" cy="0"/>
          <a:chOff x="0" y="0"/>
          <a:chExt cx="0" cy="0"/>
        </a:xfrm>
      </p:grpSpPr>
      <p:sp>
        <p:nvSpPr>
          <p:cNvPr id="130" name="Title 1"/>
          <p:cNvSpPr txBox="1">
            <a:spLocks noGrp="1"/>
          </p:cNvSpPr>
          <p:nvPr>
            <p:ph type="title"/>
          </p:nvPr>
        </p:nvSpPr>
        <p:spPr>
          <a:xfrm>
            <a:off x="184176" y="213404"/>
            <a:ext cx="7393398" cy="1143001"/>
          </a:xfrm>
          <a:prstGeom prst="rect">
            <a:avLst/>
          </a:prstGeom>
        </p:spPr>
        <p:txBody>
          <a:bodyPr>
            <a:normAutofit fontScale="90000"/>
          </a:bodyPr>
          <a:lstStyle/>
          <a:p>
            <a:pPr defTabSz="603504">
              <a:defRPr sz="2200"/>
            </a:pPr>
            <a:r>
              <a:rPr b="1" dirty="0">
                <a:latin typeface="Comic Sans MS" panose="030F0702030302020204" pitchFamily="66" charset="0"/>
              </a:rPr>
              <a:t>Why is listening hard for so many children? </a:t>
            </a:r>
            <a:br>
              <a:rPr lang="en-GB" dirty="0">
                <a:latin typeface="Comic Sans MS" panose="030F0702030302020204" pitchFamily="66" charset="0"/>
              </a:rPr>
            </a:br>
            <a:endParaRPr dirty="0">
              <a:latin typeface="Comic Sans MS" panose="030F0702030302020204" pitchFamily="66" charset="0"/>
            </a:endParaRPr>
          </a:p>
          <a:p>
            <a:pPr defTabSz="603504">
              <a:defRPr sz="1700"/>
            </a:pPr>
            <a:r>
              <a:rPr dirty="0">
                <a:latin typeface="Comic Sans MS" panose="030F0702030302020204" pitchFamily="66" charset="0"/>
              </a:rPr>
              <a:t>Time for one to one interaction and opportunities to develop children’s language are impacted by the following:</a:t>
            </a:r>
            <a:r>
              <a:rPr sz="2200" dirty="0">
                <a:latin typeface="Comic Sans MS" panose="030F0702030302020204" pitchFamily="66" charset="0"/>
              </a:rPr>
              <a:t> </a:t>
            </a:r>
          </a:p>
        </p:txBody>
      </p:sp>
      <p:pic>
        <p:nvPicPr>
          <p:cNvPr id="131" name="Picture 6" descr="Picture 6"/>
          <p:cNvPicPr>
            <a:picLocks noChangeAspect="1"/>
          </p:cNvPicPr>
          <p:nvPr/>
        </p:nvPicPr>
        <p:blipFill>
          <a:blip r:embed="rId7"/>
          <a:stretch>
            <a:fillRect/>
          </a:stretch>
        </p:blipFill>
        <p:spPr>
          <a:xfrm>
            <a:off x="184176" y="4233759"/>
            <a:ext cx="1563532" cy="1115972"/>
          </a:xfrm>
          <a:prstGeom prst="rect">
            <a:avLst/>
          </a:prstGeom>
          <a:ln w="12700">
            <a:miter lim="400000"/>
          </a:ln>
        </p:spPr>
      </p:pic>
      <p:pic>
        <p:nvPicPr>
          <p:cNvPr id="132" name="Picture 5" descr="Picture 5"/>
          <p:cNvPicPr>
            <a:picLocks noChangeAspect="1"/>
          </p:cNvPicPr>
          <p:nvPr/>
        </p:nvPicPr>
        <p:blipFill>
          <a:blip r:embed="rId8"/>
          <a:stretch>
            <a:fillRect/>
          </a:stretch>
        </p:blipFill>
        <p:spPr>
          <a:xfrm>
            <a:off x="230567" y="1493123"/>
            <a:ext cx="1653304" cy="1152130"/>
          </a:xfrm>
          <a:prstGeom prst="rect">
            <a:avLst/>
          </a:prstGeom>
          <a:ln w="12700">
            <a:miter lim="400000"/>
          </a:ln>
        </p:spPr>
      </p:pic>
      <p:pic>
        <p:nvPicPr>
          <p:cNvPr id="133" name="Picture 4" descr="Picture 4"/>
          <p:cNvPicPr>
            <a:picLocks noChangeAspect="1"/>
          </p:cNvPicPr>
          <p:nvPr/>
        </p:nvPicPr>
        <p:blipFill>
          <a:blip r:embed="rId9"/>
          <a:stretch>
            <a:fillRect/>
          </a:stretch>
        </p:blipFill>
        <p:spPr>
          <a:xfrm>
            <a:off x="732127" y="2900771"/>
            <a:ext cx="1583246" cy="1056457"/>
          </a:xfrm>
          <a:prstGeom prst="rect">
            <a:avLst/>
          </a:prstGeom>
          <a:ln w="12700">
            <a:miter lim="400000"/>
          </a:ln>
        </p:spPr>
      </p:pic>
      <p:pic>
        <p:nvPicPr>
          <p:cNvPr id="134" name="Picture 10" descr="Picture 10"/>
          <p:cNvPicPr>
            <a:picLocks noChangeAspect="1"/>
          </p:cNvPicPr>
          <p:nvPr/>
        </p:nvPicPr>
        <p:blipFill>
          <a:blip r:embed="rId10"/>
          <a:stretch>
            <a:fillRect/>
          </a:stretch>
        </p:blipFill>
        <p:spPr>
          <a:xfrm>
            <a:off x="1026604" y="5631450"/>
            <a:ext cx="1643378" cy="1096583"/>
          </a:xfrm>
          <a:prstGeom prst="rect">
            <a:avLst/>
          </a:prstGeom>
          <a:ln w="12700">
            <a:miter lim="400000"/>
          </a:ln>
        </p:spPr>
      </p:pic>
      <p:sp>
        <p:nvSpPr>
          <p:cNvPr id="135" name="TextBox 3"/>
          <p:cNvSpPr txBox="1"/>
          <p:nvPr/>
        </p:nvSpPr>
        <p:spPr>
          <a:xfrm>
            <a:off x="1996020" y="1888173"/>
            <a:ext cx="6189484"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rPr dirty="0">
                <a:latin typeface="Comic Sans MS" panose="030F0702030302020204" pitchFamily="66" charset="0"/>
              </a:rPr>
              <a:t>They are distracted by lots of screen based entertainment</a:t>
            </a:r>
          </a:p>
        </p:txBody>
      </p:sp>
      <p:sp>
        <p:nvSpPr>
          <p:cNvPr id="136" name="TextBox 7"/>
          <p:cNvSpPr txBox="1"/>
          <p:nvPr/>
        </p:nvSpPr>
        <p:spPr>
          <a:xfrm>
            <a:off x="2414376" y="3116407"/>
            <a:ext cx="612356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rPr dirty="0">
                <a:latin typeface="Comic Sans MS" panose="030F0702030302020204" pitchFamily="66" charset="0"/>
              </a:rPr>
              <a:t>They are </a:t>
            </a:r>
            <a:r>
              <a:rPr lang="en-GB" dirty="0">
                <a:latin typeface="Comic Sans MS" panose="030F0702030302020204" pitchFamily="66" charset="0"/>
              </a:rPr>
              <a:t>sometimes choosing to watch</a:t>
            </a:r>
            <a:r>
              <a:rPr dirty="0">
                <a:latin typeface="Comic Sans MS" panose="030F0702030302020204" pitchFamily="66" charset="0"/>
              </a:rPr>
              <a:t> a DVD or play computer games rather than playing</a:t>
            </a:r>
            <a:r>
              <a:rPr lang="en-GB" dirty="0">
                <a:latin typeface="Comic Sans MS" panose="030F0702030302020204" pitchFamily="66" charset="0"/>
              </a:rPr>
              <a:t> interactively with</a:t>
            </a:r>
            <a:r>
              <a:rPr dirty="0">
                <a:latin typeface="Comic Sans MS" panose="030F0702030302020204" pitchFamily="66" charset="0"/>
              </a:rPr>
              <a:t> </a:t>
            </a:r>
            <a:r>
              <a:rPr lang="en-GB" dirty="0">
                <a:latin typeface="Comic Sans MS" panose="030F0702030302020204" pitchFamily="66" charset="0"/>
              </a:rPr>
              <a:t>one another</a:t>
            </a:r>
            <a:endParaRPr dirty="0">
              <a:latin typeface="Comic Sans MS" panose="030F0702030302020204" pitchFamily="66" charset="0"/>
            </a:endParaRPr>
          </a:p>
        </p:txBody>
      </p:sp>
      <p:sp>
        <p:nvSpPr>
          <p:cNvPr id="137" name="Content Placeholder 2"/>
          <p:cNvSpPr txBox="1">
            <a:spLocks noGrp="1"/>
          </p:cNvSpPr>
          <p:nvPr>
            <p:ph type="body" sz="quarter" idx="1"/>
          </p:nvPr>
        </p:nvSpPr>
        <p:spPr>
          <a:xfrm>
            <a:off x="1802421" y="4355698"/>
            <a:ext cx="7022926" cy="661649"/>
          </a:xfrm>
          <a:prstGeom prst="rect">
            <a:avLst/>
          </a:prstGeom>
        </p:spPr>
        <p:txBody>
          <a:bodyPr/>
          <a:lstStyle/>
          <a:p>
            <a:pPr marL="0" indent="0">
              <a:lnSpc>
                <a:spcPct val="80000"/>
              </a:lnSpc>
              <a:spcBef>
                <a:spcPts val="400"/>
              </a:spcBef>
              <a:buSzTx/>
              <a:buNone/>
              <a:defRPr sz="1800"/>
            </a:pPr>
            <a:r>
              <a:rPr>
                <a:latin typeface="Comic Sans MS" panose="030F0702030302020204" pitchFamily="66" charset="0"/>
              </a:rPr>
              <a:t>Families are spending less time talking and listening to each other due to busy, working lives</a:t>
            </a:r>
          </a:p>
        </p:txBody>
      </p:sp>
      <p:sp>
        <p:nvSpPr>
          <p:cNvPr id="138" name="TextBox 9"/>
          <p:cNvSpPr txBox="1"/>
          <p:nvPr/>
        </p:nvSpPr>
        <p:spPr>
          <a:xfrm>
            <a:off x="2669982" y="5430318"/>
            <a:ext cx="648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rPr dirty="0">
                <a:latin typeface="Comic Sans MS" panose="030F0702030302020204" pitchFamily="66" charset="0"/>
              </a:rPr>
              <a:t>There are increased noise levels in the home during the crucial time when children are learning to interact </a:t>
            </a:r>
          </a:p>
        </p:txBody>
      </p:sp>
      <p:sp>
        <p:nvSpPr>
          <p:cNvPr id="141" name="5-Point Star 12"/>
          <p:cNvSpPr/>
          <p:nvPr/>
        </p:nvSpPr>
        <p:spPr>
          <a:xfrm>
            <a:off x="7577574" y="1878371"/>
            <a:ext cx="322178" cy="341631"/>
          </a:xfrm>
          <a:prstGeom prst="star5">
            <a:avLst>
              <a:gd name="adj" fmla="val 19098"/>
              <a:gd name="hf" fmla="val 105146"/>
              <a:gd name="vf" fmla="val 110557"/>
            </a:avLst>
          </a:prstGeom>
          <a:solidFill>
            <a:srgbClr val="F5E68B"/>
          </a:solidFill>
          <a:ln w="25400">
            <a:solidFill>
              <a:srgbClr val="000000"/>
            </a:solidFill>
          </a:ln>
        </p:spPr>
        <p:txBody>
          <a:bodyPr lIns="45718" tIns="45718" rIns="45718" bIns="45718" anchor="ctr"/>
          <a:lstStyle/>
          <a:p>
            <a:endParaRPr/>
          </a:p>
        </p:txBody>
      </p:sp>
      <p:sp>
        <p:nvSpPr>
          <p:cNvPr id="142" name="5-Point Star 13"/>
          <p:cNvSpPr/>
          <p:nvPr/>
        </p:nvSpPr>
        <p:spPr>
          <a:xfrm>
            <a:off x="6599463" y="6137697"/>
            <a:ext cx="322177" cy="341632"/>
          </a:xfrm>
          <a:prstGeom prst="star5">
            <a:avLst>
              <a:gd name="adj" fmla="val 19098"/>
              <a:gd name="hf" fmla="val 105146"/>
              <a:gd name="vf" fmla="val 110557"/>
            </a:avLst>
          </a:prstGeom>
          <a:solidFill>
            <a:srgbClr val="F5E68B"/>
          </a:solidFill>
          <a:ln w="25400">
            <a:solidFill>
              <a:srgbClr val="000000"/>
            </a:solidFill>
          </a:ln>
        </p:spPr>
        <p:txBody>
          <a:bodyPr lIns="45718" tIns="45718" rIns="45718" bIns="45718" anchor="ctr"/>
          <a:lstStyle/>
          <a:p>
            <a:endParaRPr/>
          </a:p>
        </p:txBody>
      </p:sp>
      <p:pic>
        <p:nvPicPr>
          <p:cNvPr id="15" name="Audio" descr="Audio"/>
          <p:cNvPicPr>
            <a:picLocks/>
          </p:cNvPicPr>
          <p:nvPr>
            <a:audioFile r:link="rId2"/>
            <p:extLst>
              <p:ext uri="{DAA4B4D4-6D71-4841-9C94-3DE7FCFB9230}">
                <p14:media xmlns:p14="http://schemas.microsoft.com/office/powerpoint/2010/main" r:embed="rId1"/>
              </p:ext>
            </p:extLst>
          </p:nvPr>
        </p:nvPicPr>
        <p:blipFill>
          <a:blip r:embed="rId11"/>
          <a:stretch>
            <a:fillRect/>
          </a:stretch>
        </p:blipFill>
        <p:spPr>
          <a:xfrm>
            <a:off x="7992565" y="1763435"/>
            <a:ext cx="571501" cy="571501"/>
          </a:xfrm>
          <a:prstGeom prst="rect">
            <a:avLst/>
          </a:prstGeom>
          <a:ln w="12700">
            <a:miter lim="400000"/>
          </a:ln>
        </p:spPr>
      </p:pic>
      <p:pic>
        <p:nvPicPr>
          <p:cNvPr id="16" name="Audio" descr="Audio"/>
          <p:cNvPicPr>
            <a:picLocks/>
          </p:cNvPicPr>
          <p:nvPr>
            <a:audioFile r:link="rId4"/>
            <p:extLst>
              <p:ext uri="{DAA4B4D4-6D71-4841-9C94-3DE7FCFB9230}">
                <p14:media xmlns:p14="http://schemas.microsoft.com/office/powerpoint/2010/main" r:embed="rId3"/>
              </p:ext>
            </p:extLst>
          </p:nvPr>
        </p:nvPicPr>
        <p:blipFill>
          <a:blip r:embed="rId11"/>
          <a:stretch>
            <a:fillRect/>
          </a:stretch>
        </p:blipFill>
        <p:spPr>
          <a:xfrm>
            <a:off x="7021587" y="6060533"/>
            <a:ext cx="571501"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00"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6887"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1" fill="hold" display="0">
                  <p:stCondLst>
                    <p:cond delay="indefinite"/>
                  </p:stCondLst>
                </p:cTn>
                <p:tgtEl>
                  <p:spTgt spid="15"/>
                </p:tgtEl>
              </p:cMediaNode>
            </p:audio>
            <p:audio>
              <p:cMediaNode vol="100000" showWhenStopped="0">
                <p:cTn id="12" fill="hold" display="0">
                  <p:stCondLst>
                    <p:cond delay="indefinite"/>
                  </p:st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4" name="Title 1"/>
          <p:cNvSpPr txBox="1">
            <a:spLocks noGrp="1"/>
          </p:cNvSpPr>
          <p:nvPr>
            <p:ph type="title"/>
          </p:nvPr>
        </p:nvSpPr>
        <p:spPr>
          <a:xfrm>
            <a:off x="251519" y="-171402"/>
            <a:ext cx="7445534" cy="936108"/>
          </a:xfrm>
          <a:prstGeom prst="rect">
            <a:avLst/>
          </a:prstGeom>
        </p:spPr>
        <p:txBody>
          <a:bodyPr/>
          <a:lstStyle/>
          <a:p>
            <a:pPr defTabSz="694944">
              <a:defRPr sz="2600" b="1"/>
            </a:pPr>
            <a:br>
              <a:rPr dirty="0">
                <a:latin typeface="Comic Sans MS" panose="030F0702030302020204" pitchFamily="66" charset="0"/>
              </a:rPr>
            </a:br>
            <a:r>
              <a:rPr dirty="0">
                <a:latin typeface="Comic Sans MS" panose="030F0702030302020204" pitchFamily="66" charset="0"/>
              </a:rPr>
              <a:t>    </a:t>
            </a:r>
            <a:r>
              <a:rPr b="0" dirty="0">
                <a:latin typeface="Comic Sans MS" panose="030F0702030302020204" pitchFamily="66" charset="0"/>
              </a:rPr>
              <a:t>Why is working on so listening important?</a:t>
            </a:r>
          </a:p>
        </p:txBody>
      </p:sp>
      <p:sp>
        <p:nvSpPr>
          <p:cNvPr id="145" name="Content Placeholder 7"/>
          <p:cNvSpPr txBox="1">
            <a:spLocks noGrp="1"/>
          </p:cNvSpPr>
          <p:nvPr>
            <p:ph type="body" idx="1"/>
          </p:nvPr>
        </p:nvSpPr>
        <p:spPr>
          <a:xfrm>
            <a:off x="3478425" y="1529407"/>
            <a:ext cx="5533800" cy="5328593"/>
          </a:xfrm>
          <a:prstGeom prst="rect">
            <a:avLst/>
          </a:prstGeom>
        </p:spPr>
        <p:txBody>
          <a:bodyPr/>
          <a:lstStyle/>
          <a:p>
            <a:pPr marL="264031" indent="-264031" defTabSz="704087">
              <a:lnSpc>
                <a:spcPct val="80000"/>
              </a:lnSpc>
              <a:spcBef>
                <a:spcPts val="400"/>
              </a:spcBef>
              <a:buSzTx/>
              <a:buNone/>
              <a:defRPr sz="1600">
                <a:latin typeface="Arial"/>
                <a:ea typeface="Arial"/>
                <a:cs typeface="Arial"/>
                <a:sym typeface="Arial"/>
              </a:defRPr>
            </a:pPr>
            <a:r>
              <a:rPr dirty="0">
                <a:latin typeface="Comic Sans MS" panose="030F0702030302020204" pitchFamily="66" charset="0"/>
              </a:rPr>
              <a:t>Poor listening skills can impact children’s ability to:</a:t>
            </a:r>
          </a:p>
          <a:p>
            <a:pPr marL="264031" indent="-264031" defTabSz="704087">
              <a:lnSpc>
                <a:spcPct val="80000"/>
              </a:lnSpc>
              <a:spcBef>
                <a:spcPts val="400"/>
              </a:spcBef>
              <a:buSzTx/>
              <a:buNone/>
              <a:defRPr sz="1600">
                <a:latin typeface="Arial"/>
                <a:ea typeface="Arial"/>
                <a:cs typeface="Arial"/>
                <a:sym typeface="Arial"/>
              </a:defRPr>
            </a:pPr>
            <a:endParaRPr dirty="0">
              <a:latin typeface="Comic Sans MS" panose="030F0702030302020204" pitchFamily="66" charset="0"/>
            </a:endParaRPr>
          </a:p>
          <a:p>
            <a:pPr marL="264031" indent="-264031" defTabSz="704087">
              <a:lnSpc>
                <a:spcPct val="80000"/>
              </a:lnSpc>
              <a:spcBef>
                <a:spcPts val="400"/>
              </a:spcBef>
              <a:buSzTx/>
              <a:buNone/>
              <a:defRPr sz="1600">
                <a:latin typeface="Arial"/>
                <a:ea typeface="Arial"/>
                <a:cs typeface="Arial"/>
                <a:sym typeface="Arial"/>
              </a:defRPr>
            </a:pPr>
            <a:r>
              <a:rPr dirty="0">
                <a:latin typeface="Comic Sans MS" panose="030F0702030302020204" pitchFamily="66" charset="0"/>
              </a:rPr>
              <a:t>    </a:t>
            </a:r>
            <a:r>
              <a:rPr b="1" dirty="0">
                <a:latin typeface="Comic Sans MS" panose="030F0702030302020204" pitchFamily="66" charset="0"/>
              </a:rPr>
              <a:t>Focus well</a:t>
            </a:r>
            <a:r>
              <a:rPr dirty="0">
                <a:latin typeface="Comic Sans MS" panose="030F0702030302020204" pitchFamily="66" charset="0"/>
              </a:rPr>
              <a:t> in the classroom. They may then also </a:t>
            </a:r>
            <a:r>
              <a:rPr b="1" dirty="0">
                <a:latin typeface="Comic Sans MS" panose="030F0702030302020204" pitchFamily="66" charset="0"/>
              </a:rPr>
              <a:t>distract others</a:t>
            </a:r>
            <a:r>
              <a:rPr dirty="0">
                <a:latin typeface="Comic Sans MS" panose="030F0702030302020204" pitchFamily="66" charset="0"/>
              </a:rPr>
              <a:t> from listening</a:t>
            </a:r>
          </a:p>
          <a:p>
            <a:pPr marL="264031" indent="-264031" defTabSz="704087">
              <a:lnSpc>
                <a:spcPct val="80000"/>
              </a:lnSpc>
              <a:spcBef>
                <a:spcPts val="400"/>
              </a:spcBef>
              <a:buSzTx/>
              <a:buNone/>
              <a:defRPr sz="1600">
                <a:latin typeface="Arial"/>
                <a:ea typeface="Arial"/>
                <a:cs typeface="Arial"/>
                <a:sym typeface="Arial"/>
              </a:defRPr>
            </a:pPr>
            <a:endParaRPr dirty="0">
              <a:latin typeface="Comic Sans MS" panose="030F0702030302020204" pitchFamily="66" charset="0"/>
            </a:endParaRPr>
          </a:p>
          <a:p>
            <a:pPr marL="264031" indent="-264031" defTabSz="704087">
              <a:lnSpc>
                <a:spcPct val="80000"/>
              </a:lnSpc>
              <a:spcBef>
                <a:spcPts val="400"/>
              </a:spcBef>
              <a:buSzTx/>
              <a:buNone/>
              <a:defRPr sz="1600">
                <a:latin typeface="Arial"/>
                <a:ea typeface="Arial"/>
                <a:cs typeface="Arial"/>
                <a:sym typeface="Arial"/>
              </a:defRPr>
            </a:pPr>
            <a:r>
              <a:rPr dirty="0">
                <a:latin typeface="Comic Sans MS" panose="030F0702030302020204" pitchFamily="66" charset="0"/>
              </a:rPr>
              <a:t>    </a:t>
            </a:r>
            <a:r>
              <a:rPr b="1" dirty="0">
                <a:latin typeface="Comic Sans MS" panose="030F0702030302020204" pitchFamily="66" charset="0"/>
              </a:rPr>
              <a:t>Follow instructions </a:t>
            </a:r>
            <a:r>
              <a:rPr dirty="0">
                <a:latin typeface="Comic Sans MS" panose="030F0702030302020204" pitchFamily="66" charset="0"/>
              </a:rPr>
              <a:t>given to them in the classroom/home</a:t>
            </a:r>
          </a:p>
          <a:p>
            <a:pPr marL="264031" indent="-264031" defTabSz="704087">
              <a:lnSpc>
                <a:spcPct val="80000"/>
              </a:lnSpc>
              <a:spcBef>
                <a:spcPts val="400"/>
              </a:spcBef>
              <a:buSzTx/>
              <a:buNone/>
              <a:defRPr sz="1600">
                <a:latin typeface="Arial"/>
                <a:ea typeface="Arial"/>
                <a:cs typeface="Arial"/>
                <a:sym typeface="Arial"/>
              </a:defRPr>
            </a:pPr>
            <a:r>
              <a:rPr dirty="0">
                <a:latin typeface="Comic Sans MS" panose="030F0702030302020204" pitchFamily="66" charset="0"/>
              </a:rPr>
              <a:t>    </a:t>
            </a:r>
          </a:p>
          <a:p>
            <a:pPr marL="264031" indent="-264031" defTabSz="704087">
              <a:lnSpc>
                <a:spcPct val="80000"/>
              </a:lnSpc>
              <a:spcBef>
                <a:spcPts val="400"/>
              </a:spcBef>
              <a:buSzTx/>
              <a:buNone/>
              <a:defRPr sz="1600">
                <a:latin typeface="Arial"/>
                <a:ea typeface="Arial"/>
                <a:cs typeface="Arial"/>
                <a:sym typeface="Arial"/>
              </a:defRPr>
            </a:pPr>
            <a:r>
              <a:rPr dirty="0">
                <a:latin typeface="Comic Sans MS" panose="030F0702030302020204" pitchFamily="66" charset="0"/>
              </a:rPr>
              <a:t>    </a:t>
            </a:r>
            <a:r>
              <a:rPr b="1" dirty="0">
                <a:latin typeface="Comic Sans MS" panose="030F0702030302020204" pitchFamily="66" charset="0"/>
              </a:rPr>
              <a:t>Learn in all curriculum areas</a:t>
            </a:r>
          </a:p>
          <a:p>
            <a:pPr marL="264031" indent="-264031" defTabSz="704087">
              <a:lnSpc>
                <a:spcPct val="80000"/>
              </a:lnSpc>
              <a:spcBef>
                <a:spcPts val="400"/>
              </a:spcBef>
              <a:buSzTx/>
              <a:buNone/>
              <a:defRPr sz="1600" b="1">
                <a:latin typeface="Arial"/>
                <a:ea typeface="Arial"/>
                <a:cs typeface="Arial"/>
                <a:sym typeface="Arial"/>
              </a:defRPr>
            </a:pPr>
            <a:endParaRPr b="1" dirty="0">
              <a:latin typeface="Comic Sans MS" panose="030F0702030302020204" pitchFamily="66" charset="0"/>
            </a:endParaRPr>
          </a:p>
          <a:p>
            <a:pPr marL="264031" indent="-264031" defTabSz="704087">
              <a:lnSpc>
                <a:spcPct val="80000"/>
              </a:lnSpc>
              <a:spcBef>
                <a:spcPts val="400"/>
              </a:spcBef>
              <a:buSzTx/>
              <a:buNone/>
              <a:defRPr sz="1600">
                <a:latin typeface="Arial"/>
                <a:ea typeface="Arial"/>
                <a:cs typeface="Arial"/>
                <a:sym typeface="Arial"/>
              </a:defRPr>
            </a:pPr>
            <a:endParaRPr b="1" dirty="0">
              <a:latin typeface="Comic Sans MS" panose="030F0702030302020204" pitchFamily="66" charset="0"/>
            </a:endParaRPr>
          </a:p>
          <a:p>
            <a:pPr marL="264031" indent="-264031" defTabSz="704087">
              <a:lnSpc>
                <a:spcPct val="80000"/>
              </a:lnSpc>
              <a:spcBef>
                <a:spcPts val="400"/>
              </a:spcBef>
              <a:buSzTx/>
              <a:buNone/>
              <a:defRPr sz="1600" b="1">
                <a:latin typeface="Arial"/>
                <a:ea typeface="Arial"/>
                <a:cs typeface="Arial"/>
                <a:sym typeface="Arial"/>
              </a:defRPr>
            </a:pPr>
            <a:r>
              <a:rPr dirty="0">
                <a:latin typeface="Comic Sans MS" panose="030F0702030302020204" pitchFamily="66" charset="0"/>
              </a:rPr>
              <a:t>    Complete age appropriate tasks </a:t>
            </a:r>
            <a:r>
              <a:rPr b="0" dirty="0">
                <a:latin typeface="Comic Sans MS" panose="030F0702030302020204" pitchFamily="66" charset="0"/>
              </a:rPr>
              <a:t>(due to poor listening rather than academic ability)</a:t>
            </a:r>
          </a:p>
          <a:p>
            <a:pPr marL="264031" indent="-264031" defTabSz="704087">
              <a:lnSpc>
                <a:spcPct val="80000"/>
              </a:lnSpc>
              <a:spcBef>
                <a:spcPts val="400"/>
              </a:spcBef>
              <a:buSzTx/>
              <a:buNone/>
              <a:defRPr sz="1600">
                <a:latin typeface="Arial"/>
                <a:ea typeface="Arial"/>
                <a:cs typeface="Arial"/>
                <a:sym typeface="Arial"/>
              </a:defRPr>
            </a:pPr>
            <a:endParaRPr b="0" dirty="0">
              <a:latin typeface="Comic Sans MS" panose="030F0702030302020204" pitchFamily="66" charset="0"/>
            </a:endParaRPr>
          </a:p>
          <a:p>
            <a:pPr marL="264031" indent="-264031" defTabSz="704087">
              <a:lnSpc>
                <a:spcPct val="80000"/>
              </a:lnSpc>
              <a:spcBef>
                <a:spcPts val="400"/>
              </a:spcBef>
              <a:buSzTx/>
              <a:buNone/>
              <a:defRPr sz="1600" b="1">
                <a:latin typeface="Arial"/>
                <a:ea typeface="Arial"/>
                <a:cs typeface="Arial"/>
                <a:sym typeface="Arial"/>
              </a:defRPr>
            </a:pPr>
            <a:r>
              <a:rPr dirty="0">
                <a:latin typeface="Comic Sans MS" panose="030F0702030302020204" pitchFamily="66" charset="0"/>
              </a:rPr>
              <a:t>    Socially engage well </a:t>
            </a:r>
            <a:r>
              <a:rPr b="0" dirty="0">
                <a:latin typeface="Comic Sans MS" panose="030F0702030302020204" pitchFamily="66" charset="0"/>
              </a:rPr>
              <a:t>with others</a:t>
            </a:r>
            <a:r>
              <a:rPr lang="en-GB" b="0" dirty="0">
                <a:latin typeface="Comic Sans MS" panose="030F0702030302020204" pitchFamily="66" charset="0"/>
              </a:rPr>
              <a:t>,</a:t>
            </a:r>
            <a:r>
              <a:rPr b="0" dirty="0">
                <a:latin typeface="Comic Sans MS" panose="030F0702030302020204" pitchFamily="66" charset="0"/>
              </a:rPr>
              <a:t> as they have not learned the need to stay quiet and wait their turn when communicating. This can then impact their ability to </a:t>
            </a:r>
            <a:r>
              <a:rPr dirty="0">
                <a:latin typeface="Comic Sans MS" panose="030F0702030302020204" pitchFamily="66" charset="0"/>
              </a:rPr>
              <a:t>make friends</a:t>
            </a:r>
          </a:p>
        </p:txBody>
      </p:sp>
      <p:pic>
        <p:nvPicPr>
          <p:cNvPr id="146" name="Picture 9" descr="Picture 9"/>
          <p:cNvPicPr>
            <a:picLocks noChangeAspect="1"/>
          </p:cNvPicPr>
          <p:nvPr/>
        </p:nvPicPr>
        <p:blipFill>
          <a:blip r:embed="rId3"/>
          <a:stretch>
            <a:fillRect/>
          </a:stretch>
        </p:blipFill>
        <p:spPr>
          <a:xfrm>
            <a:off x="275276" y="925402"/>
            <a:ext cx="2869973" cy="2115804"/>
          </a:xfrm>
          <a:prstGeom prst="rect">
            <a:avLst/>
          </a:prstGeom>
          <a:ln w="12700">
            <a:miter lim="400000"/>
          </a:ln>
        </p:spPr>
      </p:pic>
      <p:pic>
        <p:nvPicPr>
          <p:cNvPr id="147" name="Picture 10" descr="Picture 10"/>
          <p:cNvPicPr>
            <a:picLocks noChangeAspect="1"/>
          </p:cNvPicPr>
          <p:nvPr/>
        </p:nvPicPr>
        <p:blipFill>
          <a:blip r:embed="rId4"/>
          <a:stretch>
            <a:fillRect/>
          </a:stretch>
        </p:blipFill>
        <p:spPr>
          <a:xfrm>
            <a:off x="424386" y="3389086"/>
            <a:ext cx="2571752" cy="2197101"/>
          </a:xfrm>
          <a:prstGeom prst="rect">
            <a:avLst/>
          </a:prstGeom>
          <a:ln w="12700">
            <a:miter lim="400000"/>
          </a:ln>
        </p:spPr>
      </p:pic>
      <p:sp>
        <p:nvSpPr>
          <p:cNvPr id="148" name="Rectangle 1"/>
          <p:cNvSpPr txBox="1"/>
          <p:nvPr/>
        </p:nvSpPr>
        <p:spPr>
          <a:xfrm>
            <a:off x="3187246" y="1749557"/>
            <a:ext cx="451730"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blipFill rotWithShape="1">
                  <a:blip r:embed="rId5"/>
                  <a:srcRect/>
                  <a:tile tx="0" ty="0" sx="100000" sy="100000" flip="none" algn="tl"/>
                </a:blipFill>
              </a:defRPr>
            </a:lvl1pPr>
          </a:lstStyle>
          <a:p>
            <a:r>
              <a:t>1</a:t>
            </a:r>
          </a:p>
        </p:txBody>
      </p:sp>
      <p:sp>
        <p:nvSpPr>
          <p:cNvPr id="149" name="Rectangle 6"/>
          <p:cNvSpPr txBox="1"/>
          <p:nvPr/>
        </p:nvSpPr>
        <p:spPr>
          <a:xfrm>
            <a:off x="3187246" y="2465757"/>
            <a:ext cx="451730"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blipFill rotWithShape="1">
                  <a:blip r:embed="rId5"/>
                  <a:srcRect/>
                  <a:tile tx="0" ty="0" sx="100000" sy="100000" flip="none" algn="tl"/>
                </a:blipFill>
              </a:defRPr>
            </a:lvl1pPr>
          </a:lstStyle>
          <a:p>
            <a:r>
              <a:t>2</a:t>
            </a:r>
          </a:p>
        </p:txBody>
      </p:sp>
      <p:sp>
        <p:nvSpPr>
          <p:cNvPr id="150" name="Rectangle 7"/>
          <p:cNvSpPr txBox="1"/>
          <p:nvPr/>
        </p:nvSpPr>
        <p:spPr>
          <a:xfrm>
            <a:off x="3187247" y="3129900"/>
            <a:ext cx="451729"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blipFill rotWithShape="1">
                  <a:blip r:embed="rId5"/>
                  <a:srcRect/>
                  <a:tile tx="0" ty="0" sx="100000" sy="100000" flip="none" algn="tl"/>
                </a:blipFill>
              </a:defRPr>
            </a:lvl1pPr>
          </a:lstStyle>
          <a:p>
            <a:r>
              <a:rPr dirty="0"/>
              <a:t>3</a:t>
            </a:r>
          </a:p>
        </p:txBody>
      </p:sp>
      <p:sp>
        <p:nvSpPr>
          <p:cNvPr id="151" name="Rectangle 8"/>
          <p:cNvSpPr txBox="1"/>
          <p:nvPr/>
        </p:nvSpPr>
        <p:spPr>
          <a:xfrm>
            <a:off x="3160471" y="3931644"/>
            <a:ext cx="451729"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blipFill rotWithShape="1">
                  <a:blip r:embed="rId5"/>
                  <a:srcRect/>
                  <a:tile tx="0" ty="0" sx="100000" sy="100000" flip="none" algn="tl"/>
                </a:blipFill>
              </a:defRPr>
            </a:lvl1pPr>
          </a:lstStyle>
          <a:p>
            <a:r>
              <a:t>4</a:t>
            </a:r>
          </a:p>
        </p:txBody>
      </p:sp>
      <p:sp>
        <p:nvSpPr>
          <p:cNvPr id="152" name="Rectangle 9"/>
          <p:cNvSpPr txBox="1"/>
          <p:nvPr/>
        </p:nvSpPr>
        <p:spPr>
          <a:xfrm>
            <a:off x="3187246" y="4662856"/>
            <a:ext cx="451730"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blipFill rotWithShape="1">
                  <a:blip r:embed="rId5"/>
                  <a:srcRect/>
                  <a:tile tx="0" ty="0" sx="100000" sy="100000" flip="none" algn="tl"/>
                </a:blipFill>
              </a:defRPr>
            </a:lvl1pPr>
          </a:lstStyle>
          <a:p>
            <a:r>
              <a:t>5</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4" name="Title 1"/>
          <p:cNvSpPr txBox="1">
            <a:spLocks noGrp="1"/>
          </p:cNvSpPr>
          <p:nvPr>
            <p:ph type="title"/>
          </p:nvPr>
        </p:nvSpPr>
        <p:spPr>
          <a:xfrm>
            <a:off x="179231" y="101735"/>
            <a:ext cx="8229601" cy="1143001"/>
          </a:xfrm>
          <a:prstGeom prst="rect">
            <a:avLst/>
          </a:prstGeom>
        </p:spPr>
        <p:txBody>
          <a:bodyPr/>
          <a:lstStyle/>
          <a:p>
            <a:r>
              <a:rPr dirty="0">
                <a:latin typeface="Comic Sans MS" panose="030F0702030302020204" pitchFamily="66" charset="0"/>
              </a:rPr>
              <a:t>What is good listening? </a:t>
            </a:r>
          </a:p>
        </p:txBody>
      </p:sp>
      <p:sp>
        <p:nvSpPr>
          <p:cNvPr id="155" name="Content Placeholder 2"/>
          <p:cNvSpPr txBox="1">
            <a:spLocks noGrp="1"/>
          </p:cNvSpPr>
          <p:nvPr>
            <p:ph type="body" idx="1"/>
          </p:nvPr>
        </p:nvSpPr>
        <p:spPr>
          <a:xfrm>
            <a:off x="3483428" y="1587013"/>
            <a:ext cx="5481211" cy="4997155"/>
          </a:xfrm>
          <a:prstGeom prst="rect">
            <a:avLst/>
          </a:prstGeom>
        </p:spPr>
        <p:txBody>
          <a:bodyPr/>
          <a:lstStyle/>
          <a:p>
            <a:pPr>
              <a:lnSpc>
                <a:spcPct val="80000"/>
              </a:lnSpc>
              <a:spcBef>
                <a:spcPts val="600"/>
              </a:spcBef>
              <a:buSzTx/>
              <a:buNone/>
              <a:defRPr sz="2700"/>
            </a:pPr>
            <a:r>
              <a:rPr dirty="0">
                <a:latin typeface="Comic Sans MS" panose="030F0702030302020204" pitchFamily="66" charset="0"/>
              </a:rPr>
              <a:t>To be a good listener children need to:</a:t>
            </a:r>
          </a:p>
          <a:p>
            <a:pPr marL="0" indent="0">
              <a:lnSpc>
                <a:spcPct val="80000"/>
              </a:lnSpc>
              <a:spcBef>
                <a:spcPts val="600"/>
              </a:spcBef>
              <a:buNone/>
              <a:defRPr sz="2700" b="1"/>
            </a:pPr>
            <a:r>
              <a:rPr lang="en-GB" dirty="0">
                <a:latin typeface="Comic Sans MS" panose="030F0702030302020204" pitchFamily="66" charset="0"/>
              </a:rPr>
              <a:t>	</a:t>
            </a:r>
            <a:r>
              <a:rPr dirty="0">
                <a:latin typeface="Comic Sans MS" panose="030F0702030302020204" pitchFamily="66" charset="0"/>
              </a:rPr>
              <a:t>Look at the person</a:t>
            </a:r>
            <a:r>
              <a:rPr b="0" dirty="0">
                <a:latin typeface="Comic Sans MS" panose="030F0702030302020204" pitchFamily="66" charset="0"/>
              </a:rPr>
              <a:t> who is </a:t>
            </a:r>
            <a:r>
              <a:rPr lang="en-GB" b="0" dirty="0">
                <a:latin typeface="Comic Sans MS" panose="030F0702030302020204" pitchFamily="66" charset="0"/>
              </a:rPr>
              <a:t>   	</a:t>
            </a:r>
            <a:r>
              <a:rPr b="0" dirty="0">
                <a:latin typeface="Comic Sans MS" panose="030F0702030302020204" pitchFamily="66" charset="0"/>
              </a:rPr>
              <a:t>talking</a:t>
            </a:r>
          </a:p>
          <a:p>
            <a:pPr marL="0" indent="0">
              <a:lnSpc>
                <a:spcPct val="80000"/>
              </a:lnSpc>
              <a:spcBef>
                <a:spcPts val="600"/>
              </a:spcBef>
              <a:buNone/>
              <a:defRPr sz="2700" b="1"/>
            </a:pPr>
            <a:r>
              <a:rPr lang="en-GB" dirty="0">
                <a:latin typeface="Comic Sans MS" panose="030F0702030302020204" pitchFamily="66" charset="0"/>
              </a:rPr>
              <a:t>	</a:t>
            </a:r>
          </a:p>
          <a:p>
            <a:pPr marL="0" indent="0">
              <a:lnSpc>
                <a:spcPct val="80000"/>
              </a:lnSpc>
              <a:spcBef>
                <a:spcPts val="600"/>
              </a:spcBef>
              <a:buNone/>
              <a:defRPr sz="2700" b="1"/>
            </a:pPr>
            <a:r>
              <a:rPr lang="en-GB" dirty="0">
                <a:latin typeface="Comic Sans MS" panose="030F0702030302020204" pitchFamily="66" charset="0"/>
              </a:rPr>
              <a:t>	</a:t>
            </a:r>
            <a:r>
              <a:rPr dirty="0">
                <a:latin typeface="Comic Sans MS" panose="030F0702030302020204" pitchFamily="66" charset="0"/>
              </a:rPr>
              <a:t>Sit still</a:t>
            </a:r>
          </a:p>
          <a:p>
            <a:pPr>
              <a:lnSpc>
                <a:spcPct val="80000"/>
              </a:lnSpc>
              <a:spcBef>
                <a:spcPts val="600"/>
              </a:spcBef>
              <a:defRPr sz="2700"/>
            </a:pPr>
            <a:endParaRPr dirty="0">
              <a:latin typeface="Comic Sans MS" panose="030F0702030302020204" pitchFamily="66" charset="0"/>
            </a:endParaRPr>
          </a:p>
          <a:p>
            <a:pPr marL="0" indent="0">
              <a:lnSpc>
                <a:spcPct val="80000"/>
              </a:lnSpc>
              <a:spcBef>
                <a:spcPts val="600"/>
              </a:spcBef>
              <a:buNone/>
              <a:defRPr sz="2700" b="1"/>
            </a:pPr>
            <a:r>
              <a:rPr lang="en-GB" dirty="0">
                <a:latin typeface="Comic Sans MS" panose="030F0702030302020204" pitchFamily="66" charset="0"/>
              </a:rPr>
              <a:t>	</a:t>
            </a:r>
            <a:r>
              <a:rPr dirty="0">
                <a:latin typeface="Comic Sans MS" panose="030F0702030302020204" pitchFamily="66" charset="0"/>
              </a:rPr>
              <a:t>Stay quiet </a:t>
            </a:r>
            <a:r>
              <a:rPr b="0" dirty="0">
                <a:latin typeface="Comic Sans MS" panose="030F0702030302020204" pitchFamily="66" charset="0"/>
              </a:rPr>
              <a:t>so that </a:t>
            </a:r>
            <a:r>
              <a:rPr lang="en-GB" b="0" dirty="0">
                <a:latin typeface="Comic Sans MS" panose="030F0702030302020204" pitchFamily="66" charset="0"/>
              </a:rPr>
              <a:t>	</a:t>
            </a:r>
            <a:r>
              <a:rPr b="0" dirty="0">
                <a:latin typeface="Comic Sans MS" panose="030F0702030302020204" pitchFamily="66" charset="0"/>
              </a:rPr>
              <a:t>everyone can listen</a:t>
            </a:r>
          </a:p>
          <a:p>
            <a:pPr>
              <a:lnSpc>
                <a:spcPct val="80000"/>
              </a:lnSpc>
              <a:spcBef>
                <a:spcPts val="600"/>
              </a:spcBef>
              <a:defRPr sz="2700"/>
            </a:pPr>
            <a:endParaRPr b="0" dirty="0">
              <a:latin typeface="Comic Sans MS" panose="030F0702030302020204" pitchFamily="66" charset="0"/>
            </a:endParaRPr>
          </a:p>
          <a:p>
            <a:pPr marL="0" indent="0">
              <a:lnSpc>
                <a:spcPct val="80000"/>
              </a:lnSpc>
              <a:spcBef>
                <a:spcPts val="600"/>
              </a:spcBef>
              <a:buSzTx/>
              <a:buNone/>
              <a:defRPr sz="2700" b="1"/>
            </a:pPr>
            <a:r>
              <a:rPr dirty="0">
                <a:latin typeface="Comic Sans MS" panose="030F0702030302020204" pitchFamily="66" charset="0"/>
              </a:rPr>
              <a:t>    Listen to ALL of the words </a:t>
            </a:r>
          </a:p>
        </p:txBody>
      </p:sp>
      <p:pic>
        <p:nvPicPr>
          <p:cNvPr id="156" name="Picture 3" descr="Picture 3"/>
          <p:cNvPicPr>
            <a:picLocks noChangeAspect="1"/>
          </p:cNvPicPr>
          <p:nvPr/>
        </p:nvPicPr>
        <p:blipFill>
          <a:blip r:embed="rId3"/>
          <a:stretch>
            <a:fillRect/>
          </a:stretch>
        </p:blipFill>
        <p:spPr>
          <a:xfrm>
            <a:off x="561323" y="1380214"/>
            <a:ext cx="2824135" cy="1588576"/>
          </a:xfrm>
          <a:prstGeom prst="rect">
            <a:avLst/>
          </a:prstGeom>
          <a:ln w="12700">
            <a:miter lim="400000"/>
          </a:ln>
        </p:spPr>
      </p:pic>
      <p:pic>
        <p:nvPicPr>
          <p:cNvPr id="157" name="Picture 4" descr="Picture 4"/>
          <p:cNvPicPr>
            <a:picLocks noChangeAspect="1"/>
          </p:cNvPicPr>
          <p:nvPr/>
        </p:nvPicPr>
        <p:blipFill>
          <a:blip r:embed="rId4"/>
          <a:stretch>
            <a:fillRect/>
          </a:stretch>
        </p:blipFill>
        <p:spPr>
          <a:xfrm>
            <a:off x="1603072" y="3188870"/>
            <a:ext cx="1152926" cy="1793441"/>
          </a:xfrm>
          <a:prstGeom prst="rect">
            <a:avLst/>
          </a:prstGeom>
          <a:ln w="12700">
            <a:miter lim="400000"/>
          </a:ln>
        </p:spPr>
      </p:pic>
      <p:pic>
        <p:nvPicPr>
          <p:cNvPr id="158" name="Picture 5" descr="Picture 5"/>
          <p:cNvPicPr>
            <a:picLocks noChangeAspect="1"/>
          </p:cNvPicPr>
          <p:nvPr/>
        </p:nvPicPr>
        <p:blipFill>
          <a:blip r:embed="rId5"/>
          <a:srcRect b="13975"/>
          <a:stretch>
            <a:fillRect/>
          </a:stretch>
        </p:blipFill>
        <p:spPr>
          <a:xfrm>
            <a:off x="1603072" y="5202390"/>
            <a:ext cx="1693779" cy="935947"/>
          </a:xfrm>
          <a:prstGeom prst="rect">
            <a:avLst/>
          </a:prstGeom>
          <a:ln w="12700">
            <a:miter lim="400000"/>
          </a:ln>
        </p:spPr>
      </p:pic>
      <p:sp>
        <p:nvSpPr>
          <p:cNvPr id="159" name="Rectangle 6"/>
          <p:cNvSpPr txBox="1"/>
          <p:nvPr/>
        </p:nvSpPr>
        <p:spPr>
          <a:xfrm>
            <a:off x="3382577" y="2155500"/>
            <a:ext cx="454610"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FF0000"/>
                </a:solidFill>
              </a:defRPr>
            </a:lvl1pPr>
          </a:lstStyle>
          <a:p>
            <a:r>
              <a:rPr lang="en-GB" dirty="0"/>
              <a:t>	</a:t>
            </a:r>
            <a:r>
              <a:rPr dirty="0"/>
              <a:t>1</a:t>
            </a:r>
          </a:p>
        </p:txBody>
      </p:sp>
      <p:sp>
        <p:nvSpPr>
          <p:cNvPr id="160" name="Rectangle 8"/>
          <p:cNvSpPr txBox="1"/>
          <p:nvPr/>
        </p:nvSpPr>
        <p:spPr>
          <a:xfrm>
            <a:off x="3333343" y="3165304"/>
            <a:ext cx="451729"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FF0000"/>
                </a:solidFill>
              </a:defRPr>
            </a:lvl1pPr>
          </a:lstStyle>
          <a:p>
            <a:r>
              <a:rPr dirty="0"/>
              <a:t>2</a:t>
            </a:r>
          </a:p>
        </p:txBody>
      </p:sp>
      <p:sp>
        <p:nvSpPr>
          <p:cNvPr id="161" name="Rectangle 9"/>
          <p:cNvSpPr txBox="1"/>
          <p:nvPr/>
        </p:nvSpPr>
        <p:spPr>
          <a:xfrm>
            <a:off x="3385458" y="4089122"/>
            <a:ext cx="451729"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FF0000"/>
                </a:solidFill>
              </a:defRPr>
            </a:lvl1pPr>
          </a:lstStyle>
          <a:p>
            <a:r>
              <a:rPr dirty="0"/>
              <a:t>3</a:t>
            </a:r>
          </a:p>
        </p:txBody>
      </p:sp>
      <p:sp>
        <p:nvSpPr>
          <p:cNvPr id="162" name="Rectangle 10"/>
          <p:cNvSpPr txBox="1"/>
          <p:nvPr/>
        </p:nvSpPr>
        <p:spPr>
          <a:xfrm>
            <a:off x="3333342" y="5099413"/>
            <a:ext cx="451729"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rgbClr val="FF0000"/>
                </a:solidFill>
              </a:defRPr>
            </a:lvl1pPr>
          </a:lstStyle>
          <a:p>
            <a:r>
              <a:rPr dirty="0"/>
              <a:t>4</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332656"/>
            <a:ext cx="8229600" cy="1143001"/>
          </a:xfrm>
          <a:prstGeom prst="rect">
            <a:avLst/>
          </a:prstGeom>
        </p:spPr>
        <p:txBody>
          <a:bodyPr/>
          <a:lstStyle/>
          <a:p>
            <a:r>
              <a:rPr dirty="0">
                <a:latin typeface="Comic Sans MS" panose="030F0702030302020204" pitchFamily="66" charset="0"/>
              </a:rPr>
              <a:t>1. Look at the person talking </a:t>
            </a:r>
          </a:p>
        </p:txBody>
      </p:sp>
      <p:sp>
        <p:nvSpPr>
          <p:cNvPr id="165" name="Content Placeholder 2"/>
          <p:cNvSpPr txBox="1">
            <a:spLocks noGrp="1"/>
          </p:cNvSpPr>
          <p:nvPr>
            <p:ph type="body" idx="1"/>
          </p:nvPr>
        </p:nvSpPr>
        <p:spPr>
          <a:xfrm>
            <a:off x="2812908" y="1350977"/>
            <a:ext cx="5940154" cy="5616626"/>
          </a:xfrm>
          <a:prstGeom prst="rect">
            <a:avLst/>
          </a:prstGeom>
        </p:spPr>
        <p:txBody>
          <a:bodyPr>
            <a:normAutofit lnSpcReduction="10000"/>
          </a:bodyPr>
          <a:lstStyle/>
          <a:p>
            <a:pPr marL="281176" indent="-281176" defTabSz="749808">
              <a:lnSpc>
                <a:spcPct val="90000"/>
              </a:lnSpc>
              <a:spcBef>
                <a:spcPts val="400"/>
              </a:spcBef>
              <a:buSzTx/>
              <a:buNone/>
              <a:defRPr sz="2000"/>
            </a:pPr>
            <a:r>
              <a:rPr dirty="0">
                <a:latin typeface="Comic Sans MS" panose="030F0702030302020204" pitchFamily="66" charset="0"/>
              </a:rPr>
              <a:t>	This skill is important as:</a:t>
            </a:r>
          </a:p>
          <a:p>
            <a:pPr marL="281176" indent="-281176" defTabSz="749808">
              <a:lnSpc>
                <a:spcPct val="90000"/>
              </a:lnSpc>
              <a:spcBef>
                <a:spcPts val="400"/>
              </a:spcBef>
              <a:buSzTx/>
              <a:buNone/>
              <a:defRPr sz="2000"/>
            </a:pPr>
            <a:endParaRPr dirty="0">
              <a:latin typeface="Comic Sans MS" panose="030F0702030302020204" pitchFamily="66" charset="0"/>
            </a:endParaRPr>
          </a:p>
          <a:p>
            <a:pPr marL="281176" indent="-281176" defTabSz="749808">
              <a:lnSpc>
                <a:spcPct val="90000"/>
              </a:lnSpc>
              <a:spcBef>
                <a:spcPts val="400"/>
              </a:spcBef>
              <a:buSzTx/>
              <a:buNone/>
              <a:defRPr sz="2000"/>
            </a:pPr>
            <a:r>
              <a:rPr dirty="0">
                <a:latin typeface="Comic Sans MS" panose="030F0702030302020204" pitchFamily="66" charset="0"/>
              </a:rPr>
              <a:t>     It </a:t>
            </a:r>
            <a:r>
              <a:rPr b="1" dirty="0">
                <a:latin typeface="Comic Sans MS" panose="030F0702030302020204" pitchFamily="66" charset="0"/>
              </a:rPr>
              <a:t>shows an interest </a:t>
            </a:r>
            <a:r>
              <a:rPr dirty="0">
                <a:latin typeface="Comic Sans MS" panose="030F0702030302020204" pitchFamily="66" charset="0"/>
              </a:rPr>
              <a:t>in what </a:t>
            </a:r>
            <a:r>
              <a:rPr lang="en-GB" dirty="0">
                <a:latin typeface="Comic Sans MS" panose="030F0702030302020204" pitchFamily="66" charset="0"/>
              </a:rPr>
              <a:t>someone </a:t>
            </a:r>
            <a:r>
              <a:rPr dirty="0">
                <a:latin typeface="Comic Sans MS" panose="030F0702030302020204" pitchFamily="66" charset="0"/>
              </a:rPr>
              <a:t>is saying (an </a:t>
            </a:r>
            <a:r>
              <a:rPr b="1" dirty="0">
                <a:latin typeface="Comic Sans MS" panose="030F0702030302020204" pitchFamily="66" charset="0"/>
              </a:rPr>
              <a:t>important social skill </a:t>
            </a:r>
            <a:r>
              <a:rPr dirty="0">
                <a:latin typeface="Comic Sans MS" panose="030F0702030302020204" pitchFamily="66" charset="0"/>
              </a:rPr>
              <a:t>for children to know)</a:t>
            </a:r>
          </a:p>
          <a:p>
            <a:pPr marL="281176" indent="-281176" defTabSz="749808">
              <a:lnSpc>
                <a:spcPct val="90000"/>
              </a:lnSpc>
              <a:spcBef>
                <a:spcPts val="400"/>
              </a:spcBef>
              <a:buSzTx/>
              <a:buNone/>
              <a:defRPr sz="2000"/>
            </a:pPr>
            <a:endParaRPr dirty="0">
              <a:latin typeface="Comic Sans MS" panose="030F0702030302020204" pitchFamily="66" charset="0"/>
            </a:endParaRPr>
          </a:p>
          <a:p>
            <a:pPr marL="281176" indent="-281176" defTabSz="749808">
              <a:lnSpc>
                <a:spcPct val="90000"/>
              </a:lnSpc>
              <a:spcBef>
                <a:spcPts val="400"/>
              </a:spcBef>
              <a:buSzTx/>
              <a:buNone/>
              <a:defRPr sz="2000"/>
            </a:pPr>
            <a:r>
              <a:rPr dirty="0">
                <a:latin typeface="Comic Sans MS" panose="030F0702030302020204" pitchFamily="66" charset="0"/>
              </a:rPr>
              <a:t>     It helps to </a:t>
            </a:r>
            <a:r>
              <a:rPr b="1" dirty="0">
                <a:latin typeface="Comic Sans MS" panose="030F0702030302020204" pitchFamily="66" charset="0"/>
              </a:rPr>
              <a:t>initiate turn taking </a:t>
            </a:r>
            <a:r>
              <a:rPr dirty="0">
                <a:latin typeface="Comic Sans MS" panose="030F0702030302020204" pitchFamily="66" charset="0"/>
              </a:rPr>
              <a:t>in conversations </a:t>
            </a:r>
          </a:p>
          <a:p>
            <a:pPr marL="281176" indent="-281176" defTabSz="749808">
              <a:lnSpc>
                <a:spcPct val="90000"/>
              </a:lnSpc>
              <a:spcBef>
                <a:spcPts val="400"/>
              </a:spcBef>
              <a:buSzTx/>
              <a:buNone/>
              <a:defRPr sz="2000"/>
            </a:pPr>
            <a:endParaRPr dirty="0">
              <a:latin typeface="Comic Sans MS" panose="030F0702030302020204" pitchFamily="66" charset="0"/>
            </a:endParaRPr>
          </a:p>
          <a:p>
            <a:pPr marL="281176" indent="-281176" defTabSz="749808">
              <a:lnSpc>
                <a:spcPct val="90000"/>
              </a:lnSpc>
              <a:spcBef>
                <a:spcPts val="400"/>
              </a:spcBef>
              <a:buSzTx/>
              <a:buNone/>
              <a:defRPr sz="2000"/>
            </a:pPr>
            <a:r>
              <a:rPr dirty="0">
                <a:latin typeface="Comic Sans MS" panose="030F0702030302020204" pitchFamily="66" charset="0"/>
              </a:rPr>
              <a:t>     Many </a:t>
            </a:r>
            <a:r>
              <a:rPr b="1" dirty="0">
                <a:latin typeface="Comic Sans MS" panose="030F0702030302020204" pitchFamily="66" charset="0"/>
              </a:rPr>
              <a:t>learning situations</a:t>
            </a:r>
            <a:r>
              <a:rPr dirty="0">
                <a:latin typeface="Comic Sans MS" panose="030F0702030302020204" pitchFamily="66" charset="0"/>
              </a:rPr>
              <a:t> require children to work in groups where they need to listen and respond to other children. Looking helps them to </a:t>
            </a:r>
            <a:r>
              <a:rPr b="1" dirty="0">
                <a:latin typeface="Comic Sans MS" panose="030F0702030302020204" pitchFamily="66" charset="0"/>
              </a:rPr>
              <a:t>gain more information</a:t>
            </a:r>
          </a:p>
          <a:p>
            <a:pPr marL="281176" indent="-281176" defTabSz="749808">
              <a:lnSpc>
                <a:spcPct val="90000"/>
              </a:lnSpc>
              <a:spcBef>
                <a:spcPts val="400"/>
              </a:spcBef>
              <a:buSzTx/>
              <a:buNone/>
              <a:defRPr sz="2000"/>
            </a:pPr>
            <a:endParaRPr b="1" dirty="0">
              <a:latin typeface="Comic Sans MS" panose="030F0702030302020204" pitchFamily="66" charset="0"/>
            </a:endParaRPr>
          </a:p>
          <a:p>
            <a:pPr marL="281176" indent="-281176" defTabSz="749808">
              <a:lnSpc>
                <a:spcPct val="90000"/>
              </a:lnSpc>
              <a:spcBef>
                <a:spcPts val="400"/>
              </a:spcBef>
              <a:buSzTx/>
              <a:buNone/>
              <a:defRPr sz="2000"/>
            </a:pPr>
            <a:endParaRPr b="1" dirty="0">
              <a:latin typeface="Comic Sans MS" panose="030F0702030302020204" pitchFamily="66" charset="0"/>
            </a:endParaRPr>
          </a:p>
          <a:p>
            <a:pPr marL="281176" indent="-281176" defTabSz="749808">
              <a:lnSpc>
                <a:spcPct val="90000"/>
              </a:lnSpc>
              <a:spcBef>
                <a:spcPts val="400"/>
              </a:spcBef>
              <a:buSzTx/>
              <a:buNone/>
              <a:defRPr sz="2300"/>
            </a:pPr>
            <a:endParaRPr b="1" dirty="0">
              <a:latin typeface="Comic Sans MS" panose="030F0702030302020204" pitchFamily="66" charset="0"/>
            </a:endParaRPr>
          </a:p>
          <a:p>
            <a:pPr marL="281176" indent="-281176" defTabSz="749808">
              <a:lnSpc>
                <a:spcPct val="90000"/>
              </a:lnSpc>
              <a:spcBef>
                <a:spcPts val="500"/>
              </a:spcBef>
              <a:buSzTx/>
              <a:buNone/>
              <a:defRPr sz="2300"/>
            </a:pPr>
            <a:endParaRPr b="1" dirty="0">
              <a:latin typeface="Comic Sans MS" panose="030F0702030302020204" pitchFamily="66" charset="0"/>
            </a:endParaRPr>
          </a:p>
          <a:p>
            <a:pPr marL="281176" indent="-281176" defTabSz="749808">
              <a:lnSpc>
                <a:spcPct val="90000"/>
              </a:lnSpc>
              <a:spcBef>
                <a:spcPts val="400"/>
              </a:spcBef>
              <a:buSzTx/>
              <a:buNone/>
              <a:defRPr sz="2000"/>
            </a:pPr>
            <a:r>
              <a:rPr dirty="0">
                <a:latin typeface="Comic Sans MS" panose="030F0702030302020204" pitchFamily="66" charset="0"/>
              </a:rPr>
              <a:t>	 </a:t>
            </a:r>
          </a:p>
        </p:txBody>
      </p:sp>
      <p:pic>
        <p:nvPicPr>
          <p:cNvPr id="166" name="Picture 1" descr="Picture 1"/>
          <p:cNvPicPr>
            <a:picLocks noChangeAspect="1"/>
          </p:cNvPicPr>
          <p:nvPr/>
        </p:nvPicPr>
        <p:blipFill>
          <a:blip r:embed="rId4"/>
          <a:stretch>
            <a:fillRect/>
          </a:stretch>
        </p:blipFill>
        <p:spPr>
          <a:xfrm>
            <a:off x="130120" y="2360663"/>
            <a:ext cx="2552669" cy="1702310"/>
          </a:xfrm>
          <a:prstGeom prst="rect">
            <a:avLst/>
          </a:prstGeom>
          <a:ln w="12700">
            <a:miter lim="400000"/>
          </a:ln>
        </p:spPr>
      </p:pic>
      <p:sp>
        <p:nvSpPr>
          <p:cNvPr id="167" name="Rectangle 4"/>
          <p:cNvSpPr txBox="1"/>
          <p:nvPr/>
        </p:nvSpPr>
        <p:spPr>
          <a:xfrm>
            <a:off x="2724785" y="1807029"/>
            <a:ext cx="451729"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chemeClr val="accent5"/>
                </a:solidFill>
              </a:defRPr>
            </a:lvl1pPr>
          </a:lstStyle>
          <a:p>
            <a:r>
              <a:t>1</a:t>
            </a:r>
          </a:p>
        </p:txBody>
      </p:sp>
      <p:sp>
        <p:nvSpPr>
          <p:cNvPr id="168" name="Rectangle 7"/>
          <p:cNvSpPr txBox="1"/>
          <p:nvPr/>
        </p:nvSpPr>
        <p:spPr>
          <a:xfrm>
            <a:off x="2724785" y="2658183"/>
            <a:ext cx="451729"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chemeClr val="accent5"/>
                </a:solidFill>
              </a:defRPr>
            </a:lvl1pPr>
          </a:lstStyle>
          <a:p>
            <a:r>
              <a:t>2</a:t>
            </a:r>
          </a:p>
        </p:txBody>
      </p:sp>
      <p:sp>
        <p:nvSpPr>
          <p:cNvPr id="169" name="Rectangle 8"/>
          <p:cNvSpPr txBox="1"/>
          <p:nvPr/>
        </p:nvSpPr>
        <p:spPr>
          <a:xfrm>
            <a:off x="2724785" y="3379044"/>
            <a:ext cx="451729"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chemeClr val="accent5"/>
                </a:solidFill>
              </a:defRPr>
            </a:lvl1pPr>
          </a:lstStyle>
          <a:p>
            <a:r>
              <a:t>3</a:t>
            </a:r>
          </a:p>
        </p:txBody>
      </p:sp>
      <p:sp>
        <p:nvSpPr>
          <p:cNvPr id="170" name="Rectangle 5"/>
          <p:cNvSpPr txBox="1"/>
          <p:nvPr/>
        </p:nvSpPr>
        <p:spPr>
          <a:xfrm>
            <a:off x="630249" y="5721710"/>
            <a:ext cx="7251008" cy="384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05740" indent="-205740" defTabSz="548640">
              <a:spcBef>
                <a:spcPts val="400"/>
              </a:spcBef>
              <a:defRPr sz="1900"/>
            </a:lvl1pPr>
          </a:lstStyle>
          <a:p>
            <a:r>
              <a:rPr dirty="0">
                <a:latin typeface="Comic Sans MS" panose="030F0702030302020204" pitchFamily="66" charset="0"/>
              </a:rPr>
              <a:t>     Extra information for children on the autistic </a:t>
            </a:r>
            <a:r>
              <a:rPr lang="en-GB" dirty="0">
                <a:latin typeface="Comic Sans MS" panose="030F0702030302020204" pitchFamily="66" charset="0"/>
              </a:rPr>
              <a:t>  </a:t>
            </a:r>
            <a:r>
              <a:rPr dirty="0">
                <a:latin typeface="Comic Sans MS" panose="030F0702030302020204" pitchFamily="66" charset="0"/>
              </a:rPr>
              <a:t>spectrum  </a:t>
            </a:r>
          </a:p>
        </p:txBody>
      </p:sp>
      <p:pic>
        <p:nvPicPr>
          <p:cNvPr id="171" name="Audio" descr="Audio"/>
          <p:cNvPicPr>
            <a:picLocks/>
          </p:cNvPicPr>
          <p:nvPr>
            <a:audioFile r:link="rId2"/>
            <p:extLst>
              <p:ext uri="{DAA4B4D4-6D71-4841-9C94-3DE7FCFB9230}">
                <p14:media xmlns:p14="http://schemas.microsoft.com/office/powerpoint/2010/main" r:embed="rId1"/>
              </p:ext>
            </p:extLst>
          </p:nvPr>
        </p:nvPicPr>
        <p:blipFill>
          <a:blip r:embed="rId5"/>
          <a:stretch>
            <a:fillRect/>
          </a:stretch>
        </p:blipFill>
        <p:spPr>
          <a:xfrm>
            <a:off x="7595506" y="5628319"/>
            <a:ext cx="571501" cy="571501"/>
          </a:xfrm>
          <a:prstGeom prst="rect">
            <a:avLst/>
          </a:prstGeom>
          <a:ln w="12700">
            <a:miter lim="400000"/>
          </a:ln>
        </p:spPr>
      </p:pic>
      <p:sp>
        <p:nvSpPr>
          <p:cNvPr id="172" name="5-Point Star 11"/>
          <p:cNvSpPr/>
          <p:nvPr/>
        </p:nvSpPr>
        <p:spPr>
          <a:xfrm>
            <a:off x="526909" y="5721710"/>
            <a:ext cx="322177" cy="341632"/>
          </a:xfrm>
          <a:prstGeom prst="star5">
            <a:avLst>
              <a:gd name="adj" fmla="val 19098"/>
              <a:gd name="hf" fmla="val 105146"/>
              <a:gd name="vf" fmla="val 110557"/>
            </a:avLst>
          </a:prstGeom>
          <a:solidFill>
            <a:srgbClr val="F5E68B"/>
          </a:solidFill>
          <a:ln w="25400">
            <a:solidFill>
              <a:schemeClr val="accent1"/>
            </a:solidFill>
          </a:ln>
        </p:spPr>
        <p:txBody>
          <a:bodyPr lIns="45718" tIns="45718" rIns="45718" bIns="45718"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845" fill="hold"/>
                                        <p:tgtEl>
                                          <p:spTgt spid="1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7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 name="Looking Activities To Try"/>
          <p:cNvSpPr txBox="1">
            <a:spLocks noGrp="1"/>
          </p:cNvSpPr>
          <p:nvPr>
            <p:ph type="title"/>
          </p:nvPr>
        </p:nvSpPr>
        <p:spPr>
          <a:xfrm>
            <a:off x="372831" y="243310"/>
            <a:ext cx="8229601" cy="1143001"/>
          </a:xfrm>
          <a:prstGeom prst="rect">
            <a:avLst/>
          </a:prstGeom>
        </p:spPr>
        <p:txBody>
          <a:bodyPr/>
          <a:lstStyle/>
          <a:p>
            <a:r>
              <a:rPr dirty="0">
                <a:latin typeface="Comic Sans MS" panose="030F0702030302020204" pitchFamily="66" charset="0"/>
              </a:rPr>
              <a:t>Looking activities </a:t>
            </a:r>
            <a:r>
              <a:rPr lang="en-GB" dirty="0">
                <a:latin typeface="Comic Sans MS" panose="030F0702030302020204" pitchFamily="66" charset="0"/>
              </a:rPr>
              <a:t>t</a:t>
            </a:r>
            <a:r>
              <a:rPr dirty="0">
                <a:latin typeface="Comic Sans MS" panose="030F0702030302020204" pitchFamily="66" charset="0"/>
              </a:rPr>
              <a:t>o </a:t>
            </a:r>
            <a:r>
              <a:rPr lang="en-GB" dirty="0">
                <a:latin typeface="Comic Sans MS" panose="030F0702030302020204" pitchFamily="66" charset="0"/>
              </a:rPr>
              <a:t>t</a:t>
            </a:r>
            <a:r>
              <a:rPr dirty="0" err="1">
                <a:latin typeface="Comic Sans MS" panose="030F0702030302020204" pitchFamily="66" charset="0"/>
              </a:rPr>
              <a:t>ry</a:t>
            </a:r>
            <a:endParaRPr dirty="0">
              <a:latin typeface="Comic Sans MS" panose="030F0702030302020204" pitchFamily="66" charset="0"/>
            </a:endParaRPr>
          </a:p>
        </p:txBody>
      </p:sp>
      <p:sp>
        <p:nvSpPr>
          <p:cNvPr id="175" name="Pass The Turn- Choose an activity your child loves (could be completing a puzzle, taking turns in their favourite game) You take turns by looking at each other/or giving each other a nod. If you’re doing this altogether as a family, put your child in cha"/>
          <p:cNvSpPr txBox="1">
            <a:spLocks noGrp="1"/>
          </p:cNvSpPr>
          <p:nvPr>
            <p:ph type="body" idx="1"/>
          </p:nvPr>
        </p:nvSpPr>
        <p:spPr>
          <a:xfrm>
            <a:off x="97970" y="1600200"/>
            <a:ext cx="8828316" cy="3868783"/>
          </a:xfrm>
          <a:prstGeom prst="rect">
            <a:avLst/>
          </a:prstGeom>
        </p:spPr>
        <p:txBody>
          <a:bodyPr>
            <a:normAutofit fontScale="92500" lnSpcReduction="10000"/>
          </a:bodyPr>
          <a:lstStyle/>
          <a:p>
            <a:pPr marL="342899" indent="-342899" defTabSz="548640">
              <a:spcBef>
                <a:spcPts val="400"/>
              </a:spcBef>
              <a:defRPr sz="1900"/>
            </a:pPr>
            <a:r>
              <a:rPr b="1" dirty="0">
                <a:latin typeface="Comic Sans MS" panose="030F0702030302020204" pitchFamily="66" charset="0"/>
              </a:rPr>
              <a:t>Pass The Turn- </a:t>
            </a:r>
            <a:r>
              <a:rPr dirty="0">
                <a:latin typeface="Comic Sans MS" panose="030F0702030302020204" pitchFamily="66" charset="0"/>
              </a:rPr>
              <a:t>Choose an activity your child loves (</a:t>
            </a:r>
            <a:r>
              <a:rPr lang="en-GB" dirty="0">
                <a:latin typeface="Comic Sans MS" panose="030F0702030302020204" pitchFamily="66" charset="0"/>
              </a:rPr>
              <a:t>it </a:t>
            </a:r>
            <a:r>
              <a:rPr dirty="0">
                <a:latin typeface="Comic Sans MS" panose="030F0702030302020204" pitchFamily="66" charset="0"/>
              </a:rPr>
              <a:t>could be completing a puzzle or taking turns in their </a:t>
            </a:r>
            <a:r>
              <a:rPr dirty="0" err="1">
                <a:latin typeface="Comic Sans MS" panose="030F0702030302020204" pitchFamily="66" charset="0"/>
              </a:rPr>
              <a:t>favourite</a:t>
            </a:r>
            <a:r>
              <a:rPr dirty="0">
                <a:latin typeface="Comic Sans MS" panose="030F0702030302020204" pitchFamily="66" charset="0"/>
              </a:rPr>
              <a:t> game) You can only take </a:t>
            </a:r>
            <a:r>
              <a:rPr lang="en-GB" dirty="0">
                <a:latin typeface="Comic Sans MS" panose="030F0702030302020204" pitchFamily="66" charset="0"/>
              </a:rPr>
              <a:t>your</a:t>
            </a:r>
            <a:r>
              <a:rPr dirty="0">
                <a:latin typeface="Comic Sans MS" panose="030F0702030302020204" pitchFamily="66" charset="0"/>
              </a:rPr>
              <a:t> turn by looking at </a:t>
            </a:r>
            <a:r>
              <a:rPr lang="en-GB" dirty="0">
                <a:latin typeface="Comic Sans MS" panose="030F0702030302020204" pitchFamily="66" charset="0"/>
              </a:rPr>
              <a:t>the other person first</a:t>
            </a:r>
            <a:r>
              <a:rPr dirty="0">
                <a:latin typeface="Comic Sans MS" panose="030F0702030302020204" pitchFamily="66" charset="0"/>
              </a:rPr>
              <a:t>/or </a:t>
            </a:r>
            <a:r>
              <a:rPr lang="en-GB" dirty="0">
                <a:latin typeface="Comic Sans MS" panose="030F0702030302020204" pitchFamily="66" charset="0"/>
              </a:rPr>
              <a:t>by giving them</a:t>
            </a:r>
            <a:r>
              <a:rPr dirty="0">
                <a:latin typeface="Comic Sans MS" panose="030F0702030302020204" pitchFamily="66" charset="0"/>
              </a:rPr>
              <a:t> a nod. If you’re doing this altogether as a family, you can put your child in charge of looking at whoever’s turn it is next and </a:t>
            </a:r>
            <a:r>
              <a:rPr lang="en-GB" dirty="0">
                <a:latin typeface="Comic Sans MS" panose="030F0702030302020204" pitchFamily="66" charset="0"/>
              </a:rPr>
              <a:t>then that person can have their turn.</a:t>
            </a:r>
            <a:endParaRPr dirty="0">
              <a:latin typeface="Comic Sans MS" panose="030F0702030302020204" pitchFamily="66" charset="0"/>
            </a:endParaRPr>
          </a:p>
          <a:p>
            <a:pPr marL="205740" indent="-205740" defTabSz="548640">
              <a:spcBef>
                <a:spcPts val="400"/>
              </a:spcBef>
              <a:defRPr sz="1900"/>
            </a:pPr>
            <a:endParaRPr dirty="0">
              <a:latin typeface="Comic Sans MS" panose="030F0702030302020204" pitchFamily="66" charset="0"/>
            </a:endParaRPr>
          </a:p>
          <a:p>
            <a:pPr marL="342899" indent="-342899" defTabSz="548640">
              <a:spcBef>
                <a:spcPts val="400"/>
              </a:spcBef>
              <a:defRPr sz="1900"/>
            </a:pPr>
            <a:r>
              <a:rPr b="1" dirty="0">
                <a:latin typeface="Comic Sans MS" panose="030F0702030302020204" pitchFamily="66" charset="0"/>
              </a:rPr>
              <a:t>Catch </a:t>
            </a:r>
            <a:r>
              <a:rPr dirty="0">
                <a:latin typeface="Comic Sans MS" panose="030F0702030302020204" pitchFamily="66" charset="0"/>
              </a:rPr>
              <a:t>- You can play catching or kicking a football in the garden</a:t>
            </a:r>
          </a:p>
          <a:p>
            <a:pPr marL="0" indent="0" defTabSz="548640">
              <a:spcBef>
                <a:spcPts val="400"/>
              </a:spcBef>
              <a:buSzTx/>
              <a:buNone/>
              <a:defRPr sz="1900"/>
            </a:pPr>
            <a:r>
              <a:rPr dirty="0">
                <a:latin typeface="Comic Sans MS" panose="030F0702030302020204" pitchFamily="66" charset="0"/>
              </a:rPr>
              <a:t>      and before you pass the ball to your child they need to </a:t>
            </a:r>
          </a:p>
          <a:p>
            <a:pPr marL="0" indent="0" defTabSz="548640">
              <a:spcBef>
                <a:spcPts val="400"/>
              </a:spcBef>
              <a:buSzTx/>
              <a:buNone/>
              <a:defRPr sz="1900"/>
            </a:pPr>
            <a:r>
              <a:rPr dirty="0">
                <a:latin typeface="Comic Sans MS" panose="030F0702030302020204" pitchFamily="66" charset="0"/>
              </a:rPr>
              <a:t>      look at you first. </a:t>
            </a:r>
          </a:p>
          <a:p>
            <a:pPr marL="205740" indent="-205740" defTabSz="548640">
              <a:spcBef>
                <a:spcPts val="400"/>
              </a:spcBef>
              <a:defRPr sz="1900"/>
            </a:pPr>
            <a:endParaRPr dirty="0">
              <a:latin typeface="Comic Sans MS" panose="030F0702030302020204" pitchFamily="66" charset="0"/>
            </a:endParaRPr>
          </a:p>
          <a:p>
            <a:pPr marL="342899" indent="-342899" defTabSz="548640">
              <a:spcBef>
                <a:spcPts val="400"/>
              </a:spcBef>
              <a:defRPr sz="1900"/>
            </a:pPr>
            <a:r>
              <a:rPr b="1" dirty="0">
                <a:latin typeface="Comic Sans MS" panose="030F0702030302020204" pitchFamily="66" charset="0"/>
              </a:rPr>
              <a:t>Emotions Picture Game- </a:t>
            </a:r>
            <a:r>
              <a:rPr dirty="0">
                <a:latin typeface="Comic Sans MS" panose="030F0702030302020204" pitchFamily="66" charset="0"/>
              </a:rPr>
              <a:t>Have your child close their eyes</a:t>
            </a:r>
            <a:r>
              <a:rPr lang="en-GB" dirty="0">
                <a:latin typeface="Comic Sans MS" panose="030F0702030302020204" pitchFamily="66" charset="0"/>
              </a:rPr>
              <a:t>, </a:t>
            </a:r>
            <a:r>
              <a:rPr dirty="0">
                <a:latin typeface="Comic Sans MS" panose="030F0702030302020204" pitchFamily="66" charset="0"/>
              </a:rPr>
              <a:t>while you choose an emotions picture card to do</a:t>
            </a:r>
            <a:r>
              <a:rPr lang="en-GB" dirty="0">
                <a:latin typeface="Comic Sans MS" panose="030F0702030302020204" pitchFamily="66" charset="0"/>
              </a:rPr>
              <a:t> for them</a:t>
            </a:r>
            <a:r>
              <a:rPr dirty="0">
                <a:latin typeface="Comic Sans MS" panose="030F0702030302020204" pitchFamily="66" charset="0"/>
              </a:rPr>
              <a:t>. When they open their eyes</a:t>
            </a:r>
            <a:r>
              <a:rPr lang="en-GB" dirty="0">
                <a:latin typeface="Comic Sans MS" panose="030F0702030302020204" pitchFamily="66" charset="0"/>
              </a:rPr>
              <a:t>,</a:t>
            </a:r>
            <a:r>
              <a:rPr dirty="0">
                <a:latin typeface="Comic Sans MS" panose="030F0702030302020204" pitchFamily="66" charset="0"/>
              </a:rPr>
              <a:t> see if they can match your face to one of the cards. You can swap round (*see </a:t>
            </a:r>
            <a:r>
              <a:rPr lang="en-GB" dirty="0">
                <a:latin typeface="Comic Sans MS" panose="030F0702030302020204" pitchFamily="66" charset="0"/>
              </a:rPr>
              <a:t>extra information sheet</a:t>
            </a:r>
            <a:r>
              <a:rPr dirty="0">
                <a:latin typeface="Comic Sans MS" panose="030F0702030302020204" pitchFamily="66" charset="0"/>
              </a:rPr>
              <a:t> for cards)</a:t>
            </a:r>
          </a:p>
        </p:txBody>
      </p:sp>
      <p:pic>
        <p:nvPicPr>
          <p:cNvPr id="176" name="Picture 1" descr="Picture 1"/>
          <p:cNvPicPr>
            <a:picLocks noChangeAspect="1"/>
          </p:cNvPicPr>
          <p:nvPr/>
        </p:nvPicPr>
        <p:blipFill>
          <a:blip r:embed="rId2"/>
          <a:stretch>
            <a:fillRect/>
          </a:stretch>
        </p:blipFill>
        <p:spPr>
          <a:xfrm>
            <a:off x="3609359" y="5468983"/>
            <a:ext cx="1795601" cy="119815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 name="Title 1"/>
          <p:cNvSpPr txBox="1">
            <a:spLocks noGrp="1"/>
          </p:cNvSpPr>
          <p:nvPr>
            <p:ph type="title"/>
          </p:nvPr>
        </p:nvSpPr>
        <p:spPr>
          <a:xfrm>
            <a:off x="0" y="332656"/>
            <a:ext cx="8229600" cy="1143001"/>
          </a:xfrm>
          <a:prstGeom prst="rect">
            <a:avLst/>
          </a:prstGeom>
        </p:spPr>
        <p:txBody>
          <a:bodyPr/>
          <a:lstStyle/>
          <a:p>
            <a:r>
              <a:rPr dirty="0">
                <a:latin typeface="Comic Sans MS" panose="030F0702030302020204" pitchFamily="66" charset="0"/>
              </a:rPr>
              <a:t>2. Sitting Still </a:t>
            </a:r>
          </a:p>
        </p:txBody>
      </p:sp>
      <p:sp>
        <p:nvSpPr>
          <p:cNvPr id="179" name="TextBox 4"/>
          <p:cNvSpPr txBox="1"/>
          <p:nvPr/>
        </p:nvSpPr>
        <p:spPr>
          <a:xfrm>
            <a:off x="421053" y="1231326"/>
            <a:ext cx="8722947" cy="4832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800"/>
            </a:pPr>
            <a:r>
              <a:rPr dirty="0">
                <a:latin typeface="Comic Sans MS" panose="030F0702030302020204" pitchFamily="66" charset="0"/>
              </a:rPr>
              <a:t>This skill is important as: </a:t>
            </a:r>
          </a:p>
          <a:p>
            <a:pPr>
              <a:defRPr sz="2800"/>
            </a:pPr>
            <a:endParaRPr dirty="0">
              <a:latin typeface="Comic Sans MS" panose="030F0702030302020204" pitchFamily="66" charset="0"/>
            </a:endParaRPr>
          </a:p>
          <a:p>
            <a:pPr>
              <a:defRPr sz="2800"/>
            </a:pPr>
            <a:r>
              <a:rPr dirty="0">
                <a:latin typeface="Comic Sans MS" panose="030F0702030302020204" pitchFamily="66" charset="0"/>
              </a:rPr>
              <a:t>When children are sitting appropriately this </a:t>
            </a:r>
            <a:r>
              <a:rPr b="1" dirty="0">
                <a:latin typeface="Comic Sans MS" panose="030F0702030302020204" pitchFamily="66" charset="0"/>
              </a:rPr>
              <a:t>reduces distractions</a:t>
            </a:r>
            <a:r>
              <a:rPr dirty="0">
                <a:latin typeface="Comic Sans MS" panose="030F0702030302020204" pitchFamily="66" charset="0"/>
              </a:rPr>
              <a:t> for them and enables them to </a:t>
            </a:r>
            <a:r>
              <a:rPr b="1" dirty="0">
                <a:latin typeface="Comic Sans MS" panose="030F0702030302020204" pitchFamily="66" charset="0"/>
              </a:rPr>
              <a:t>focus more </a:t>
            </a:r>
            <a:r>
              <a:rPr dirty="0">
                <a:latin typeface="Comic Sans MS" panose="030F0702030302020204" pitchFamily="66" charset="0"/>
              </a:rPr>
              <a:t>easily on what the speaker is saying</a:t>
            </a:r>
          </a:p>
          <a:p>
            <a:pPr marL="280735" indent="-280735">
              <a:buSzPct val="100000"/>
              <a:buChar char="-"/>
              <a:defRPr sz="2800"/>
            </a:pPr>
            <a:endParaRPr dirty="0">
              <a:latin typeface="Comic Sans MS" panose="030F0702030302020204" pitchFamily="66" charset="0"/>
            </a:endParaRPr>
          </a:p>
          <a:p>
            <a:pPr>
              <a:defRPr sz="2800"/>
            </a:pPr>
            <a:r>
              <a:rPr dirty="0">
                <a:latin typeface="Comic Sans MS" panose="030F0702030302020204" pitchFamily="66" charset="0"/>
              </a:rPr>
              <a:t>It </a:t>
            </a:r>
            <a:r>
              <a:rPr b="1" dirty="0">
                <a:latin typeface="Comic Sans MS" panose="030F0702030302020204" pitchFamily="66" charset="0"/>
              </a:rPr>
              <a:t>stops children from distracting others </a:t>
            </a:r>
            <a:r>
              <a:rPr dirty="0">
                <a:latin typeface="Comic Sans MS" panose="030F0702030302020204" pitchFamily="66" charset="0"/>
              </a:rPr>
              <a:t>when they fidget</a:t>
            </a:r>
          </a:p>
          <a:p>
            <a:pPr marL="280735" indent="-280735">
              <a:buSzPct val="100000"/>
              <a:buChar char="-"/>
              <a:defRPr sz="2800"/>
            </a:pPr>
            <a:endParaRPr dirty="0">
              <a:latin typeface="Comic Sans MS" panose="030F0702030302020204" pitchFamily="66" charset="0"/>
            </a:endParaRPr>
          </a:p>
          <a:p>
            <a:pPr>
              <a:defRPr sz="2800"/>
            </a:pPr>
            <a:r>
              <a:rPr dirty="0">
                <a:latin typeface="Comic Sans MS" panose="030F0702030302020204" pitchFamily="66" charset="0"/>
              </a:rPr>
              <a:t>When </a:t>
            </a:r>
            <a:r>
              <a:rPr lang="en-GB" dirty="0">
                <a:latin typeface="Comic Sans MS" panose="030F0702030302020204" pitchFamily="66" charset="0"/>
              </a:rPr>
              <a:t>they learn this skill </a:t>
            </a:r>
            <a:r>
              <a:rPr dirty="0">
                <a:latin typeface="Comic Sans MS" panose="030F0702030302020204" pitchFamily="66" charset="0"/>
              </a:rPr>
              <a:t>it will</a:t>
            </a:r>
            <a:r>
              <a:rPr lang="en-GB" dirty="0">
                <a:latin typeface="Comic Sans MS" panose="030F0702030302020204" pitchFamily="66" charset="0"/>
              </a:rPr>
              <a:t> also then help to</a:t>
            </a:r>
            <a:r>
              <a:rPr dirty="0">
                <a:latin typeface="Comic Sans MS" panose="030F0702030302020204" pitchFamily="66" charset="0"/>
              </a:rPr>
              <a:t> </a:t>
            </a:r>
            <a:r>
              <a:rPr b="1" dirty="0">
                <a:latin typeface="Comic Sans MS" panose="030F0702030302020204" pitchFamily="66" charset="0"/>
              </a:rPr>
              <a:t>improve the listening of the whole class</a:t>
            </a:r>
          </a:p>
        </p:txBody>
      </p:sp>
      <p:pic>
        <p:nvPicPr>
          <p:cNvPr id="180" name="Picture 5" descr="Picture 5"/>
          <p:cNvPicPr>
            <a:picLocks noChangeAspect="1"/>
          </p:cNvPicPr>
          <p:nvPr/>
        </p:nvPicPr>
        <p:blipFill>
          <a:blip r:embed="rId6"/>
          <a:stretch>
            <a:fillRect/>
          </a:stretch>
        </p:blipFill>
        <p:spPr>
          <a:xfrm>
            <a:off x="532801" y="233173"/>
            <a:ext cx="1148861" cy="898671"/>
          </a:xfrm>
          <a:prstGeom prst="rect">
            <a:avLst/>
          </a:prstGeom>
          <a:ln w="12700">
            <a:miter lim="400000"/>
          </a:ln>
        </p:spPr>
      </p:pic>
      <p:sp>
        <p:nvSpPr>
          <p:cNvPr id="181" name="Rectangle 4"/>
          <p:cNvSpPr txBox="1"/>
          <p:nvPr/>
        </p:nvSpPr>
        <p:spPr>
          <a:xfrm>
            <a:off x="-18138" y="1912661"/>
            <a:ext cx="451730"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chemeClr val="accent6"/>
                </a:solidFill>
              </a:defRPr>
            </a:lvl1pPr>
          </a:lstStyle>
          <a:p>
            <a:r>
              <a:t>1</a:t>
            </a:r>
          </a:p>
        </p:txBody>
      </p:sp>
      <p:sp>
        <p:nvSpPr>
          <p:cNvPr id="182" name="Rectangle 5"/>
          <p:cNvSpPr txBox="1"/>
          <p:nvPr/>
        </p:nvSpPr>
        <p:spPr>
          <a:xfrm>
            <a:off x="-18138" y="3576758"/>
            <a:ext cx="451730"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chemeClr val="accent6"/>
                </a:solidFill>
              </a:defRPr>
            </a:lvl1pPr>
          </a:lstStyle>
          <a:p>
            <a:r>
              <a:t>2</a:t>
            </a:r>
          </a:p>
        </p:txBody>
      </p:sp>
      <p:sp>
        <p:nvSpPr>
          <p:cNvPr id="183" name="Rectangle 6"/>
          <p:cNvSpPr txBox="1"/>
          <p:nvPr/>
        </p:nvSpPr>
        <p:spPr>
          <a:xfrm>
            <a:off x="-18138" y="4443040"/>
            <a:ext cx="451730" cy="790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12700" cap="flat">
                  <a:solidFill>
                    <a:srgbClr val="4F6228"/>
                  </a:solidFill>
                  <a:prstDash val="solid"/>
                  <a:round/>
                </a:ln>
                <a:solidFill>
                  <a:schemeClr val="accent6"/>
                </a:solidFill>
              </a:defRPr>
            </a:lvl1pPr>
          </a:lstStyle>
          <a:p>
            <a:r>
              <a:t>3</a:t>
            </a:r>
          </a:p>
        </p:txBody>
      </p:sp>
      <p:sp>
        <p:nvSpPr>
          <p:cNvPr id="184" name="5-Point Star 7"/>
          <p:cNvSpPr/>
          <p:nvPr/>
        </p:nvSpPr>
        <p:spPr>
          <a:xfrm>
            <a:off x="272143" y="6031667"/>
            <a:ext cx="364535" cy="341632"/>
          </a:xfrm>
          <a:prstGeom prst="star5">
            <a:avLst>
              <a:gd name="adj" fmla="val 19098"/>
              <a:gd name="hf" fmla="val 105146"/>
              <a:gd name="vf" fmla="val 110557"/>
            </a:avLst>
          </a:prstGeom>
          <a:solidFill>
            <a:srgbClr val="F5E68B"/>
          </a:solidFill>
          <a:ln w="25400">
            <a:solidFill>
              <a:schemeClr val="accent6"/>
            </a:solidFill>
          </a:ln>
        </p:spPr>
        <p:txBody>
          <a:bodyPr lIns="45718" tIns="45718" rIns="45718" bIns="45718" anchor="ctr"/>
          <a:lstStyle/>
          <a:p>
            <a:endParaRPr/>
          </a:p>
        </p:txBody>
      </p:sp>
      <p:sp>
        <p:nvSpPr>
          <p:cNvPr id="185" name="Rectangle 1"/>
          <p:cNvSpPr txBox="1"/>
          <p:nvPr/>
        </p:nvSpPr>
        <p:spPr>
          <a:xfrm>
            <a:off x="682396" y="6031667"/>
            <a:ext cx="5803313"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dirty="0">
                <a:latin typeface="Comic Sans MS" panose="030F0702030302020204" pitchFamily="66" charset="0"/>
              </a:rPr>
              <a:t>Extra information for children on the autistic spectrum and the best way for children to sit </a:t>
            </a:r>
          </a:p>
        </p:txBody>
      </p:sp>
      <p:pic>
        <p:nvPicPr>
          <p:cNvPr id="10" name="Audio" descr="Audio"/>
          <p:cNvPicPr>
            <a:picLocks/>
          </p:cNvPicPr>
          <p:nvPr>
            <a:audioFile r:link="rId2"/>
            <p:extLst>
              <p:ext uri="{DAA4B4D4-6D71-4841-9C94-3DE7FCFB9230}">
                <p14:media xmlns:p14="http://schemas.microsoft.com/office/powerpoint/2010/main" r:embed="rId1"/>
              </p:ext>
            </p:extLst>
          </p:nvPr>
        </p:nvPicPr>
        <p:blipFill>
          <a:blip r:embed="rId7"/>
          <a:stretch>
            <a:fillRect/>
          </a:stretch>
        </p:blipFill>
        <p:spPr>
          <a:xfrm>
            <a:off x="6245676" y="6031667"/>
            <a:ext cx="571501" cy="571501"/>
          </a:xfrm>
          <a:prstGeom prst="rect">
            <a:avLst/>
          </a:prstGeom>
          <a:ln w="12700">
            <a:miter lim="400000"/>
          </a:ln>
        </p:spPr>
      </p:pic>
      <p:pic>
        <p:nvPicPr>
          <p:cNvPr id="11" name="Audio" descr="Audio"/>
          <p:cNvPicPr>
            <a:picLocks/>
          </p:cNvPicPr>
          <p:nvPr>
            <a:audioFile r:link="rId4"/>
            <p:extLst>
              <p:ext uri="{DAA4B4D4-6D71-4841-9C94-3DE7FCFB9230}">
                <p14:media xmlns:p14="http://schemas.microsoft.com/office/powerpoint/2010/main" r:embed="rId3"/>
              </p:ext>
            </p:extLst>
          </p:nvPr>
        </p:nvPicPr>
        <p:blipFill>
          <a:blip r:embed="rId7"/>
          <a:stretch>
            <a:fillRect/>
          </a:stretch>
        </p:blipFill>
        <p:spPr>
          <a:xfrm>
            <a:off x="6929936" y="6031666"/>
            <a:ext cx="571501" cy="571501"/>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46"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551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1" fill="hold" display="0">
                  <p:stCondLst>
                    <p:cond delay="indefinite"/>
                  </p:stCondLst>
                </p:cTn>
                <p:tgtEl>
                  <p:spTgt spid="10"/>
                </p:tgtEl>
              </p:cMediaNode>
            </p:audio>
            <p:audio>
              <p:cMediaNode vol="100000" showWhenStopped="0">
                <p:cTn id="12" fill="hold" display="0">
                  <p:stCondLst>
                    <p:cond delay="indefinite"/>
                  </p:stCondLst>
                </p:cTn>
                <p:tgtEl>
                  <p:spTgt spid="11"/>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5E68B"/>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E68B"/>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E68B"/>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49AB10C42B3A4E9A9631195F932E29" ma:contentTypeVersion="5" ma:contentTypeDescription="Create a new document." ma:contentTypeScope="" ma:versionID="9b3fd103a3b8b2939050a0acdba2a7e5">
  <xsd:schema xmlns:xsd="http://www.w3.org/2001/XMLSchema" xmlns:xs="http://www.w3.org/2001/XMLSchema" xmlns:p="http://schemas.microsoft.com/office/2006/metadata/properties" xmlns:ns2="0197d472-b51e-4687-8037-841d2aee1868" targetNamespace="http://schemas.microsoft.com/office/2006/metadata/properties" ma:root="true" ma:fieldsID="337fccfad61115e0e9863cb39a4111a9" ns2:_="">
    <xsd:import namespace="0197d472-b51e-4687-8037-841d2aee18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97d472-b51e-4687-8037-841d2aee1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7BF6C-84CE-4E12-89D9-B14DE9806851}">
  <ds:schemaRefs>
    <ds:schemaRef ds:uri="http://schemas.microsoft.com/sharepoint/v3/contenttype/forms"/>
  </ds:schemaRefs>
</ds:datastoreItem>
</file>

<file path=customXml/itemProps2.xml><?xml version="1.0" encoding="utf-8"?>
<ds:datastoreItem xmlns:ds="http://schemas.openxmlformats.org/officeDocument/2006/customXml" ds:itemID="{1976BFA3-38E4-480D-9904-5EE1D0F24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97d472-b51e-4687-8037-841d2aee18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75BAD5-FD0B-4F87-A23F-6D1F18CC2C3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255</TotalTime>
  <Words>1802</Words>
  <Application>Microsoft Office PowerPoint</Application>
  <PresentationFormat>On-screen Show (4:3)</PresentationFormat>
  <Paragraphs>158</Paragraphs>
  <Slides>17</Slides>
  <Notes>0</Notes>
  <HiddenSlides>0</HiddenSlides>
  <MMClips>7</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Building Blocks for Language</vt:lpstr>
      <vt:lpstr>PowerPoint Presentation</vt:lpstr>
      <vt:lpstr>Why is listening hard for so many children?   Time for one to one interaction and opportunities to develop children’s language are impacted by the following: </vt:lpstr>
      <vt:lpstr>     Why is working on so listening important?</vt:lpstr>
      <vt:lpstr>What is good listening? </vt:lpstr>
      <vt:lpstr>1. Look at the person talking </vt:lpstr>
      <vt:lpstr>Looking activities to try</vt:lpstr>
      <vt:lpstr>2. Sitting Still </vt:lpstr>
      <vt:lpstr>Sitting Still Activities To Try</vt:lpstr>
      <vt:lpstr>3. Staying Quiet </vt:lpstr>
      <vt:lpstr>Staying Quiet Activities To Try</vt:lpstr>
      <vt:lpstr> 4. Listen to ALL of the words  </vt:lpstr>
      <vt:lpstr>Listening To ALL The Words Activities To Try</vt:lpstr>
      <vt:lpstr>How to talk so children will listen?  The kind of language adults use when talking to children makes a real difference to how well they listen</vt:lpstr>
      <vt:lpstr>Speech &amp; Language Therapy Helpline</vt:lpstr>
      <vt:lpstr>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Children To Listen  (Based on the book by  Liz Spooner and Jacqui Woodcock)</dc:title>
  <dc:creator>Grant, Caroline</dc:creator>
  <cp:lastModifiedBy>Gail Elder</cp:lastModifiedBy>
  <cp:revision>18</cp:revision>
  <dcterms:modified xsi:type="dcterms:W3CDTF">2021-09-24T07:12:46Z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0x0101002249AB10C42B3A4E9A9631195F932E29</vt:lpwstr>
  </property>
</Properties>
</file>