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0" r:id="rId10"/>
    <p:sldId id="261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0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3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4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5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1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6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2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3520-B7D4-409F-96ED-BDFACF69D19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2B0E-94AE-4AC5-AF33-48BDD511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783"/>
            <a:ext cx="403491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0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Metalinguistics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911173"/>
              </p:ext>
            </p:extLst>
          </p:nvPr>
        </p:nvGraphicFramePr>
        <p:xfrm>
          <a:off x="467544" y="2348880"/>
          <a:ext cx="8219256" cy="36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11"/>
                <a:gridCol w="647258"/>
                <a:gridCol w="2660947"/>
                <a:gridCol w="2589029"/>
                <a:gridCol w="1161011"/>
              </a:tblGrid>
              <a:tr h="7926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New Word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Page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What you think it means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What the dictionary/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internet says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Synonym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6727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parted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27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dispose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27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halter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27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hauled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27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bellowed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155679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Choose words from this slide or the next slide, or a combination of both.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4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Metalinguistics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227820"/>
              </p:ext>
            </p:extLst>
          </p:nvPr>
        </p:nvGraphicFramePr>
        <p:xfrm>
          <a:off x="457200" y="1600200"/>
          <a:ext cx="8219256" cy="413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81"/>
                <a:gridCol w="575340"/>
                <a:gridCol w="2373277"/>
                <a:gridCol w="2589030"/>
                <a:gridCol w="1232928"/>
              </a:tblGrid>
              <a:tr h="13650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New Word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Page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What I think it means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What the dictionary/internet says</a:t>
                      </a:r>
                    </a:p>
                    <a:p>
                      <a:pPr algn="ctr"/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Synonym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9200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scampered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200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clambering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200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consolation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200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intrigued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4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Summarising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LI: </a:t>
            </a:r>
            <a:r>
              <a:rPr lang="en-GB" dirty="0" smtClean="0">
                <a:latin typeface="Comic Sans MS" panose="030F0702030302020204" pitchFamily="66" charset="0"/>
              </a:rPr>
              <a:t>To give a brief summary (statement) of the key points.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SC: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identify the </a:t>
            </a:r>
            <a:r>
              <a:rPr lang="en-GB" u="sng" dirty="0" smtClean="0">
                <a:latin typeface="Comic Sans MS" panose="030F0702030302020204" pitchFamily="66" charset="0"/>
              </a:rPr>
              <a:t>main</a:t>
            </a:r>
            <a:r>
              <a:rPr lang="en-GB" dirty="0" smtClean="0">
                <a:latin typeface="Comic Sans MS" panose="030F0702030302020204" pitchFamily="66" charset="0"/>
              </a:rPr>
              <a:t> points of the story so far.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write the main points in my </a:t>
            </a:r>
            <a:r>
              <a:rPr lang="en-GB" u="sng" dirty="0" smtClean="0">
                <a:latin typeface="Comic Sans MS" panose="030F0702030302020204" pitchFamily="66" charset="0"/>
              </a:rPr>
              <a:t>own words.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Task: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or record a short summary of the main events from chapter 1 in only 3 sentences.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Try not to include unnecessary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345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Activities to be completed throughout the week 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u="sng" dirty="0" smtClean="0">
                <a:latin typeface="Comic Sans MS" panose="030F0702030302020204" pitchFamily="66" charset="0"/>
              </a:rPr>
              <a:t/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 beginning 6.9.21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Comic Sans MS" panose="030F0702030302020204" pitchFamily="66" charset="0"/>
              </a:rPr>
              <a:t>Chapter 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0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Understanding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LI: To identify true &amp; false statements about a text.</a:t>
            </a:r>
          </a:p>
          <a:p>
            <a:pPr marL="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SC: I can listen/read for information.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Task: 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omic Sans MS" panose="030F0702030302020204" pitchFamily="66" charset="0"/>
              </a:rPr>
              <a:t>Read, or listen to the recording of, chapter 1.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omic Sans MS" panose="030F0702030302020204" pitchFamily="66" charset="0"/>
              </a:rPr>
              <a:t>Read statements 1-5. 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omic Sans MS" panose="030F0702030302020204" pitchFamily="66" charset="0"/>
              </a:rPr>
              <a:t>Re-read or listen to chapter 1 and decide if the statements are true or false.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omic Sans MS" panose="030F0702030302020204" pitchFamily="66" charset="0"/>
              </a:rPr>
              <a:t>If there is little or no evidence, answer can’t tell. 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8616930"/>
              </p:ext>
            </p:extLst>
          </p:nvPr>
        </p:nvGraphicFramePr>
        <p:xfrm>
          <a:off x="4572000" y="1628800"/>
          <a:ext cx="4032448" cy="4320479"/>
        </p:xfrm>
        <a:graphic>
          <a:graphicData uri="http://schemas.openxmlformats.org/drawingml/2006/table">
            <a:tbl>
              <a:tblPr firstRow="1" firstCol="1" bandRow="1"/>
              <a:tblGrid>
                <a:gridCol w="317432"/>
                <a:gridCol w="2343427"/>
                <a:gridCol w="713037"/>
                <a:gridCol w="658552"/>
              </a:tblGrid>
              <a:tr h="447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T, F or CT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Page Number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  1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Joey was separated from his mum at a horse sale.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Albert’s dad was unsympathetic toward his horses.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Albert’s mother likes to obey his father.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Joey felt comforted by Albert.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Albert’s mother doesn’t like the horses.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8" marR="64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8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4833" r="-1294" b="-4833"/>
          <a:stretch/>
        </p:blipFill>
        <p:spPr bwMode="auto">
          <a:xfrm>
            <a:off x="2339752" y="504797"/>
            <a:ext cx="4372609" cy="61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0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3"/>
          <a:stretch/>
        </p:blipFill>
        <p:spPr bwMode="auto">
          <a:xfrm>
            <a:off x="179512" y="332655"/>
            <a:ext cx="4392488" cy="60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8" r="17306"/>
          <a:stretch/>
        </p:blipFill>
        <p:spPr bwMode="auto">
          <a:xfrm>
            <a:off x="4499992" y="336915"/>
            <a:ext cx="407795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2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7397" b="6036"/>
          <a:stretch/>
        </p:blipFill>
        <p:spPr bwMode="auto">
          <a:xfrm>
            <a:off x="251520" y="404665"/>
            <a:ext cx="4104456" cy="59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5168"/>
          <a:stretch/>
        </p:blipFill>
        <p:spPr bwMode="auto">
          <a:xfrm>
            <a:off x="4716016" y="404665"/>
            <a:ext cx="4176464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"/>
          <a:stretch/>
        </p:blipFill>
        <p:spPr bwMode="auto">
          <a:xfrm>
            <a:off x="169640" y="188640"/>
            <a:ext cx="4192478" cy="64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6"/>
          <a:stretch/>
        </p:blipFill>
        <p:spPr bwMode="auto">
          <a:xfrm>
            <a:off x="4644008" y="188639"/>
            <a:ext cx="4248472" cy="64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8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6"/>
          <a:stretch/>
        </p:blipFill>
        <p:spPr bwMode="auto">
          <a:xfrm>
            <a:off x="2483768" y="908720"/>
            <a:ext cx="4263020" cy="45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4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Metalinguistics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LI: To work out the meaning of new and unknown words.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SC: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can use reading strategies to help understand new words.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can check the meaning of new words using a dictionary or the internet.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can provide a synonym (words which mean the same or very similar to a word) for each new word.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can use new words in a sentence.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Reading Strategies</a:t>
            </a: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on &amp; Read back- Look for clues mentioned elsewhere in the text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Familiar words- Look for any words you may already know inside the word. 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Replace the word- Use a different word in its place. Does the sentence still make sense?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type of word is it? A noun, adjective, verb, adverb etc. 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389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Activities to be completed throughout the week   Week beginning 6.9.21   Chapter 1</vt:lpstr>
      <vt:lpstr>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Metalinguistics</vt:lpstr>
      <vt:lpstr>Metalinguistics</vt:lpstr>
      <vt:lpstr>Metalinguistics</vt:lpstr>
      <vt:lpstr>Summarising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MaucPrBlackA</dc:creator>
  <cp:lastModifiedBy>MaucPrBlackA</cp:lastModifiedBy>
  <cp:revision>8</cp:revision>
  <dcterms:created xsi:type="dcterms:W3CDTF">2021-09-06T09:37:55Z</dcterms:created>
  <dcterms:modified xsi:type="dcterms:W3CDTF">2021-09-06T10:56:08Z</dcterms:modified>
</cp:coreProperties>
</file>