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00" r:id="rId4"/>
    <p:sldId id="268" r:id="rId5"/>
    <p:sldId id="285" r:id="rId6"/>
    <p:sldId id="301" r:id="rId7"/>
    <p:sldId id="299" r:id="rId8"/>
    <p:sldId id="302" r:id="rId9"/>
    <p:sldId id="303" r:id="rId10"/>
    <p:sldId id="304" r:id="rId11"/>
    <p:sldId id="297" r:id="rId12"/>
    <p:sldId id="305" r:id="rId13"/>
    <p:sldId id="29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232184-FD01-4497-B700-47C89309877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Numeracy - Circles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6600" dirty="0" smtClean="0">
                <a:solidFill>
                  <a:schemeClr val="tx1"/>
                </a:solidFill>
              </a:rPr>
              <a:t>Partitioning to add</a:t>
            </a:r>
            <a:endParaRPr lang="en-GB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8310696" cy="45262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23 + 12</a:t>
            </a:r>
            <a:endParaRPr lang="en-GB" sz="44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       </a:t>
            </a:r>
          </a:p>
          <a:p>
            <a:pPr marL="0" indent="0" algn="ctr">
              <a:buNone/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4000" dirty="0">
                <a:solidFill>
                  <a:srgbClr val="002060"/>
                </a:solidFill>
              </a:rPr>
              <a:t>2</a:t>
            </a:r>
            <a:r>
              <a:rPr lang="en-GB" sz="4000" dirty="0" smtClean="0">
                <a:solidFill>
                  <a:srgbClr val="002060"/>
                </a:solidFill>
              </a:rPr>
              <a:t>0 + 10 = 30     </a:t>
            </a:r>
            <a:endParaRPr lang="en-GB" sz="40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4000" dirty="0">
                <a:solidFill>
                  <a:srgbClr val="00B050"/>
                </a:solidFill>
              </a:rPr>
              <a:t>3</a:t>
            </a:r>
            <a:r>
              <a:rPr lang="en-GB" sz="4000" dirty="0" smtClean="0">
                <a:solidFill>
                  <a:srgbClr val="00B050"/>
                </a:solidFill>
              </a:rPr>
              <a:t> + 2 = 5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30 + 5 = 35</a:t>
            </a:r>
            <a:endParaRPr lang="en-GB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tx1"/>
                </a:solidFill>
              </a:rPr>
              <a:t> </a:t>
            </a:r>
            <a:r>
              <a:rPr lang="en-GB" sz="4000" dirty="0" smtClean="0">
                <a:solidFill>
                  <a:schemeClr val="tx1"/>
                </a:solidFill>
              </a:rPr>
              <a:t>     </a:t>
            </a:r>
            <a:endParaRPr lang="en-GB" sz="3600" dirty="0" smtClean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740727" y="2318696"/>
            <a:ext cx="1270853" cy="1338998"/>
          </a:xfrm>
          <a:custGeom>
            <a:avLst/>
            <a:gdLst>
              <a:gd name="connsiteX0" fmla="*/ 0 w 1270853"/>
              <a:gd name="connsiteY0" fmla="*/ 36577 h 1338998"/>
              <a:gd name="connsiteX1" fmla="*/ 637309 w 1270853"/>
              <a:gd name="connsiteY1" fmla="*/ 1338904 h 1338998"/>
              <a:gd name="connsiteX2" fmla="*/ 1219200 w 1270853"/>
              <a:gd name="connsiteY2" fmla="*/ 105849 h 1338998"/>
              <a:gd name="connsiteX3" fmla="*/ 1205346 w 1270853"/>
              <a:gd name="connsiteY3" fmla="*/ 147413 h 133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853" h="1338998">
                <a:moveTo>
                  <a:pt x="0" y="36577"/>
                </a:moveTo>
                <a:cubicBezTo>
                  <a:pt x="217054" y="681968"/>
                  <a:pt x="434109" y="1327359"/>
                  <a:pt x="637309" y="1338904"/>
                </a:cubicBezTo>
                <a:cubicBezTo>
                  <a:pt x="840509" y="1350449"/>
                  <a:pt x="1124527" y="304431"/>
                  <a:pt x="1219200" y="105849"/>
                </a:cubicBezTo>
                <a:cubicBezTo>
                  <a:pt x="1313873" y="-92733"/>
                  <a:pt x="1259609" y="27340"/>
                  <a:pt x="1205346" y="147413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4059382" y="2313709"/>
            <a:ext cx="1316182" cy="1246922"/>
          </a:xfrm>
          <a:custGeom>
            <a:avLst/>
            <a:gdLst>
              <a:gd name="connsiteX0" fmla="*/ 0 w 1316182"/>
              <a:gd name="connsiteY0" fmla="*/ 0 h 1246922"/>
              <a:gd name="connsiteX1" fmla="*/ 997527 w 1316182"/>
              <a:gd name="connsiteY1" fmla="*/ 1246909 h 1246922"/>
              <a:gd name="connsiteX2" fmla="*/ 1316182 w 1316182"/>
              <a:gd name="connsiteY2" fmla="*/ 27709 h 1246922"/>
              <a:gd name="connsiteX3" fmla="*/ 1316182 w 1316182"/>
              <a:gd name="connsiteY3" fmla="*/ 27709 h 124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6182" h="1246922">
                <a:moveTo>
                  <a:pt x="0" y="0"/>
                </a:moveTo>
                <a:cubicBezTo>
                  <a:pt x="389081" y="621145"/>
                  <a:pt x="778163" y="1242291"/>
                  <a:pt x="997527" y="1246909"/>
                </a:cubicBezTo>
                <a:cubicBezTo>
                  <a:pt x="1216891" y="1251527"/>
                  <a:pt x="1316182" y="27709"/>
                  <a:pt x="1316182" y="27709"/>
                </a:cubicBezTo>
                <a:lnTo>
                  <a:pt x="1316182" y="27709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8310696" cy="45262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11 + 36</a:t>
            </a:r>
            <a:endParaRPr lang="en-GB" sz="44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       </a:t>
            </a:r>
          </a:p>
          <a:p>
            <a:pPr marL="0" indent="0" algn="ctr">
              <a:buNone/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002060"/>
                </a:solidFill>
              </a:rPr>
              <a:t>10 + 30 = 40     </a:t>
            </a:r>
            <a:endParaRPr lang="en-GB" sz="40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00B050"/>
                </a:solidFill>
              </a:rPr>
              <a:t>1 + 6 = 7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40 + 7 = 47</a:t>
            </a:r>
            <a:endParaRPr lang="en-GB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tx1"/>
                </a:solidFill>
              </a:rPr>
              <a:t> </a:t>
            </a:r>
            <a:r>
              <a:rPr lang="en-GB" sz="4000" dirty="0" smtClean="0">
                <a:solidFill>
                  <a:schemeClr val="tx1"/>
                </a:solidFill>
              </a:rPr>
              <a:t>     </a:t>
            </a:r>
            <a:endParaRPr lang="en-GB" sz="3600" dirty="0" smtClean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740727" y="2318696"/>
            <a:ext cx="1270853" cy="1338998"/>
          </a:xfrm>
          <a:custGeom>
            <a:avLst/>
            <a:gdLst>
              <a:gd name="connsiteX0" fmla="*/ 0 w 1270853"/>
              <a:gd name="connsiteY0" fmla="*/ 36577 h 1338998"/>
              <a:gd name="connsiteX1" fmla="*/ 637309 w 1270853"/>
              <a:gd name="connsiteY1" fmla="*/ 1338904 h 1338998"/>
              <a:gd name="connsiteX2" fmla="*/ 1219200 w 1270853"/>
              <a:gd name="connsiteY2" fmla="*/ 105849 h 1338998"/>
              <a:gd name="connsiteX3" fmla="*/ 1205346 w 1270853"/>
              <a:gd name="connsiteY3" fmla="*/ 147413 h 133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853" h="1338998">
                <a:moveTo>
                  <a:pt x="0" y="36577"/>
                </a:moveTo>
                <a:cubicBezTo>
                  <a:pt x="217054" y="681968"/>
                  <a:pt x="434109" y="1327359"/>
                  <a:pt x="637309" y="1338904"/>
                </a:cubicBezTo>
                <a:cubicBezTo>
                  <a:pt x="840509" y="1350449"/>
                  <a:pt x="1124527" y="304431"/>
                  <a:pt x="1219200" y="105849"/>
                </a:cubicBezTo>
                <a:cubicBezTo>
                  <a:pt x="1313873" y="-92733"/>
                  <a:pt x="1259609" y="27340"/>
                  <a:pt x="1205346" y="147413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4059382" y="2313709"/>
            <a:ext cx="1316182" cy="1246922"/>
          </a:xfrm>
          <a:custGeom>
            <a:avLst/>
            <a:gdLst>
              <a:gd name="connsiteX0" fmla="*/ 0 w 1316182"/>
              <a:gd name="connsiteY0" fmla="*/ 0 h 1246922"/>
              <a:gd name="connsiteX1" fmla="*/ 997527 w 1316182"/>
              <a:gd name="connsiteY1" fmla="*/ 1246909 h 1246922"/>
              <a:gd name="connsiteX2" fmla="*/ 1316182 w 1316182"/>
              <a:gd name="connsiteY2" fmla="*/ 27709 h 1246922"/>
              <a:gd name="connsiteX3" fmla="*/ 1316182 w 1316182"/>
              <a:gd name="connsiteY3" fmla="*/ 27709 h 124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6182" h="1246922">
                <a:moveTo>
                  <a:pt x="0" y="0"/>
                </a:moveTo>
                <a:cubicBezTo>
                  <a:pt x="389081" y="621145"/>
                  <a:pt x="778163" y="1242291"/>
                  <a:pt x="997527" y="1246909"/>
                </a:cubicBezTo>
                <a:cubicBezTo>
                  <a:pt x="1216891" y="1251527"/>
                  <a:pt x="1316182" y="27709"/>
                  <a:pt x="1316182" y="27709"/>
                </a:cubicBezTo>
                <a:lnTo>
                  <a:pt x="1316182" y="27709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8310696" cy="45262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2</a:t>
            </a:r>
            <a:r>
              <a:rPr lang="en-GB" sz="4400" dirty="0">
                <a:solidFill>
                  <a:srgbClr val="FF0000"/>
                </a:solidFill>
              </a:rPr>
              <a:t>4</a:t>
            </a:r>
            <a:r>
              <a:rPr lang="en-GB" sz="4400" dirty="0" smtClean="0">
                <a:solidFill>
                  <a:srgbClr val="FF0000"/>
                </a:solidFill>
              </a:rPr>
              <a:t> + 35</a:t>
            </a:r>
            <a:endParaRPr lang="en-GB" sz="44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       </a:t>
            </a:r>
          </a:p>
          <a:p>
            <a:pPr marL="0" indent="0" algn="ctr">
              <a:buNone/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4000" dirty="0">
                <a:solidFill>
                  <a:srgbClr val="002060"/>
                </a:solidFill>
              </a:rPr>
              <a:t>2</a:t>
            </a:r>
            <a:r>
              <a:rPr lang="en-GB" sz="4000" dirty="0" smtClean="0">
                <a:solidFill>
                  <a:srgbClr val="002060"/>
                </a:solidFill>
              </a:rPr>
              <a:t>0 + 30 = 50     </a:t>
            </a:r>
            <a:endParaRPr lang="en-GB" sz="40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4000" dirty="0">
                <a:solidFill>
                  <a:srgbClr val="00B050"/>
                </a:solidFill>
              </a:rPr>
              <a:t>4</a:t>
            </a:r>
            <a:r>
              <a:rPr lang="en-GB" sz="4000" dirty="0" smtClean="0">
                <a:solidFill>
                  <a:srgbClr val="00B050"/>
                </a:solidFill>
              </a:rPr>
              <a:t> + 5 = 9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50 + </a:t>
            </a:r>
            <a:r>
              <a:rPr lang="en-GB" sz="4000" dirty="0">
                <a:solidFill>
                  <a:srgbClr val="FF0000"/>
                </a:solidFill>
              </a:rPr>
              <a:t>9</a:t>
            </a:r>
            <a:r>
              <a:rPr lang="en-GB" sz="4000" dirty="0" smtClean="0">
                <a:solidFill>
                  <a:srgbClr val="FF0000"/>
                </a:solidFill>
              </a:rPr>
              <a:t> = 59</a:t>
            </a:r>
            <a:endParaRPr lang="en-GB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tx1"/>
                </a:solidFill>
              </a:rPr>
              <a:t> </a:t>
            </a:r>
            <a:r>
              <a:rPr lang="en-GB" sz="4000" dirty="0" smtClean="0">
                <a:solidFill>
                  <a:schemeClr val="tx1"/>
                </a:solidFill>
              </a:rPr>
              <a:t>     </a:t>
            </a:r>
            <a:endParaRPr lang="en-GB" sz="3600" dirty="0" smtClean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740727" y="2318696"/>
            <a:ext cx="1270853" cy="1338998"/>
          </a:xfrm>
          <a:custGeom>
            <a:avLst/>
            <a:gdLst>
              <a:gd name="connsiteX0" fmla="*/ 0 w 1270853"/>
              <a:gd name="connsiteY0" fmla="*/ 36577 h 1338998"/>
              <a:gd name="connsiteX1" fmla="*/ 637309 w 1270853"/>
              <a:gd name="connsiteY1" fmla="*/ 1338904 h 1338998"/>
              <a:gd name="connsiteX2" fmla="*/ 1219200 w 1270853"/>
              <a:gd name="connsiteY2" fmla="*/ 105849 h 1338998"/>
              <a:gd name="connsiteX3" fmla="*/ 1205346 w 1270853"/>
              <a:gd name="connsiteY3" fmla="*/ 147413 h 133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853" h="1338998">
                <a:moveTo>
                  <a:pt x="0" y="36577"/>
                </a:moveTo>
                <a:cubicBezTo>
                  <a:pt x="217054" y="681968"/>
                  <a:pt x="434109" y="1327359"/>
                  <a:pt x="637309" y="1338904"/>
                </a:cubicBezTo>
                <a:cubicBezTo>
                  <a:pt x="840509" y="1350449"/>
                  <a:pt x="1124527" y="304431"/>
                  <a:pt x="1219200" y="105849"/>
                </a:cubicBezTo>
                <a:cubicBezTo>
                  <a:pt x="1313873" y="-92733"/>
                  <a:pt x="1259609" y="27340"/>
                  <a:pt x="1205346" y="147413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4059382" y="2313709"/>
            <a:ext cx="1316182" cy="1246922"/>
          </a:xfrm>
          <a:custGeom>
            <a:avLst/>
            <a:gdLst>
              <a:gd name="connsiteX0" fmla="*/ 0 w 1316182"/>
              <a:gd name="connsiteY0" fmla="*/ 0 h 1246922"/>
              <a:gd name="connsiteX1" fmla="*/ 997527 w 1316182"/>
              <a:gd name="connsiteY1" fmla="*/ 1246909 h 1246922"/>
              <a:gd name="connsiteX2" fmla="*/ 1316182 w 1316182"/>
              <a:gd name="connsiteY2" fmla="*/ 27709 h 1246922"/>
              <a:gd name="connsiteX3" fmla="*/ 1316182 w 1316182"/>
              <a:gd name="connsiteY3" fmla="*/ 27709 h 124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6182" h="1246922">
                <a:moveTo>
                  <a:pt x="0" y="0"/>
                </a:moveTo>
                <a:cubicBezTo>
                  <a:pt x="389081" y="621145"/>
                  <a:pt x="778163" y="1242291"/>
                  <a:pt x="997527" y="1246909"/>
                </a:cubicBezTo>
                <a:cubicBezTo>
                  <a:pt x="1216891" y="1251527"/>
                  <a:pt x="1316182" y="27709"/>
                  <a:pt x="1316182" y="27709"/>
                </a:cubicBezTo>
                <a:lnTo>
                  <a:pt x="1316182" y="27709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Now it is your turn…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Try the following calculations using the strategy I showed you. </a:t>
            </a:r>
            <a:r>
              <a:rPr lang="en-GB" sz="2800" smtClean="0">
                <a:solidFill>
                  <a:schemeClr val="tx1"/>
                </a:solidFill>
              </a:rPr>
              <a:t>Write these into your jotter.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12 + 16 =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17 + 22 =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27 + 31 =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25 + 34 =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30 + 30 =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38 + 21 = </a:t>
            </a:r>
          </a:p>
        </p:txBody>
      </p:sp>
    </p:spTree>
    <p:extLst>
      <p:ext uri="{BB962C8B-B14F-4D97-AF65-F5344CB8AC3E}">
        <p14:creationId xmlns:p14="http://schemas.microsoft.com/office/powerpoint/2010/main" val="29234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4000" dirty="0" smtClean="0">
              <a:solidFill>
                <a:schemeClr val="tx1"/>
              </a:solidFill>
            </a:endParaRPr>
          </a:p>
          <a:p>
            <a:r>
              <a:rPr lang="en-GB" sz="4400" dirty="0" smtClean="0">
                <a:solidFill>
                  <a:schemeClr val="tx1"/>
                </a:solidFill>
              </a:rPr>
              <a:t>Think back to when we looked at the quantity value  and column value of a number.</a:t>
            </a:r>
          </a:p>
        </p:txBody>
      </p:sp>
    </p:spTree>
    <p:extLst>
      <p:ext uri="{BB962C8B-B14F-4D97-AF65-F5344CB8AC3E}">
        <p14:creationId xmlns:p14="http://schemas.microsoft.com/office/powerpoint/2010/main" val="20026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4400" dirty="0" smtClean="0">
              <a:solidFill>
                <a:schemeClr val="tx1"/>
              </a:solidFill>
            </a:endParaRPr>
          </a:p>
          <a:p>
            <a:pPr algn="ctr"/>
            <a:endParaRPr lang="en-GB" sz="4400" dirty="0">
              <a:solidFill>
                <a:schemeClr val="tx1"/>
              </a:solidFill>
            </a:endParaRPr>
          </a:p>
          <a:p>
            <a:pPr algn="ctr"/>
            <a:r>
              <a:rPr lang="en-GB" sz="4400" dirty="0" smtClean="0">
                <a:solidFill>
                  <a:schemeClr val="tx1"/>
                </a:solidFill>
              </a:rPr>
              <a:t>What </a:t>
            </a:r>
            <a:r>
              <a:rPr lang="en-GB" sz="4400" dirty="0">
                <a:solidFill>
                  <a:schemeClr val="tx1"/>
                </a:solidFill>
              </a:rPr>
              <a:t>is the quantity value of 13?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62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00692" y="314200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145695" y="404664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536384" y="320267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3"/>
            <a:endCxn id="4" idx="7"/>
          </p:cNvCxnSpPr>
          <p:nvPr/>
        </p:nvCxnSpPr>
        <p:spPr>
          <a:xfrm flipH="1">
            <a:off x="2687578" y="2678783"/>
            <a:ext cx="827203" cy="914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5"/>
            <a:endCxn id="2" idx="1"/>
          </p:cNvCxnSpPr>
          <p:nvPr/>
        </p:nvCxnSpPr>
        <p:spPr>
          <a:xfrm>
            <a:off x="5296889" y="2678783"/>
            <a:ext cx="672889" cy="8534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8243" y="3811550"/>
            <a:ext cx="1387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+</a:t>
            </a:r>
            <a:endParaRPr lang="en-GB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01244" y="908720"/>
            <a:ext cx="1387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13</a:t>
            </a:r>
            <a:endParaRPr lang="en-GB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4092" y="3861048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10</a:t>
            </a:r>
            <a:endParaRPr lang="en-GB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8764" y="3873105"/>
            <a:ext cx="1419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 3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2947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5400" dirty="0" smtClean="0"/>
          </a:p>
          <a:p>
            <a:endParaRPr lang="en-GB" sz="5400" dirty="0"/>
          </a:p>
          <a:p>
            <a:pPr marL="0" indent="0" algn="ctr">
              <a:buNone/>
            </a:pPr>
            <a:r>
              <a:rPr lang="en-GB" sz="4400" dirty="0" smtClean="0">
                <a:solidFill>
                  <a:schemeClr val="tx1"/>
                </a:solidFill>
              </a:rPr>
              <a:t>13 is the same as 10 + 3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0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400" dirty="0" smtClean="0">
              <a:solidFill>
                <a:schemeClr val="tx1"/>
              </a:solidFill>
            </a:endParaRPr>
          </a:p>
          <a:p>
            <a:r>
              <a:rPr lang="en-GB" sz="4400" dirty="0" smtClean="0">
                <a:solidFill>
                  <a:schemeClr val="tx1"/>
                </a:solidFill>
              </a:rPr>
              <a:t>What is the column value of 13?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4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308235"/>
              </p:ext>
            </p:extLst>
          </p:nvPr>
        </p:nvGraphicFramePr>
        <p:xfrm>
          <a:off x="539552" y="2996952"/>
          <a:ext cx="822960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20080">
                <a:tc>
                  <a:txBody>
                    <a:bodyPr/>
                    <a:lstStyle/>
                    <a:p>
                      <a:r>
                        <a:rPr lang="en-GB" dirty="0" smtClean="0"/>
                        <a:t>Tens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Units</a:t>
                      </a:r>
                      <a:endParaRPr lang="en-GB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09122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13 </a:t>
            </a:r>
            <a:r>
              <a:rPr lang="en-GB" sz="3600" dirty="0"/>
              <a:t>is made up of 1 ten and </a:t>
            </a:r>
            <a:r>
              <a:rPr lang="en-GB" sz="3600" dirty="0" smtClean="0"/>
              <a:t>3 </a:t>
            </a:r>
            <a:r>
              <a:rPr lang="en-GB" sz="3600" dirty="0"/>
              <a:t>units.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29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tx1"/>
                </a:solidFill>
              </a:rPr>
              <a:t>Now </a:t>
            </a:r>
            <a:r>
              <a:rPr lang="en-GB" sz="4400" dirty="0">
                <a:solidFill>
                  <a:schemeClr val="tx1"/>
                </a:solidFill>
              </a:rPr>
              <a:t>lets look at partitioning our numbers to then add them </a:t>
            </a:r>
            <a:r>
              <a:rPr lang="en-GB" sz="4400" dirty="0" smtClean="0">
                <a:solidFill>
                  <a:schemeClr val="tx1"/>
                </a:solidFill>
              </a:rPr>
              <a:t>together.</a:t>
            </a:r>
          </a:p>
          <a:p>
            <a:r>
              <a:rPr lang="en-GB" sz="4400" dirty="0" smtClean="0">
                <a:solidFill>
                  <a:schemeClr val="tx1"/>
                </a:solidFill>
              </a:rPr>
              <a:t>When I say partition – I mean splitting the number up.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1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Step 1 – Partition the tens, then add.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Step 2 – Partition </a:t>
            </a:r>
            <a:r>
              <a:rPr lang="en-GB" dirty="0">
                <a:solidFill>
                  <a:schemeClr val="tx1"/>
                </a:solidFill>
              </a:rPr>
              <a:t>the </a:t>
            </a:r>
            <a:r>
              <a:rPr lang="en-GB" dirty="0" smtClean="0">
                <a:solidFill>
                  <a:schemeClr val="tx1"/>
                </a:solidFill>
              </a:rPr>
              <a:t>units, </a:t>
            </a:r>
            <a:r>
              <a:rPr lang="en-GB" dirty="0">
                <a:solidFill>
                  <a:schemeClr val="tx1"/>
                </a:solidFill>
              </a:rPr>
              <a:t>then add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Step 3 – Add the tens and units together.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Have a look at the next slide for an example.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81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91</TotalTime>
  <Words>241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Numeracy - Circles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it is your turn…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- Circles</dc:title>
  <dc:creator>LogaPrRobertsonC</dc:creator>
  <cp:lastModifiedBy>LogaPrRobertsonC</cp:lastModifiedBy>
  <cp:revision>11</cp:revision>
  <dcterms:created xsi:type="dcterms:W3CDTF">2021-01-14T22:25:00Z</dcterms:created>
  <dcterms:modified xsi:type="dcterms:W3CDTF">2021-02-04T08:23:34Z</dcterms:modified>
</cp:coreProperties>
</file>