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05" r:id="rId4"/>
    <p:sldId id="299" r:id="rId5"/>
    <p:sldId id="300" r:id="rId6"/>
    <p:sldId id="301" r:id="rId7"/>
    <p:sldId id="302" r:id="rId8"/>
    <p:sldId id="294" r:id="rId9"/>
    <p:sldId id="295" r:id="rId10"/>
    <p:sldId id="303" r:id="rId11"/>
    <p:sldId id="304" r:id="rId12"/>
    <p:sldId id="297" r:id="rId13"/>
    <p:sldId id="296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232184-FD01-4497-B700-47C8930987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Numeracy - Circles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Column</a:t>
            </a:r>
            <a:r>
              <a:rPr lang="en-GB" sz="6600" dirty="0" smtClean="0">
                <a:solidFill>
                  <a:schemeClr val="tx1"/>
                </a:solidFill>
              </a:rPr>
              <a:t> </a:t>
            </a:r>
            <a:r>
              <a:rPr lang="en-GB" sz="6600" dirty="0" smtClean="0">
                <a:solidFill>
                  <a:schemeClr val="tx1"/>
                </a:solidFill>
              </a:rPr>
              <a:t>Value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What do you think the </a:t>
            </a:r>
            <a:r>
              <a:rPr lang="en-GB" sz="4000" dirty="0" smtClean="0">
                <a:solidFill>
                  <a:schemeClr val="tx1"/>
                </a:solidFill>
              </a:rPr>
              <a:t>column </a:t>
            </a:r>
            <a:r>
              <a:rPr lang="en-GB" sz="4000" dirty="0" smtClean="0">
                <a:solidFill>
                  <a:schemeClr val="tx1"/>
                </a:solidFill>
              </a:rPr>
              <a:t>value of </a:t>
            </a:r>
            <a:r>
              <a:rPr lang="en-GB" sz="4000" dirty="0" smtClean="0">
                <a:solidFill>
                  <a:schemeClr val="tx1"/>
                </a:solidFill>
              </a:rPr>
              <a:t>17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 smtClean="0"/>
          </a:p>
          <a:p>
            <a:pPr algn="ctr"/>
            <a:endParaRPr lang="en-GB" sz="4000" dirty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Yes you are right </a:t>
            </a: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tx1"/>
                </a:solidFill>
              </a:rPr>
              <a:t>17</a:t>
            </a:r>
            <a:r>
              <a:rPr lang="en-GB" sz="4000" dirty="0" smtClean="0">
                <a:solidFill>
                  <a:schemeClr val="tx1"/>
                </a:solidFill>
              </a:rPr>
              <a:t> has 1 ten and 7 units.</a:t>
            </a:r>
            <a:endParaRPr lang="en-GB" sz="4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7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To recap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36</a:t>
            </a:r>
            <a:endParaRPr lang="en-GB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       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   </a:t>
            </a:r>
            <a:r>
              <a:rPr lang="en-GB" sz="3600" dirty="0" smtClean="0">
                <a:solidFill>
                  <a:srgbClr val="FF0000"/>
                </a:solidFill>
              </a:rPr>
              <a:t>3 tens </a:t>
            </a:r>
            <a:r>
              <a:rPr lang="en-GB" sz="3600" dirty="0" smtClean="0">
                <a:solidFill>
                  <a:schemeClr val="tx1"/>
                </a:solidFill>
              </a:rPr>
              <a:t>  </a:t>
            </a:r>
            <a:r>
              <a:rPr lang="en-GB" sz="3600" dirty="0">
                <a:solidFill>
                  <a:schemeClr val="tx1"/>
                </a:solidFill>
              </a:rPr>
              <a:t>+  </a:t>
            </a:r>
            <a:r>
              <a:rPr lang="en-GB" sz="3600" dirty="0" smtClean="0">
                <a:solidFill>
                  <a:srgbClr val="00B050"/>
                </a:solidFill>
              </a:rPr>
              <a:t>6</a:t>
            </a: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GB" sz="3600" dirty="0" smtClean="0">
                <a:solidFill>
                  <a:srgbClr val="00B050"/>
                </a:solidFill>
              </a:rPr>
              <a:t>units</a:t>
            </a:r>
            <a:endParaRPr lang="en-GB" sz="36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The </a:t>
            </a:r>
            <a:r>
              <a:rPr lang="en-GB" sz="3200" dirty="0" smtClean="0">
                <a:solidFill>
                  <a:srgbClr val="FF0000"/>
                </a:solidFill>
              </a:rPr>
              <a:t>3 </a:t>
            </a:r>
            <a:r>
              <a:rPr lang="en-GB" sz="3200" dirty="0">
                <a:solidFill>
                  <a:srgbClr val="FF0000"/>
                </a:solidFill>
              </a:rPr>
              <a:t>tells us there </a:t>
            </a:r>
            <a:r>
              <a:rPr lang="en-GB" sz="3200" dirty="0" smtClean="0">
                <a:solidFill>
                  <a:srgbClr val="FF0000"/>
                </a:solidFill>
              </a:rPr>
              <a:t>is </a:t>
            </a:r>
            <a:r>
              <a:rPr lang="en-GB" sz="3200" dirty="0" smtClean="0">
                <a:solidFill>
                  <a:srgbClr val="FF0000"/>
                </a:solidFill>
              </a:rPr>
              <a:t>3 </a:t>
            </a:r>
            <a:r>
              <a:rPr lang="en-GB" sz="3200" dirty="0" smtClean="0">
                <a:solidFill>
                  <a:srgbClr val="FF0000"/>
                </a:solidFill>
              </a:rPr>
              <a:t>tens </a:t>
            </a:r>
            <a:r>
              <a:rPr lang="en-GB" sz="3200" dirty="0">
                <a:solidFill>
                  <a:schemeClr val="tx1"/>
                </a:solidFill>
              </a:rPr>
              <a:t>and </a:t>
            </a:r>
            <a:r>
              <a:rPr lang="en-GB" sz="3200" dirty="0" smtClean="0">
                <a:solidFill>
                  <a:srgbClr val="00B050"/>
                </a:solidFill>
              </a:rPr>
              <a:t>the 6 </a:t>
            </a:r>
            <a:r>
              <a:rPr lang="en-GB" sz="3200" dirty="0">
                <a:solidFill>
                  <a:srgbClr val="00B050"/>
                </a:solidFill>
              </a:rPr>
              <a:t>tells us there is </a:t>
            </a:r>
            <a:r>
              <a:rPr lang="en-GB" sz="3200" dirty="0" smtClean="0">
                <a:solidFill>
                  <a:srgbClr val="00B050"/>
                </a:solidFill>
              </a:rPr>
              <a:t>6 units.</a:t>
            </a:r>
            <a:endParaRPr lang="en-GB" sz="32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</a:t>
            </a:r>
            <a:r>
              <a:rPr lang="en-GB" sz="4000" dirty="0" smtClean="0">
                <a:solidFill>
                  <a:srgbClr val="00B050"/>
                </a:solidFill>
              </a:rPr>
              <a:t>1</a:t>
            </a:r>
          </a:p>
          <a:p>
            <a:pPr marL="0" indent="0" algn="ctr">
              <a:buNone/>
            </a:pPr>
            <a:endParaRPr lang="en-GB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  </a:t>
            </a: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1 ten </a:t>
            </a:r>
            <a:r>
              <a:rPr lang="en-GB" sz="3600" dirty="0" smtClean="0">
                <a:solidFill>
                  <a:schemeClr val="tx1"/>
                </a:solidFill>
              </a:rPr>
              <a:t>  </a:t>
            </a:r>
            <a:r>
              <a:rPr lang="en-GB" sz="3600" dirty="0" smtClean="0">
                <a:solidFill>
                  <a:schemeClr val="tx1"/>
                </a:solidFill>
              </a:rPr>
              <a:t>+ </a:t>
            </a:r>
            <a:r>
              <a:rPr lang="en-GB" sz="3600" dirty="0" smtClean="0">
                <a:solidFill>
                  <a:srgbClr val="00B050"/>
                </a:solidFill>
              </a:rPr>
              <a:t>1</a:t>
            </a: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GB" sz="3600" dirty="0" smtClean="0">
                <a:solidFill>
                  <a:srgbClr val="00B050"/>
                </a:solidFill>
              </a:rPr>
              <a:t>unit</a:t>
            </a:r>
            <a:endParaRPr lang="en-GB" sz="36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The 1 tells us there is 1 ten </a:t>
            </a:r>
            <a:r>
              <a:rPr lang="en-GB" sz="3200" dirty="0" smtClean="0">
                <a:solidFill>
                  <a:schemeClr val="tx1"/>
                </a:solidFill>
              </a:rPr>
              <a:t>and </a:t>
            </a:r>
            <a:r>
              <a:rPr lang="en-GB" sz="3200" dirty="0" smtClean="0">
                <a:solidFill>
                  <a:srgbClr val="00B050"/>
                </a:solidFill>
              </a:rPr>
              <a:t>the next 1 tells us there is 1 unit.</a:t>
            </a:r>
            <a:endParaRPr lang="en-GB" sz="3200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835696" y="2276872"/>
            <a:ext cx="36004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5776" y="2276872"/>
            <a:ext cx="36004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99983" y="2276872"/>
            <a:ext cx="192297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156176" y="2276872"/>
            <a:ext cx="360040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Now it is your turn…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Write the following numbers in your jotter and show what the </a:t>
            </a:r>
            <a:r>
              <a:rPr lang="en-GB" dirty="0" smtClean="0">
                <a:solidFill>
                  <a:schemeClr val="tx1"/>
                </a:solidFill>
              </a:rPr>
              <a:t>column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value of each is. </a:t>
            </a:r>
            <a:r>
              <a:rPr lang="en-GB" dirty="0" smtClean="0">
                <a:solidFill>
                  <a:schemeClr val="tx1"/>
                </a:solidFill>
              </a:rPr>
              <a:t>Copy it into your jotter like below.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1. 17 = 1 ten and 7 units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What is the </a:t>
            </a:r>
            <a:r>
              <a:rPr lang="en-GB" sz="4000" dirty="0" smtClean="0">
                <a:solidFill>
                  <a:schemeClr val="tx1"/>
                </a:solidFill>
              </a:rPr>
              <a:t>column </a:t>
            </a:r>
            <a:r>
              <a:rPr lang="en-GB" sz="4000" dirty="0">
                <a:solidFill>
                  <a:schemeClr val="tx1"/>
                </a:solidFill>
              </a:rPr>
              <a:t>value of the following numbers</a:t>
            </a:r>
            <a:r>
              <a:rPr lang="en-GB" sz="4000" dirty="0" smtClean="0">
                <a:solidFill>
                  <a:schemeClr val="tx1"/>
                </a:solidFill>
              </a:rPr>
              <a:t>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10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12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15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24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28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29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33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39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44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Column </a:t>
            </a:r>
            <a:r>
              <a:rPr lang="en-GB" dirty="0" smtClean="0"/>
              <a:t>Value?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How we break a number up into tens and units .</a:t>
            </a:r>
            <a:endParaRPr lang="en-GB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to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lowest value column is furthest to the right.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 value of digits depends on where numbers are placed.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 value of each column </a:t>
            </a:r>
            <a:r>
              <a:rPr lang="en-GB" dirty="0">
                <a:solidFill>
                  <a:schemeClr val="tx1"/>
                </a:solidFill>
              </a:rPr>
              <a:t>is 10 times the value of the column on the right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Numbers are built up from right to left but read from left to right.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 highest value of digit you can get in any column is 9.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7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If we create a table with the tens and units headings at the top when we write the number below – only putting 1 digit in each column - we can see what that digit stands for, whether tens or units.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7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the number 19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525262"/>
              </p:ext>
            </p:extLst>
          </p:nvPr>
        </p:nvGraphicFramePr>
        <p:xfrm>
          <a:off x="323528" y="1916832"/>
          <a:ext cx="8229600" cy="2556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38928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19 is made up of 1 ten and 9 units.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73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the number 20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044250"/>
              </p:ext>
            </p:extLst>
          </p:nvPr>
        </p:nvGraphicFramePr>
        <p:xfrm>
          <a:off x="323528" y="1916832"/>
          <a:ext cx="8229600" cy="2556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38928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20 is made up of 2 tens and 0 units.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20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the number 26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3353"/>
              </p:ext>
            </p:extLst>
          </p:nvPr>
        </p:nvGraphicFramePr>
        <p:xfrm>
          <a:off x="323528" y="1916832"/>
          <a:ext cx="8229600" cy="2556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38928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26 is made up of 2 tens and 6 units.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625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What do you think the </a:t>
            </a:r>
            <a:r>
              <a:rPr lang="en-GB" sz="4000" dirty="0" smtClean="0">
                <a:solidFill>
                  <a:schemeClr val="tx1"/>
                </a:solidFill>
              </a:rPr>
              <a:t>column </a:t>
            </a:r>
            <a:r>
              <a:rPr lang="en-GB" sz="4000" dirty="0" smtClean="0">
                <a:solidFill>
                  <a:schemeClr val="tx1"/>
                </a:solidFill>
              </a:rPr>
              <a:t>value of 25 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 smtClean="0"/>
          </a:p>
          <a:p>
            <a:pPr algn="ctr"/>
            <a:endParaRPr lang="en-GB" sz="4000" dirty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Yes you are right </a:t>
            </a: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tx1"/>
                </a:solidFill>
              </a:rPr>
              <a:t>25 has 2 tens and 5 units.</a:t>
            </a:r>
            <a:endParaRPr lang="en-GB" sz="4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</TotalTime>
  <Words>358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Numeracy - Circles</vt:lpstr>
      <vt:lpstr>What is Column Value?</vt:lpstr>
      <vt:lpstr>Points to remember</vt:lpstr>
      <vt:lpstr>Example</vt:lpstr>
      <vt:lpstr>Lets look at the number 19</vt:lpstr>
      <vt:lpstr>Lets look at the number 20</vt:lpstr>
      <vt:lpstr>Lets look at the number 26</vt:lpstr>
      <vt:lpstr>PowerPoint Presentation</vt:lpstr>
      <vt:lpstr>PowerPoint Presentation</vt:lpstr>
      <vt:lpstr>PowerPoint Presentation</vt:lpstr>
      <vt:lpstr>PowerPoint Presentation</vt:lpstr>
      <vt:lpstr>To recap</vt:lpstr>
      <vt:lpstr>Now it is your turn…</vt:lpstr>
      <vt:lpstr>What is the column value of the following numbers?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- Circles</dc:title>
  <dc:creator>LogaPrRobertsonC</dc:creator>
  <cp:lastModifiedBy>LogaPrRobertsonC</cp:lastModifiedBy>
  <cp:revision>10</cp:revision>
  <dcterms:created xsi:type="dcterms:W3CDTF">2021-01-14T22:25:00Z</dcterms:created>
  <dcterms:modified xsi:type="dcterms:W3CDTF">2021-01-19T22:34:49Z</dcterms:modified>
</cp:coreProperties>
</file>