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D56825-6831-4674-8507-B629A5CEC73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6825-6831-4674-8507-B629A5CEC73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D56825-6831-4674-8507-B629A5CEC73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FFD0A-4E8D-4A89-896B-8BAB8FDBDB1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6825-6831-4674-8507-B629A5CEC73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FFD0A-4E8D-4A89-896B-8BAB8FDBDB1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D56825-6831-4674-8507-B629A5CEC73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8D56825-6831-4674-8507-B629A5CEC73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FFD0A-4E8D-4A89-896B-8BAB8FDBDB1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D56825-6831-4674-8507-B629A5CEC73C}"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D56825-6831-4674-8507-B629A5CEC73C}"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D56825-6831-4674-8507-B629A5CEC73C}"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2FFD0A-4E8D-4A89-896B-8BAB8FDBDB1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D56825-6831-4674-8507-B629A5CEC73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FFD0A-4E8D-4A89-896B-8BAB8FDBDB1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D56825-6831-4674-8507-B629A5CEC73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FFD0A-4E8D-4A89-896B-8BAB8FDBDB1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D56825-6831-4674-8507-B629A5CEC73C}" type="datetimeFigureOut">
              <a:rPr lang="en-GB" smtClean="0"/>
              <a:t>19/01/2021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2FFD0A-4E8D-4A89-896B-8BAB8FDBDB1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Fractions</a:t>
            </a:r>
            <a:endParaRPr lang="en-GB" dirty="0"/>
          </a:p>
        </p:txBody>
      </p:sp>
      <p:sp>
        <p:nvSpPr>
          <p:cNvPr id="3" name="Subtitle 2"/>
          <p:cNvSpPr>
            <a:spLocks noGrp="1"/>
          </p:cNvSpPr>
          <p:nvPr>
            <p:ph type="subTitle" idx="1"/>
          </p:nvPr>
        </p:nvSpPr>
        <p:spPr/>
        <p:txBody>
          <a:bodyPr/>
          <a:lstStyle/>
          <a:p>
            <a:r>
              <a:rPr lang="en-GB" dirty="0" smtClean="0"/>
              <a:t>Triangles - Halves and Quarters</a:t>
            </a:r>
            <a:endParaRPr lang="en-GB" dirty="0"/>
          </a:p>
        </p:txBody>
      </p:sp>
    </p:spTree>
    <p:extLst>
      <p:ext uri="{BB962C8B-B14F-4D97-AF65-F5344CB8AC3E}">
        <p14:creationId xmlns:p14="http://schemas.microsoft.com/office/powerpoint/2010/main" val="390761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Task 3 – What is the fraction of the coloured shapes </a:t>
            </a:r>
            <a:endParaRPr lang="en-GB" dirty="0"/>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305309661"/>
              </p:ext>
            </p:extLst>
          </p:nvPr>
        </p:nvGraphicFramePr>
        <p:xfrm>
          <a:off x="676275" y="2679700"/>
          <a:ext cx="3823078" cy="2842294"/>
        </p:xfrm>
        <a:graphic>
          <a:graphicData uri="http://schemas.openxmlformats.org/drawingml/2006/table">
            <a:tbl>
              <a:tblPr firstRow="1" bandRow="1">
                <a:tableStyleId>{2D5ABB26-0587-4C30-8999-92F81FD0307C}</a:tableStyleId>
              </a:tblPr>
              <a:tblGrid>
                <a:gridCol w="1911539"/>
                <a:gridCol w="1911539"/>
              </a:tblGrid>
              <a:tr h="1385143">
                <a:tc>
                  <a:txBody>
                    <a:bodyPr/>
                    <a:lstStyle/>
                    <a:p>
                      <a:endParaRPr lang="en-GB" dirty="0"/>
                    </a:p>
                  </a:txBody>
                  <a:tcPr marL="89580" marR="89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89580" marR="89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457151">
                <a:tc>
                  <a:txBody>
                    <a:bodyPr/>
                    <a:lstStyle/>
                    <a:p>
                      <a:endParaRPr lang="en-GB"/>
                    </a:p>
                  </a:txBody>
                  <a:tcPr marL="89580" marR="89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89580" marR="89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Content Placeholder 8"/>
          <p:cNvSpPr>
            <a:spLocks noGrp="1"/>
          </p:cNvSpPr>
          <p:nvPr>
            <p:ph sz="quarter" idx="14"/>
          </p:nvPr>
        </p:nvSpPr>
        <p:spPr>
          <a:xfrm>
            <a:off x="4716016" y="2564904"/>
            <a:ext cx="3822192" cy="3384376"/>
          </a:xfrm>
        </p:spPr>
        <p:txBody>
          <a:bodyPr>
            <a:normAutofit fontScale="92500" lnSpcReduction="10000"/>
          </a:bodyPr>
          <a:lstStyle/>
          <a:p>
            <a:r>
              <a:rPr lang="en-GB" dirty="0" smtClean="0"/>
              <a:t>We have 1 equal part coloured in.</a:t>
            </a:r>
          </a:p>
          <a:p>
            <a:r>
              <a:rPr lang="en-GB" dirty="0" smtClean="0"/>
              <a:t>There are 4 equal parts of this shape altogether.</a:t>
            </a:r>
          </a:p>
          <a:p>
            <a:endParaRPr lang="en-GB" dirty="0"/>
          </a:p>
          <a:p>
            <a:r>
              <a:rPr lang="en-GB" dirty="0" smtClean="0"/>
              <a:t>So what is the fraction? You can write these in your jotter and draw the shape – using a ruler and the squares to keep it neat.</a:t>
            </a:r>
            <a:endParaRPr lang="en-GB" dirty="0"/>
          </a:p>
        </p:txBody>
      </p:sp>
    </p:spTree>
    <p:extLst>
      <p:ext uri="{BB962C8B-B14F-4D97-AF65-F5344CB8AC3E}">
        <p14:creationId xmlns:p14="http://schemas.microsoft.com/office/powerpoint/2010/main" val="2700383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sz="8000" dirty="0" smtClean="0">
                <a:latin typeface="Comic Sans MS" panose="030F0702030302020204" pitchFamily="66" charset="0"/>
              </a:rPr>
              <a:t>          1</a:t>
            </a:r>
          </a:p>
          <a:p>
            <a:pPr marL="0" indent="0">
              <a:buNone/>
            </a:pPr>
            <a:r>
              <a:rPr lang="en-GB" sz="8000" dirty="0" smtClean="0">
                <a:latin typeface="Comic Sans MS" panose="030F0702030302020204" pitchFamily="66" charset="0"/>
              </a:rPr>
              <a:t>          4</a:t>
            </a:r>
            <a:endParaRPr lang="en-GB" sz="8000" dirty="0">
              <a:latin typeface="Comic Sans MS" panose="030F0702030302020204" pitchFamily="66" charset="0"/>
            </a:endParaRPr>
          </a:p>
        </p:txBody>
      </p:sp>
      <p:sp>
        <p:nvSpPr>
          <p:cNvPr id="3" name="Title 2"/>
          <p:cNvSpPr>
            <a:spLocks noGrp="1"/>
          </p:cNvSpPr>
          <p:nvPr>
            <p:ph type="title"/>
          </p:nvPr>
        </p:nvSpPr>
        <p:spPr/>
        <p:txBody>
          <a:bodyPr/>
          <a:lstStyle/>
          <a:p>
            <a:r>
              <a:rPr lang="en-GB" dirty="0" smtClean="0"/>
              <a:t>Yes it is…</a:t>
            </a:r>
            <a:endParaRPr lang="en-GB" dirty="0"/>
          </a:p>
        </p:txBody>
      </p:sp>
      <p:cxnSp>
        <p:nvCxnSpPr>
          <p:cNvPr id="5" name="Straight Connector 4"/>
          <p:cNvCxnSpPr/>
          <p:nvPr/>
        </p:nvCxnSpPr>
        <p:spPr>
          <a:xfrm>
            <a:off x="3563888" y="4077072"/>
            <a:ext cx="158417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7133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Task 3 – What is the fraction of the coloured shapes </a:t>
            </a:r>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937538051"/>
              </p:ext>
            </p:extLst>
          </p:nvPr>
        </p:nvGraphicFramePr>
        <p:xfrm>
          <a:off x="676275" y="2679700"/>
          <a:ext cx="2239542" cy="3701628"/>
        </p:xfrm>
        <a:graphic>
          <a:graphicData uri="http://schemas.openxmlformats.org/drawingml/2006/table">
            <a:tbl>
              <a:tblPr firstRow="1" bandRow="1">
                <a:tableStyleId>{2D5ABB26-0587-4C30-8999-92F81FD0307C}</a:tableStyleId>
              </a:tblPr>
              <a:tblGrid>
                <a:gridCol w="1119771"/>
                <a:gridCol w="1119771"/>
              </a:tblGrid>
              <a:tr h="185081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5081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Content Placeholder 8"/>
          <p:cNvSpPr>
            <a:spLocks noGrp="1"/>
          </p:cNvSpPr>
          <p:nvPr>
            <p:ph sz="quarter" idx="14"/>
          </p:nvPr>
        </p:nvSpPr>
        <p:spPr/>
        <p:txBody>
          <a:bodyPr>
            <a:normAutofit fontScale="92500" lnSpcReduction="10000"/>
          </a:bodyPr>
          <a:lstStyle/>
          <a:p>
            <a:r>
              <a:rPr lang="en-GB" dirty="0"/>
              <a:t>We have </a:t>
            </a:r>
            <a:r>
              <a:rPr lang="en-GB" dirty="0" smtClean="0"/>
              <a:t>3 </a:t>
            </a:r>
            <a:r>
              <a:rPr lang="en-GB" dirty="0"/>
              <a:t>equal </a:t>
            </a:r>
            <a:r>
              <a:rPr lang="en-GB" dirty="0" smtClean="0"/>
              <a:t>parts </a:t>
            </a:r>
            <a:r>
              <a:rPr lang="en-GB" dirty="0"/>
              <a:t>coloured </a:t>
            </a:r>
            <a:r>
              <a:rPr lang="en-GB" dirty="0" smtClean="0"/>
              <a:t>in.</a:t>
            </a:r>
            <a:endParaRPr lang="en-GB" dirty="0"/>
          </a:p>
          <a:p>
            <a:r>
              <a:rPr lang="en-GB" dirty="0"/>
              <a:t>There are 4 equal parts of this shape altogether</a:t>
            </a:r>
          </a:p>
          <a:p>
            <a:endParaRPr lang="en-GB" dirty="0"/>
          </a:p>
          <a:p>
            <a:r>
              <a:rPr lang="en-GB" dirty="0"/>
              <a:t>So what is the fraction? You can write these in your jotter and </a:t>
            </a:r>
            <a:r>
              <a:rPr lang="en-GB" dirty="0" smtClean="0"/>
              <a:t>draw the </a:t>
            </a:r>
            <a:r>
              <a:rPr lang="en-GB" dirty="0"/>
              <a:t>shape – using a ruler and the squares to keep it neat.</a:t>
            </a:r>
          </a:p>
          <a:p>
            <a:endParaRPr lang="en-GB" dirty="0"/>
          </a:p>
        </p:txBody>
      </p:sp>
    </p:spTree>
    <p:extLst>
      <p:ext uri="{BB962C8B-B14F-4D97-AF65-F5344CB8AC3E}">
        <p14:creationId xmlns:p14="http://schemas.microsoft.com/office/powerpoint/2010/main" val="412925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sz="8000" dirty="0" smtClean="0">
                <a:latin typeface="Comic Sans MS" panose="030F0702030302020204" pitchFamily="66" charset="0"/>
              </a:rPr>
              <a:t>          3</a:t>
            </a:r>
          </a:p>
          <a:p>
            <a:pPr marL="0" indent="0">
              <a:buNone/>
            </a:pPr>
            <a:r>
              <a:rPr lang="en-GB" sz="8000" dirty="0" smtClean="0">
                <a:latin typeface="Comic Sans MS" panose="030F0702030302020204" pitchFamily="66" charset="0"/>
              </a:rPr>
              <a:t>          4</a:t>
            </a:r>
            <a:endParaRPr lang="en-GB" sz="8000" dirty="0">
              <a:latin typeface="Comic Sans MS" panose="030F0702030302020204" pitchFamily="66" charset="0"/>
            </a:endParaRPr>
          </a:p>
        </p:txBody>
      </p:sp>
      <p:sp>
        <p:nvSpPr>
          <p:cNvPr id="3" name="Title 2"/>
          <p:cNvSpPr>
            <a:spLocks noGrp="1"/>
          </p:cNvSpPr>
          <p:nvPr>
            <p:ph type="title"/>
          </p:nvPr>
        </p:nvSpPr>
        <p:spPr/>
        <p:txBody>
          <a:bodyPr/>
          <a:lstStyle/>
          <a:p>
            <a:r>
              <a:rPr lang="en-GB" dirty="0" smtClean="0"/>
              <a:t>Yes it is…</a:t>
            </a:r>
            <a:endParaRPr lang="en-GB" dirty="0"/>
          </a:p>
        </p:txBody>
      </p:sp>
      <p:cxnSp>
        <p:nvCxnSpPr>
          <p:cNvPr id="5" name="Straight Connector 4"/>
          <p:cNvCxnSpPr/>
          <p:nvPr/>
        </p:nvCxnSpPr>
        <p:spPr>
          <a:xfrm>
            <a:off x="3563888" y="4077072"/>
            <a:ext cx="158417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56215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If you go back to the main blog and click the link </a:t>
            </a:r>
            <a:r>
              <a:rPr lang="en-GB" smtClean="0"/>
              <a:t>you will find task 4.</a:t>
            </a:r>
            <a:endParaRPr lang="en-GB"/>
          </a:p>
        </p:txBody>
      </p:sp>
      <p:sp>
        <p:nvSpPr>
          <p:cNvPr id="3" name="Title 2"/>
          <p:cNvSpPr>
            <a:spLocks noGrp="1"/>
          </p:cNvSpPr>
          <p:nvPr>
            <p:ph type="title"/>
          </p:nvPr>
        </p:nvSpPr>
        <p:spPr/>
        <p:txBody>
          <a:bodyPr/>
          <a:lstStyle/>
          <a:p>
            <a:r>
              <a:rPr lang="en-GB" dirty="0" smtClean="0"/>
              <a:t>Task 4</a:t>
            </a:r>
            <a:endParaRPr lang="en-GB" dirty="0"/>
          </a:p>
        </p:txBody>
      </p:sp>
    </p:spTree>
    <p:extLst>
      <p:ext uri="{BB962C8B-B14F-4D97-AF65-F5344CB8AC3E}">
        <p14:creationId xmlns:p14="http://schemas.microsoft.com/office/powerpoint/2010/main" val="381655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GB" dirty="0"/>
              <a:t>We have been looking at halves and quarters</a:t>
            </a:r>
            <a:r>
              <a:rPr lang="en-GB" dirty="0" smtClean="0"/>
              <a:t>.</a:t>
            </a:r>
          </a:p>
          <a:p>
            <a:pPr marL="0" indent="0" fontAlgn="base">
              <a:buNone/>
            </a:pPr>
            <a:r>
              <a:rPr lang="en-GB" dirty="0" smtClean="0"/>
              <a:t> </a:t>
            </a:r>
          </a:p>
          <a:p>
            <a:pPr fontAlgn="base"/>
            <a:r>
              <a:rPr lang="en-GB" dirty="0" smtClean="0"/>
              <a:t>Halves and quarters of quantities </a:t>
            </a:r>
          </a:p>
          <a:p>
            <a:pPr fontAlgn="base"/>
            <a:r>
              <a:rPr lang="en-GB" dirty="0" smtClean="0"/>
              <a:t>Halves and quarters of shapes. </a:t>
            </a:r>
          </a:p>
          <a:p>
            <a:pPr fontAlgn="base"/>
            <a:endParaRPr lang="en-GB" dirty="0"/>
          </a:p>
          <a:p>
            <a:pPr fontAlgn="base"/>
            <a:r>
              <a:rPr lang="en-GB" dirty="0" smtClean="0"/>
              <a:t>From </a:t>
            </a:r>
            <a:r>
              <a:rPr lang="en-GB" dirty="0"/>
              <a:t>seeing your super work I can see that you all understand it really well. </a:t>
            </a:r>
          </a:p>
          <a:p>
            <a:pPr fontAlgn="base"/>
            <a:endParaRPr lang="en-GB" dirty="0"/>
          </a:p>
          <a:p>
            <a:endParaRPr lang="en-GB" dirty="0"/>
          </a:p>
        </p:txBody>
      </p:sp>
      <p:sp>
        <p:nvSpPr>
          <p:cNvPr id="2" name="Title 1"/>
          <p:cNvSpPr>
            <a:spLocks noGrp="1"/>
          </p:cNvSpPr>
          <p:nvPr>
            <p:ph type="title"/>
          </p:nvPr>
        </p:nvSpPr>
        <p:spPr/>
        <p:txBody>
          <a:bodyPr/>
          <a:lstStyle/>
          <a:p>
            <a:r>
              <a:rPr lang="en-GB" dirty="0" smtClean="0"/>
              <a:t>Halves and Quarters</a:t>
            </a:r>
            <a:endParaRPr lang="en-GB" dirty="0"/>
          </a:p>
        </p:txBody>
      </p:sp>
    </p:spTree>
    <p:extLst>
      <p:ext uri="{BB962C8B-B14F-4D97-AF65-F5344CB8AC3E}">
        <p14:creationId xmlns:p14="http://schemas.microsoft.com/office/powerpoint/2010/main" val="201754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fontAlgn="base"/>
            <a:r>
              <a:rPr lang="en-GB" dirty="0" smtClean="0"/>
              <a:t>Your first task today is to go around your house and look for anything that you can split into halves or quarters.</a:t>
            </a:r>
          </a:p>
          <a:p>
            <a:pPr lvl="0" fontAlgn="base"/>
            <a:r>
              <a:rPr lang="en-GB" dirty="0" smtClean="0"/>
              <a:t>I had a pancake yesterday and cut it down the middle into 2 equal parts. Sometimes your windows are split into 2 or 4 equal </a:t>
            </a:r>
            <a:r>
              <a:rPr lang="en-GB" dirty="0" smtClean="0"/>
              <a:t>parts.</a:t>
            </a:r>
          </a:p>
          <a:p>
            <a:pPr lvl="0" fontAlgn="base"/>
            <a:r>
              <a:rPr lang="en-GB" dirty="0" smtClean="0"/>
              <a:t>Let me know what you can find. I have put some examples in the next two slides. You can write a list in your jotter.</a:t>
            </a:r>
            <a:endParaRPr lang="en-GB" dirty="0"/>
          </a:p>
        </p:txBody>
      </p:sp>
      <p:sp>
        <p:nvSpPr>
          <p:cNvPr id="2" name="Title 1"/>
          <p:cNvSpPr>
            <a:spLocks noGrp="1"/>
          </p:cNvSpPr>
          <p:nvPr>
            <p:ph type="title"/>
          </p:nvPr>
        </p:nvSpPr>
        <p:spPr/>
        <p:txBody>
          <a:bodyPr/>
          <a:lstStyle/>
          <a:p>
            <a:r>
              <a:rPr lang="en-GB" dirty="0" smtClean="0"/>
              <a:t>Task 1</a:t>
            </a:r>
            <a:endParaRPr lang="en-GB" dirty="0"/>
          </a:p>
        </p:txBody>
      </p:sp>
    </p:spTree>
    <p:extLst>
      <p:ext uri="{BB962C8B-B14F-4D97-AF65-F5344CB8AC3E}">
        <p14:creationId xmlns:p14="http://schemas.microsoft.com/office/powerpoint/2010/main" val="416968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980728"/>
            <a:ext cx="3168352" cy="3168352"/>
          </a:xfrm>
        </p:spPr>
      </p:pic>
      <p:sp>
        <p:nvSpPr>
          <p:cNvPr id="2" name="Title 1"/>
          <p:cNvSpPr>
            <a:spLocks noGrp="1"/>
          </p:cNvSpPr>
          <p:nvPr>
            <p:ph type="title"/>
          </p:nvPr>
        </p:nvSpPr>
        <p:spPr/>
        <p:txBody>
          <a:bodyPr/>
          <a:lstStyle/>
          <a:p>
            <a:r>
              <a:rPr lang="en-GB" dirty="0" smtClean="0"/>
              <a:t>Halves</a:t>
            </a:r>
            <a:endParaRPr lang="en-GB" dirty="0"/>
          </a:p>
        </p:txBody>
      </p:sp>
      <p:cxnSp>
        <p:nvCxnSpPr>
          <p:cNvPr id="6" name="Straight Connector 5"/>
          <p:cNvCxnSpPr/>
          <p:nvPr/>
        </p:nvCxnSpPr>
        <p:spPr>
          <a:xfrm flipH="1">
            <a:off x="539552" y="1124744"/>
            <a:ext cx="2376264" cy="2448272"/>
          </a:xfrm>
          <a:prstGeom prst="line">
            <a:avLst/>
          </a:prstGeom>
        </p:spPr>
        <p:style>
          <a:lnRef idx="3">
            <a:schemeClr val="dk1"/>
          </a:lnRef>
          <a:fillRef idx="0">
            <a:schemeClr val="dk1"/>
          </a:fillRef>
          <a:effectRef idx="2">
            <a:schemeClr val="dk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1700808"/>
            <a:ext cx="3133328" cy="230661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1760" y="4149080"/>
            <a:ext cx="4176464" cy="2175123"/>
          </a:xfrm>
          <a:prstGeom prst="rect">
            <a:avLst/>
          </a:prstGeom>
        </p:spPr>
      </p:pic>
    </p:spTree>
    <p:extLst>
      <p:ext uri="{BB962C8B-B14F-4D97-AF65-F5344CB8AC3E}">
        <p14:creationId xmlns:p14="http://schemas.microsoft.com/office/powerpoint/2010/main" val="358737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556792"/>
            <a:ext cx="3317354" cy="2653883"/>
          </a:xfrm>
        </p:spPr>
      </p:pic>
      <p:sp>
        <p:nvSpPr>
          <p:cNvPr id="2" name="Title 1"/>
          <p:cNvSpPr>
            <a:spLocks noGrp="1"/>
          </p:cNvSpPr>
          <p:nvPr>
            <p:ph type="title"/>
          </p:nvPr>
        </p:nvSpPr>
        <p:spPr/>
        <p:txBody>
          <a:bodyPr/>
          <a:lstStyle/>
          <a:p>
            <a:r>
              <a:rPr lang="en-GB" dirty="0" smtClean="0"/>
              <a:t>Quarters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1556792"/>
            <a:ext cx="2143125" cy="21431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9952" y="4293095"/>
            <a:ext cx="2013645" cy="2097547"/>
          </a:xfrm>
          <a:prstGeom prst="rect">
            <a:avLst/>
          </a:prstGeom>
        </p:spPr>
      </p:pic>
    </p:spTree>
    <p:extLst>
      <p:ext uri="{BB962C8B-B14F-4D97-AF65-F5344CB8AC3E}">
        <p14:creationId xmlns:p14="http://schemas.microsoft.com/office/powerpoint/2010/main" val="184342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Instead of saying one half there is a way we write it with digits.</a:t>
            </a:r>
          </a:p>
          <a:p>
            <a:pPr marL="0" indent="0">
              <a:buNone/>
            </a:pPr>
            <a:endParaRPr lang="en-GB" dirty="0">
              <a:latin typeface="Arial Narrow" panose="020B0606020202030204" pitchFamily="34" charset="0"/>
              <a:cs typeface="Arial" panose="020B0604020202020204" pitchFamily="34" charset="0"/>
            </a:endParaRPr>
          </a:p>
        </p:txBody>
      </p:sp>
      <p:sp>
        <p:nvSpPr>
          <p:cNvPr id="2" name="Title 1"/>
          <p:cNvSpPr>
            <a:spLocks noGrp="1"/>
          </p:cNvSpPr>
          <p:nvPr>
            <p:ph type="title"/>
          </p:nvPr>
        </p:nvSpPr>
        <p:spPr/>
        <p:txBody>
          <a:bodyPr/>
          <a:lstStyle/>
          <a:p>
            <a:r>
              <a:rPr lang="en-GB" dirty="0" smtClean="0"/>
              <a:t>How to write a fraction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3573016"/>
            <a:ext cx="1584176" cy="2308127"/>
          </a:xfrm>
          <a:prstGeom prst="rect">
            <a:avLst/>
          </a:prstGeom>
        </p:spPr>
      </p:pic>
    </p:spTree>
    <p:extLst>
      <p:ext uri="{BB962C8B-B14F-4D97-AF65-F5344CB8AC3E}">
        <p14:creationId xmlns:p14="http://schemas.microsoft.com/office/powerpoint/2010/main" val="157464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Instead of saying one </a:t>
            </a:r>
            <a:r>
              <a:rPr lang="en-GB" dirty="0" smtClean="0"/>
              <a:t>quarter </a:t>
            </a:r>
            <a:r>
              <a:rPr lang="en-GB" dirty="0"/>
              <a:t>there is a way we write it with digits</a:t>
            </a:r>
            <a:r>
              <a:rPr lang="en-GB" dirty="0" smtClean="0"/>
              <a:t>.</a:t>
            </a:r>
          </a:p>
          <a:p>
            <a:pPr marL="0" indent="0">
              <a:buNone/>
            </a:pPr>
            <a:endParaRPr lang="en-GB" dirty="0"/>
          </a:p>
          <a:p>
            <a:pPr marL="0" indent="0">
              <a:buNone/>
            </a:pPr>
            <a:endParaRPr lang="en-GB" dirty="0"/>
          </a:p>
          <a:p>
            <a:endParaRPr lang="en-GB" dirty="0"/>
          </a:p>
        </p:txBody>
      </p:sp>
      <p:sp>
        <p:nvSpPr>
          <p:cNvPr id="2" name="Title 1"/>
          <p:cNvSpPr>
            <a:spLocks noGrp="1"/>
          </p:cNvSpPr>
          <p:nvPr>
            <p:ph type="title"/>
          </p:nvPr>
        </p:nvSpPr>
        <p:spPr/>
        <p:txBody>
          <a:bodyPr/>
          <a:lstStyle/>
          <a:p>
            <a:r>
              <a:rPr lang="en-GB" dirty="0"/>
              <a:t>How to write a fraction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6175" y="3789040"/>
            <a:ext cx="1771650" cy="2581275"/>
          </a:xfrm>
          <a:prstGeom prst="rect">
            <a:avLst/>
          </a:prstGeom>
        </p:spPr>
      </p:pic>
    </p:spTree>
    <p:extLst>
      <p:ext uri="{BB962C8B-B14F-4D97-AF65-F5344CB8AC3E}">
        <p14:creationId xmlns:p14="http://schemas.microsoft.com/office/powerpoint/2010/main" val="332994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77869"/>
          </a:xfrm>
        </p:spPr>
        <p:txBody>
          <a:bodyPr/>
          <a:lstStyle/>
          <a:p>
            <a:r>
              <a:rPr lang="en-GB" dirty="0" smtClean="0"/>
              <a:t>Use your jotter to practise writing these fractions. Remember to write the digit in one square of your jotter underline the bottom of that square and then the digit directly underneath that square.</a:t>
            </a:r>
          </a:p>
          <a:p>
            <a:endParaRPr lang="en-GB" dirty="0"/>
          </a:p>
        </p:txBody>
      </p:sp>
      <p:sp>
        <p:nvSpPr>
          <p:cNvPr id="3" name="Title 2"/>
          <p:cNvSpPr>
            <a:spLocks noGrp="1"/>
          </p:cNvSpPr>
          <p:nvPr>
            <p:ph type="title"/>
          </p:nvPr>
        </p:nvSpPr>
        <p:spPr/>
        <p:txBody>
          <a:bodyPr/>
          <a:lstStyle/>
          <a:p>
            <a:r>
              <a:rPr lang="en-GB" dirty="0" smtClean="0"/>
              <a:t>Task 2</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174" y="4509120"/>
            <a:ext cx="1469901" cy="20761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4642383"/>
            <a:ext cx="1380176" cy="1809604"/>
          </a:xfrm>
          <a:prstGeom prst="rect">
            <a:avLst/>
          </a:prstGeom>
        </p:spPr>
      </p:pic>
    </p:spTree>
    <p:extLst>
      <p:ext uri="{BB962C8B-B14F-4D97-AF65-F5344CB8AC3E}">
        <p14:creationId xmlns:p14="http://schemas.microsoft.com/office/powerpoint/2010/main" val="421413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Numerator and Denominator</a:t>
            </a:r>
            <a:endParaRPr lang="en-GB" dirty="0"/>
          </a:p>
        </p:txBody>
      </p:sp>
      <p:sp>
        <p:nvSpPr>
          <p:cNvPr id="5" name="Content Placeholder 4"/>
          <p:cNvSpPr>
            <a:spLocks noGrp="1"/>
          </p:cNvSpPr>
          <p:nvPr>
            <p:ph sz="quarter" idx="13"/>
          </p:nvPr>
        </p:nvSpPr>
        <p:spPr/>
        <p:txBody>
          <a:bodyPr>
            <a:normAutofit/>
          </a:bodyPr>
          <a:lstStyle/>
          <a:p>
            <a:pPr marL="0" indent="0">
              <a:buNone/>
            </a:pPr>
            <a:r>
              <a:rPr lang="en-GB" sz="8000" dirty="0" smtClean="0">
                <a:latin typeface="Comic Sans MS" panose="030F0702030302020204" pitchFamily="66" charset="0"/>
              </a:rPr>
              <a:t>   1</a:t>
            </a:r>
          </a:p>
          <a:p>
            <a:pPr marL="0" indent="0">
              <a:buNone/>
            </a:pPr>
            <a:r>
              <a:rPr lang="en-GB" sz="8000" dirty="0" smtClean="0">
                <a:latin typeface="Comic Sans MS" panose="030F0702030302020204" pitchFamily="66" charset="0"/>
              </a:rPr>
              <a:t>   4</a:t>
            </a:r>
            <a:endParaRPr lang="en-GB" sz="8000" dirty="0">
              <a:latin typeface="Comic Sans MS" panose="030F0702030302020204" pitchFamily="66" charset="0"/>
            </a:endParaRPr>
          </a:p>
        </p:txBody>
      </p:sp>
      <p:sp>
        <p:nvSpPr>
          <p:cNvPr id="20" name="Content Placeholder 19"/>
          <p:cNvSpPr>
            <a:spLocks noGrp="1"/>
          </p:cNvSpPr>
          <p:nvPr>
            <p:ph sz="quarter" idx="14"/>
          </p:nvPr>
        </p:nvSpPr>
        <p:spPr>
          <a:xfrm>
            <a:off x="4645152" y="2679192"/>
            <a:ext cx="3822192" cy="3558120"/>
          </a:xfrm>
        </p:spPr>
        <p:txBody>
          <a:bodyPr>
            <a:normAutofit fontScale="92500" lnSpcReduction="10000"/>
          </a:bodyPr>
          <a:lstStyle/>
          <a:p>
            <a:pPr marL="0" indent="0">
              <a:buNone/>
            </a:pPr>
            <a:r>
              <a:rPr lang="en-GB" b="1" u="sng" dirty="0" smtClean="0">
                <a:latin typeface="Comic Sans MS" panose="030F0702030302020204" pitchFamily="66" charset="0"/>
              </a:rPr>
              <a:t>Numerator – number on the top</a:t>
            </a:r>
            <a:endParaRPr lang="en-GB" b="1" u="sng" dirty="0">
              <a:latin typeface="Comic Sans MS" panose="030F0702030302020204" pitchFamily="66" charset="0"/>
            </a:endParaRPr>
          </a:p>
          <a:p>
            <a:pPr marL="0" indent="0">
              <a:buNone/>
            </a:pPr>
            <a:r>
              <a:rPr lang="en-GB" dirty="0" smtClean="0">
                <a:latin typeface="Comic Sans MS" panose="030F0702030302020204" pitchFamily="66" charset="0"/>
              </a:rPr>
              <a:t>Shows </a:t>
            </a:r>
            <a:r>
              <a:rPr lang="en-GB" dirty="0">
                <a:latin typeface="Comic Sans MS" panose="030F0702030302020204" pitchFamily="66" charset="0"/>
              </a:rPr>
              <a:t>the number of </a:t>
            </a:r>
            <a:r>
              <a:rPr lang="en-GB" dirty="0" smtClean="0">
                <a:latin typeface="Comic Sans MS" panose="030F0702030302020204" pitchFamily="66" charset="0"/>
              </a:rPr>
              <a:t>equal parts </a:t>
            </a:r>
            <a:r>
              <a:rPr lang="en-GB" dirty="0">
                <a:latin typeface="Comic Sans MS" panose="030F0702030302020204" pitchFamily="66" charset="0"/>
              </a:rPr>
              <a:t>of the </a:t>
            </a:r>
            <a:r>
              <a:rPr lang="en-GB" dirty="0" smtClean="0">
                <a:latin typeface="Comic Sans MS" panose="030F0702030302020204" pitchFamily="66" charset="0"/>
              </a:rPr>
              <a:t>whole you have.</a:t>
            </a:r>
          </a:p>
          <a:p>
            <a:pPr marL="0" indent="0">
              <a:buNone/>
            </a:pPr>
            <a:endParaRPr lang="en-GB" dirty="0" smtClean="0">
              <a:latin typeface="Comic Sans MS" panose="030F0702030302020204" pitchFamily="66" charset="0"/>
            </a:endParaRPr>
          </a:p>
          <a:p>
            <a:pPr marL="0" indent="0">
              <a:buNone/>
            </a:pPr>
            <a:r>
              <a:rPr lang="en-GB" b="1" u="sng" dirty="0" smtClean="0">
                <a:latin typeface="Comic Sans MS" panose="030F0702030302020204" pitchFamily="66" charset="0"/>
              </a:rPr>
              <a:t>Denominator – number on the bottom</a:t>
            </a:r>
          </a:p>
          <a:p>
            <a:pPr marL="0" indent="0">
              <a:buNone/>
            </a:pPr>
            <a:r>
              <a:rPr lang="en-GB" dirty="0" smtClean="0">
                <a:latin typeface="Comic Sans MS" panose="030F0702030302020204" pitchFamily="66" charset="0"/>
              </a:rPr>
              <a:t>How many equal parts the whole is divided into.</a:t>
            </a:r>
            <a:endParaRPr lang="en-GB" dirty="0">
              <a:latin typeface="Comic Sans MS" panose="030F0702030302020204" pitchFamily="66" charset="0"/>
            </a:endParaRPr>
          </a:p>
        </p:txBody>
      </p:sp>
      <p:cxnSp>
        <p:nvCxnSpPr>
          <p:cNvPr id="9" name="Straight Connector 8"/>
          <p:cNvCxnSpPr/>
          <p:nvPr/>
        </p:nvCxnSpPr>
        <p:spPr>
          <a:xfrm>
            <a:off x="1403827" y="4084922"/>
            <a:ext cx="115212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2555776" y="3508858"/>
            <a:ext cx="172819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flipH="1">
            <a:off x="2555776" y="5013176"/>
            <a:ext cx="172819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7707"/>
            <a:ext cx="2255317" cy="1481833"/>
          </a:xfrm>
          <a:prstGeom prst="rect">
            <a:avLst/>
          </a:prstGeom>
        </p:spPr>
      </p:pic>
    </p:spTree>
    <p:extLst>
      <p:ext uri="{BB962C8B-B14F-4D97-AF65-F5344CB8AC3E}">
        <p14:creationId xmlns:p14="http://schemas.microsoft.com/office/powerpoint/2010/main" val="3017901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292</TotalTime>
  <Words>398</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Fractions</vt:lpstr>
      <vt:lpstr>Halves and Quarters</vt:lpstr>
      <vt:lpstr>Task 1</vt:lpstr>
      <vt:lpstr>Halves</vt:lpstr>
      <vt:lpstr>Quarters</vt:lpstr>
      <vt:lpstr>How to write a fraction</vt:lpstr>
      <vt:lpstr>How to write a fraction</vt:lpstr>
      <vt:lpstr>Task 2</vt:lpstr>
      <vt:lpstr>Numerator and Denominator</vt:lpstr>
      <vt:lpstr>Task 3 – What is the fraction of the coloured shapes </vt:lpstr>
      <vt:lpstr>Yes it is…</vt:lpstr>
      <vt:lpstr>Task 3 – What is the fraction of the coloured shapes </vt:lpstr>
      <vt:lpstr>Yes it is…</vt:lpstr>
      <vt:lpstr>Task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Fractions</dc:title>
  <dc:creator>LogaPrRobertsonC</dc:creator>
  <cp:lastModifiedBy>LogaPrRobertsonC</cp:lastModifiedBy>
  <cp:revision>11</cp:revision>
  <dcterms:created xsi:type="dcterms:W3CDTF">2021-01-19T16:50:42Z</dcterms:created>
  <dcterms:modified xsi:type="dcterms:W3CDTF">2021-01-19T21:42:44Z</dcterms:modified>
</cp:coreProperties>
</file>