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8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4" r:id="rId12"/>
    <p:sldId id="293" r:id="rId13"/>
    <p:sldId id="295" r:id="rId14"/>
    <p:sldId id="297" r:id="rId15"/>
    <p:sldId id="296" r:id="rId16"/>
    <p:sldId id="29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184-FD01-4497-B700-47C89309877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232184-FD01-4497-B700-47C89309877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D78C943-66A6-4D47-AC50-C15932EFF45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Numeracy - Circles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tx1"/>
                </a:solidFill>
              </a:rPr>
              <a:t>Quantity Value</a:t>
            </a:r>
            <a:endParaRPr lang="en-GB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14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0982" y="3244334"/>
            <a:ext cx="58480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dirty="0" smtClean="0"/>
              <a:t>34 is the same as 30 + 4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90580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 smtClean="0"/>
          </a:p>
          <a:p>
            <a:endParaRPr lang="en-GB" sz="4000" dirty="0"/>
          </a:p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What do you think the quantity value of 25 is?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1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600692" y="3142007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3145695" y="404664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536384" y="3202677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3" idx="3"/>
            <a:endCxn id="4" idx="7"/>
          </p:cNvCxnSpPr>
          <p:nvPr/>
        </p:nvCxnSpPr>
        <p:spPr>
          <a:xfrm flipH="1">
            <a:off x="2687578" y="2678783"/>
            <a:ext cx="827203" cy="9140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5"/>
            <a:endCxn id="2" idx="1"/>
          </p:cNvCxnSpPr>
          <p:nvPr/>
        </p:nvCxnSpPr>
        <p:spPr>
          <a:xfrm>
            <a:off x="5296889" y="2678783"/>
            <a:ext cx="672889" cy="8534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68243" y="3811550"/>
            <a:ext cx="13872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+</a:t>
            </a:r>
            <a:endParaRPr lang="en-GB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3701244" y="908720"/>
            <a:ext cx="13872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25</a:t>
            </a:r>
            <a:endParaRPr lang="en-GB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34092" y="3782978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20</a:t>
            </a:r>
            <a:endParaRPr lang="en-GB" sz="8000" dirty="0"/>
          </a:p>
        </p:txBody>
      </p:sp>
      <p:sp>
        <p:nvSpPr>
          <p:cNvPr id="13" name="TextBox 12"/>
          <p:cNvSpPr txBox="1"/>
          <p:nvPr/>
        </p:nvSpPr>
        <p:spPr>
          <a:xfrm>
            <a:off x="6248764" y="3873105"/>
            <a:ext cx="14195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 5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38589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sz="4000" dirty="0" smtClean="0"/>
          </a:p>
          <a:p>
            <a:pPr algn="ctr"/>
            <a:endParaRPr lang="en-GB" sz="4000" dirty="0">
              <a:solidFill>
                <a:schemeClr val="tx1"/>
              </a:solidFill>
            </a:endParaRPr>
          </a:p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Yes you are right 25 </a:t>
            </a:r>
            <a:r>
              <a:rPr lang="en-GB" sz="4000" dirty="0">
                <a:solidFill>
                  <a:schemeClr val="tx1"/>
                </a:solidFill>
              </a:rPr>
              <a:t>is the same as </a:t>
            </a:r>
            <a:r>
              <a:rPr lang="en-GB" sz="4000" dirty="0" smtClean="0">
                <a:solidFill>
                  <a:schemeClr val="tx1"/>
                </a:solidFill>
              </a:rPr>
              <a:t>20 </a:t>
            </a:r>
            <a:r>
              <a:rPr lang="en-GB" sz="4000" dirty="0">
                <a:solidFill>
                  <a:schemeClr val="tx1"/>
                </a:solidFill>
              </a:rPr>
              <a:t>+ </a:t>
            </a:r>
            <a:r>
              <a:rPr lang="en-GB" sz="4000" dirty="0" smtClean="0">
                <a:solidFill>
                  <a:schemeClr val="tx1"/>
                </a:solidFill>
              </a:rPr>
              <a:t>5</a:t>
            </a:r>
            <a:endParaRPr lang="en-GB" sz="40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3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To recap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36</a:t>
            </a:r>
            <a:endParaRPr lang="en-GB" sz="4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GB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tx1"/>
                </a:solidFill>
              </a:rPr>
              <a:t>       </a:t>
            </a:r>
            <a:endParaRPr lang="en-GB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     30 </a:t>
            </a:r>
            <a:r>
              <a:rPr lang="en-GB" sz="3600" dirty="0" smtClean="0">
                <a:solidFill>
                  <a:schemeClr val="tx1"/>
                </a:solidFill>
              </a:rPr>
              <a:t>  </a:t>
            </a:r>
            <a:r>
              <a:rPr lang="en-GB" sz="3600" dirty="0">
                <a:solidFill>
                  <a:schemeClr val="tx1"/>
                </a:solidFill>
              </a:rPr>
              <a:t>+  </a:t>
            </a:r>
            <a:r>
              <a:rPr lang="en-GB" sz="3600" dirty="0" smtClean="0">
                <a:solidFill>
                  <a:srgbClr val="00B050"/>
                </a:solidFill>
              </a:rPr>
              <a:t>6</a:t>
            </a:r>
            <a:r>
              <a:rPr lang="en-GB" sz="3600" dirty="0" smtClean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</a:rPr>
              <a:t>= </a:t>
            </a:r>
            <a:r>
              <a:rPr lang="en-GB" sz="3600" dirty="0" smtClean="0">
                <a:solidFill>
                  <a:schemeClr val="tx1"/>
                </a:solidFill>
              </a:rPr>
              <a:t>36</a:t>
            </a:r>
            <a:endParaRPr lang="en-GB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3200" dirty="0">
                <a:solidFill>
                  <a:srgbClr val="FF0000"/>
                </a:solidFill>
              </a:rPr>
              <a:t>The </a:t>
            </a:r>
            <a:r>
              <a:rPr lang="en-GB" sz="3200" dirty="0" smtClean="0">
                <a:solidFill>
                  <a:srgbClr val="FF0000"/>
                </a:solidFill>
              </a:rPr>
              <a:t>3 </a:t>
            </a:r>
            <a:r>
              <a:rPr lang="en-GB" sz="3200" dirty="0">
                <a:solidFill>
                  <a:srgbClr val="FF0000"/>
                </a:solidFill>
              </a:rPr>
              <a:t>tells us there </a:t>
            </a:r>
            <a:r>
              <a:rPr lang="en-GB" sz="3200" dirty="0" smtClean="0">
                <a:solidFill>
                  <a:srgbClr val="FF0000"/>
                </a:solidFill>
              </a:rPr>
              <a:t>are 3 tens </a:t>
            </a:r>
            <a:r>
              <a:rPr lang="en-GB" sz="3200" dirty="0">
                <a:solidFill>
                  <a:schemeClr val="tx1"/>
                </a:solidFill>
              </a:rPr>
              <a:t>and </a:t>
            </a:r>
            <a:r>
              <a:rPr lang="en-GB" sz="3200" dirty="0" smtClean="0">
                <a:solidFill>
                  <a:srgbClr val="00B050"/>
                </a:solidFill>
              </a:rPr>
              <a:t>the 6 </a:t>
            </a:r>
            <a:r>
              <a:rPr lang="en-GB" sz="3200" dirty="0">
                <a:solidFill>
                  <a:srgbClr val="00B050"/>
                </a:solidFill>
              </a:rPr>
              <a:t>tells us there is 1 unit.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1</a:t>
            </a:r>
            <a:r>
              <a:rPr lang="en-GB" sz="4000" dirty="0" smtClean="0">
                <a:solidFill>
                  <a:srgbClr val="00B050"/>
                </a:solidFill>
              </a:rPr>
              <a:t>1</a:t>
            </a:r>
          </a:p>
          <a:p>
            <a:pPr marL="0" indent="0" algn="ctr">
              <a:buNone/>
            </a:pPr>
            <a:endParaRPr lang="en-GB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chemeClr val="tx1"/>
                </a:solidFill>
              </a:rPr>
              <a:t> </a:t>
            </a:r>
            <a:r>
              <a:rPr lang="en-GB" sz="4000" dirty="0" smtClean="0">
                <a:solidFill>
                  <a:schemeClr val="tx1"/>
                </a:solidFill>
              </a:rPr>
              <a:t>     </a:t>
            </a:r>
            <a:r>
              <a:rPr lang="en-GB" sz="3600" dirty="0" smtClean="0">
                <a:solidFill>
                  <a:schemeClr val="tx1"/>
                </a:solidFill>
              </a:rPr>
              <a:t> </a:t>
            </a:r>
            <a:r>
              <a:rPr lang="en-GB" sz="3600" dirty="0" smtClean="0">
                <a:solidFill>
                  <a:srgbClr val="FF0000"/>
                </a:solidFill>
              </a:rPr>
              <a:t>10 </a:t>
            </a:r>
            <a:r>
              <a:rPr lang="en-GB" sz="3600" dirty="0" smtClean="0">
                <a:solidFill>
                  <a:schemeClr val="tx1"/>
                </a:solidFill>
              </a:rPr>
              <a:t>  +  </a:t>
            </a:r>
            <a:r>
              <a:rPr lang="en-GB" sz="3600" dirty="0" smtClean="0">
                <a:solidFill>
                  <a:srgbClr val="00B050"/>
                </a:solidFill>
              </a:rPr>
              <a:t>1</a:t>
            </a:r>
            <a:r>
              <a:rPr lang="en-GB" sz="3600" dirty="0" smtClean="0">
                <a:solidFill>
                  <a:schemeClr val="tx1"/>
                </a:solidFill>
              </a:rPr>
              <a:t> = 11</a:t>
            </a:r>
          </a:p>
          <a:p>
            <a:pPr marL="0" indent="0" algn="ctr">
              <a:buNone/>
            </a:pPr>
            <a:r>
              <a:rPr lang="en-GB" sz="3200" dirty="0" smtClean="0">
                <a:solidFill>
                  <a:srgbClr val="FF0000"/>
                </a:solidFill>
              </a:rPr>
              <a:t>The 1 tells us there is 1 ten </a:t>
            </a:r>
            <a:r>
              <a:rPr lang="en-GB" sz="3200" dirty="0" smtClean="0">
                <a:solidFill>
                  <a:schemeClr val="tx1"/>
                </a:solidFill>
              </a:rPr>
              <a:t>and </a:t>
            </a:r>
            <a:r>
              <a:rPr lang="en-GB" sz="3200" dirty="0" smtClean="0">
                <a:solidFill>
                  <a:srgbClr val="00B050"/>
                </a:solidFill>
              </a:rPr>
              <a:t>the next 1 tells us there is 1 unit.</a:t>
            </a:r>
            <a:endParaRPr lang="en-GB" sz="3200" dirty="0">
              <a:solidFill>
                <a:srgbClr val="00B05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835696" y="2276872"/>
            <a:ext cx="36004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55776" y="2276872"/>
            <a:ext cx="36004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99983" y="2276872"/>
            <a:ext cx="192297" cy="7920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156176" y="2276872"/>
            <a:ext cx="360040" cy="7920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51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Now it is your turn…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Write the following numbers in your jotter and show what the quantity value of each is. You can write the number then draw two lines coming down from each digit.     </a:t>
            </a:r>
          </a:p>
          <a:p>
            <a:pPr marL="0" indent="0">
              <a:buNone/>
            </a:pPr>
            <a:r>
              <a:rPr lang="en-GB" sz="5400" dirty="0">
                <a:solidFill>
                  <a:schemeClr val="tx1"/>
                </a:solidFill>
              </a:rPr>
              <a:t> </a:t>
            </a:r>
            <a:r>
              <a:rPr lang="en-GB" sz="5400" dirty="0" smtClean="0">
                <a:solidFill>
                  <a:schemeClr val="tx1"/>
                </a:solidFill>
              </a:rPr>
              <a:t>                 31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                                    30   +    1     = 31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851920" y="4869160"/>
            <a:ext cx="216024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7471" y="4869160"/>
            <a:ext cx="144016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41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What is the quantity value of the following numbers</a:t>
            </a:r>
            <a:r>
              <a:rPr lang="en-GB" sz="4000" dirty="0" smtClean="0">
                <a:solidFill>
                  <a:schemeClr val="tx1"/>
                </a:solidFill>
              </a:rPr>
              <a:t>?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12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17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15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13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22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28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29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23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33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39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5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quantity Value?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sz="4000" dirty="0" smtClean="0">
                <a:solidFill>
                  <a:schemeClr val="tx1"/>
                </a:solidFill>
              </a:rPr>
              <a:t>It is how a number is broken up/split up.</a:t>
            </a:r>
          </a:p>
          <a:p>
            <a:endParaRPr lang="en-GB" sz="4000" dirty="0">
              <a:solidFill>
                <a:schemeClr val="tx1"/>
              </a:solidFill>
            </a:endParaRPr>
          </a:p>
          <a:p>
            <a:r>
              <a:rPr lang="en-GB" sz="4000" dirty="0" smtClean="0">
                <a:solidFill>
                  <a:schemeClr val="tx1"/>
                </a:solidFill>
              </a:rPr>
              <a:t>For example 13 is the same as 10 and 3 or 10 + 3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65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600692" y="3142007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3145695" y="404664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536384" y="3202677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3" idx="3"/>
            <a:endCxn id="4" idx="7"/>
          </p:cNvCxnSpPr>
          <p:nvPr/>
        </p:nvCxnSpPr>
        <p:spPr>
          <a:xfrm flipH="1">
            <a:off x="2687578" y="2678783"/>
            <a:ext cx="827203" cy="9140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5"/>
            <a:endCxn id="2" idx="1"/>
          </p:cNvCxnSpPr>
          <p:nvPr/>
        </p:nvCxnSpPr>
        <p:spPr>
          <a:xfrm>
            <a:off x="5296889" y="2678783"/>
            <a:ext cx="672889" cy="8534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68243" y="3811550"/>
            <a:ext cx="13872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+</a:t>
            </a:r>
            <a:endParaRPr lang="en-GB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3701244" y="908720"/>
            <a:ext cx="13872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13</a:t>
            </a:r>
            <a:endParaRPr lang="en-GB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34092" y="3861048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10</a:t>
            </a:r>
            <a:endParaRPr lang="en-GB" sz="8000" dirty="0"/>
          </a:p>
        </p:txBody>
      </p:sp>
      <p:sp>
        <p:nvSpPr>
          <p:cNvPr id="13" name="TextBox 12"/>
          <p:cNvSpPr txBox="1"/>
          <p:nvPr/>
        </p:nvSpPr>
        <p:spPr>
          <a:xfrm>
            <a:off x="6248764" y="3873105"/>
            <a:ext cx="14195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 3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329475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5400" dirty="0" smtClean="0"/>
          </a:p>
          <a:p>
            <a:endParaRPr lang="en-GB" sz="5400" dirty="0"/>
          </a:p>
          <a:p>
            <a:pPr marL="0" indent="0" algn="ctr">
              <a:buNone/>
            </a:pPr>
            <a:r>
              <a:rPr lang="en-GB" sz="4000" dirty="0" smtClean="0">
                <a:solidFill>
                  <a:schemeClr val="tx1"/>
                </a:solidFill>
              </a:rPr>
              <a:t>13 is the same as 10 + 3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00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600692" y="3142007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3145695" y="404664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536384" y="3202677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3" idx="3"/>
            <a:endCxn id="4" idx="7"/>
          </p:cNvCxnSpPr>
          <p:nvPr/>
        </p:nvCxnSpPr>
        <p:spPr>
          <a:xfrm flipH="1">
            <a:off x="2687578" y="2678783"/>
            <a:ext cx="827203" cy="9140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5"/>
            <a:endCxn id="2" idx="1"/>
          </p:cNvCxnSpPr>
          <p:nvPr/>
        </p:nvCxnSpPr>
        <p:spPr>
          <a:xfrm>
            <a:off x="5296889" y="2678783"/>
            <a:ext cx="672889" cy="8534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68243" y="3811550"/>
            <a:ext cx="13872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+</a:t>
            </a:r>
            <a:endParaRPr lang="en-GB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3701244" y="908720"/>
            <a:ext cx="13872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19</a:t>
            </a:r>
            <a:endParaRPr lang="en-GB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34092" y="3861048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10</a:t>
            </a:r>
            <a:endParaRPr lang="en-GB" sz="8000" dirty="0"/>
          </a:p>
        </p:txBody>
      </p:sp>
      <p:sp>
        <p:nvSpPr>
          <p:cNvPr id="13" name="TextBox 12"/>
          <p:cNvSpPr txBox="1"/>
          <p:nvPr/>
        </p:nvSpPr>
        <p:spPr>
          <a:xfrm>
            <a:off x="6248764" y="3873105"/>
            <a:ext cx="14195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 9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286874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0982" y="3244334"/>
            <a:ext cx="58480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dirty="0" smtClean="0"/>
              <a:t>19 is the same as 10 + 9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26954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600692" y="3142007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3145695" y="404664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536384" y="3202677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3" idx="3"/>
            <a:endCxn id="4" idx="7"/>
          </p:cNvCxnSpPr>
          <p:nvPr/>
        </p:nvCxnSpPr>
        <p:spPr>
          <a:xfrm flipH="1">
            <a:off x="2687578" y="2678783"/>
            <a:ext cx="827203" cy="9140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5"/>
            <a:endCxn id="2" idx="1"/>
          </p:cNvCxnSpPr>
          <p:nvPr/>
        </p:nvCxnSpPr>
        <p:spPr>
          <a:xfrm>
            <a:off x="5296889" y="2678783"/>
            <a:ext cx="672889" cy="8534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68243" y="3811550"/>
            <a:ext cx="13872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+</a:t>
            </a:r>
            <a:endParaRPr lang="en-GB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3701244" y="908720"/>
            <a:ext cx="13872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27</a:t>
            </a:r>
            <a:endParaRPr lang="en-GB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34092" y="3861048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20</a:t>
            </a:r>
            <a:endParaRPr lang="en-GB" sz="8000" dirty="0"/>
          </a:p>
        </p:txBody>
      </p:sp>
      <p:sp>
        <p:nvSpPr>
          <p:cNvPr id="13" name="TextBox 12"/>
          <p:cNvSpPr txBox="1"/>
          <p:nvPr/>
        </p:nvSpPr>
        <p:spPr>
          <a:xfrm>
            <a:off x="6248764" y="3873105"/>
            <a:ext cx="14195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 7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59706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0982" y="3244334"/>
            <a:ext cx="58480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dirty="0" smtClean="0"/>
              <a:t>27</a:t>
            </a:r>
            <a:r>
              <a:rPr lang="en-GB" sz="4000" dirty="0" smtClean="0"/>
              <a:t> is the same as 20 + 7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8875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600692" y="3142007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3145695" y="404664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536384" y="3202677"/>
            <a:ext cx="2520280" cy="2664296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3" idx="3"/>
            <a:endCxn id="4" idx="7"/>
          </p:cNvCxnSpPr>
          <p:nvPr/>
        </p:nvCxnSpPr>
        <p:spPr>
          <a:xfrm flipH="1">
            <a:off x="2687578" y="2678783"/>
            <a:ext cx="827203" cy="9140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5"/>
            <a:endCxn id="2" idx="1"/>
          </p:cNvCxnSpPr>
          <p:nvPr/>
        </p:nvCxnSpPr>
        <p:spPr>
          <a:xfrm>
            <a:off x="5296889" y="2678783"/>
            <a:ext cx="672889" cy="8534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68243" y="3811550"/>
            <a:ext cx="13872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+</a:t>
            </a:r>
            <a:endParaRPr lang="en-GB" sz="8800" dirty="0"/>
          </a:p>
        </p:txBody>
      </p:sp>
      <p:sp>
        <p:nvSpPr>
          <p:cNvPr id="11" name="TextBox 10"/>
          <p:cNvSpPr txBox="1"/>
          <p:nvPr/>
        </p:nvSpPr>
        <p:spPr>
          <a:xfrm>
            <a:off x="3701244" y="908720"/>
            <a:ext cx="13872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34</a:t>
            </a:r>
            <a:endParaRPr lang="en-GB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34092" y="3811550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30</a:t>
            </a:r>
            <a:endParaRPr lang="en-GB" sz="8000" dirty="0"/>
          </a:p>
        </p:txBody>
      </p:sp>
      <p:sp>
        <p:nvSpPr>
          <p:cNvPr id="13" name="TextBox 12"/>
          <p:cNvSpPr txBox="1"/>
          <p:nvPr/>
        </p:nvSpPr>
        <p:spPr>
          <a:xfrm>
            <a:off x="6248764" y="3873105"/>
            <a:ext cx="14195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 4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3657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66</TotalTime>
  <Words>234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Numeracy - Circles</vt:lpstr>
      <vt:lpstr>What is quantity Value?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 recap</vt:lpstr>
      <vt:lpstr>Now it is your turn…</vt:lpstr>
      <vt:lpstr>What is the quantity value of the following numbers?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 - Circles</dc:title>
  <dc:creator>LogaPrRobertsonC</dc:creator>
  <cp:lastModifiedBy>LogaPrRobertsonC</cp:lastModifiedBy>
  <cp:revision>7</cp:revision>
  <dcterms:created xsi:type="dcterms:W3CDTF">2021-01-14T22:25:00Z</dcterms:created>
  <dcterms:modified xsi:type="dcterms:W3CDTF">2021-01-14T23:31:00Z</dcterms:modified>
</cp:coreProperties>
</file>