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68" r:id="rId2"/>
    <p:sldId id="279" r:id="rId3"/>
    <p:sldId id="280" r:id="rId4"/>
    <p:sldId id="269" r:id="rId5"/>
    <p:sldId id="281" r:id="rId6"/>
    <p:sldId id="282" r:id="rId7"/>
    <p:sldId id="270" r:id="rId8"/>
    <p:sldId id="271" r:id="rId9"/>
    <p:sldId id="283" r:id="rId10"/>
    <p:sldId id="276" r:id="rId11"/>
    <p:sldId id="277" r:id="rId12"/>
    <p:sldId id="272" r:id="rId13"/>
    <p:sldId id="275" r:id="rId14"/>
    <p:sldId id="278" r:id="rId15"/>
    <p:sldId id="285"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A2A"/>
    <a:srgbClr val="01407D"/>
    <a:srgbClr val="003F16"/>
    <a:srgbClr val="E6E6E6"/>
    <a:srgbClr val="11743A"/>
    <a:srgbClr val="DB1C34"/>
    <a:srgbClr val="6C9E72"/>
    <a:srgbClr val="90C8E5"/>
    <a:srgbClr val="F39C93"/>
    <a:srgbClr val="007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showGuides="1">
      <p:cViewPr varScale="1">
        <p:scale>
          <a:sx n="72" d="100"/>
          <a:sy n="72" d="100"/>
        </p:scale>
        <p:origin x="1326"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s://www.twinkl.co.uk/resources/second-expressive-arts-cfe-curriculum-browser-scotland-cfe/music-second-expressive-arts-cfe-curriculum-browser-scotland-cfe/i-can-sing-and-play-music-from-a-range-of-styles-and-cultures-showing-skill-and-using-performance-directions-and-or-musical-notation-exa-2-16a-music-second-expressive-arts-cfe-curriculum-browser-scotland-cfe" TargetMode="External"/><Relationship Id="rId5" Type="http://schemas.openxmlformats.org/officeDocument/2006/relationships/hyperlink" Target="https://www.twinkl.co.uk/resource/cfe2-mu-1-scottish-music-activity-pack" TargetMode="Externa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twinkl.co.uk/resources/second-expressive-arts-cfe-curriculum-browser-scotland-cfe/music-second-expressive-arts-cfe-curriculum-browser-scotland-cfe/i-can-sing-and-play-music-from-a-range-of-styles-and-cultures-showing-skill-and-using-performance-directions-and-or-musical-notation-exa-2-16a-music-second-expressive-arts-cfe-curriculum-browser-scotland-cfe" TargetMode="External"/><Relationship Id="rId5" Type="http://schemas.openxmlformats.org/officeDocument/2006/relationships/hyperlink" Target="https://www.twinkl.co.uk/resource/cfe2-mu-1-scottish-music-activity-pack" TargetMode="Externa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5"/>
          </p:cNvPr>
          <p:cNvSpPr/>
          <p:nvPr userDrawn="1"/>
        </p:nvSpPr>
        <p:spPr>
          <a:xfrm>
            <a:off x="3906982" y="5278582"/>
            <a:ext cx="1313411" cy="989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6"/>
          </p:cNvPr>
          <p:cNvSpPr/>
          <p:nvPr userDrawn="1"/>
        </p:nvSpPr>
        <p:spPr>
          <a:xfrm>
            <a:off x="3832168" y="5054138"/>
            <a:ext cx="1321724" cy="121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5"/>
          </p:cNvPr>
          <p:cNvSpPr/>
          <p:nvPr userDrawn="1"/>
        </p:nvSpPr>
        <p:spPr>
          <a:xfrm>
            <a:off x="3915294" y="2934393"/>
            <a:ext cx="1313411" cy="989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6"/>
          </p:cNvPr>
          <p:cNvSpPr/>
          <p:nvPr userDrawn="1"/>
        </p:nvSpPr>
        <p:spPr>
          <a:xfrm>
            <a:off x="3915294" y="2822171"/>
            <a:ext cx="1321724" cy="121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bbc.co.uk/music/artists/b55a7c9f-5a25-4a70-86ab-9dc07ff8dc10"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slide" Target="slide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png"/><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image" Target="../media/image18.png"/><Relationship Id="rId2" Type="http://schemas.openxmlformats.org/officeDocument/2006/relationships/image" Target="../media/image14.png"/><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image" Target="../media/image17.png"/><Relationship Id="rId5" Type="http://schemas.openxmlformats.org/officeDocument/2006/relationships/slide" Target="slide12.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slide" Target="slide10.xml"/><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musescore.com/user/60935/scores/100079"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bbc.co.uk/programmes/p070bgpz"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096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40219" y="2859763"/>
            <a:ext cx="2611011" cy="836398"/>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latin typeface="Twinkl" pitchFamily="50" charset="0"/>
            </a:endParaRPr>
          </a:p>
        </p:txBody>
      </p:sp>
      <p:sp>
        <p:nvSpPr>
          <p:cNvPr id="22" name="Rectangle 21"/>
          <p:cNvSpPr/>
          <p:nvPr/>
        </p:nvSpPr>
        <p:spPr>
          <a:xfrm>
            <a:off x="5640219" y="3676924"/>
            <a:ext cx="2611011" cy="268874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Did </a:t>
            </a:r>
            <a:r>
              <a:rPr lang="en-GB">
                <a:latin typeface="Twinkl" pitchFamily="50" charset="0"/>
              </a:rPr>
              <a:t>You Know…?</a:t>
            </a:r>
            <a:endParaRPr lang="en-GB" dirty="0">
              <a:latin typeface="Twinkl" pitchFamily="50" charset="0"/>
            </a:endParaRPr>
          </a:p>
          <a:p>
            <a:pPr algn="ctr">
              <a:spcBef>
                <a:spcPct val="0"/>
              </a:spcBef>
            </a:pPr>
            <a:r>
              <a:rPr lang="en-US" dirty="0"/>
              <a:t>A </a:t>
            </a:r>
            <a:r>
              <a:rPr lang="en-US" dirty="0" err="1"/>
              <a:t>runrig</a:t>
            </a:r>
            <a:r>
              <a:rPr lang="en-US" dirty="0"/>
              <a:t> was a </a:t>
            </a:r>
            <a:br>
              <a:rPr lang="en-US" dirty="0"/>
            </a:br>
            <a:r>
              <a:rPr lang="en-US" dirty="0"/>
              <a:t>land-sharing system in Scotland.</a:t>
            </a:r>
            <a:r>
              <a:rPr lang="en-GB" altLang="en-US" dirty="0">
                <a:latin typeface="Twinkl" pitchFamily="50" charset="0"/>
              </a:rPr>
              <a:t>Tenants were given strips of land (rigs) to tend to each year. It was the basis of Scottish farming in the 18</a:t>
            </a:r>
            <a:r>
              <a:rPr lang="en-GB" altLang="en-US" baseline="30000" dirty="0">
                <a:latin typeface="Twinkl" pitchFamily="50" charset="0"/>
              </a:rPr>
              <a:t>th</a:t>
            </a:r>
            <a:r>
              <a:rPr lang="en-GB" altLang="en-US" dirty="0">
                <a:latin typeface="Twinkl" pitchFamily="50" charset="0"/>
              </a:rPr>
              <a:t> century.</a:t>
            </a:r>
          </a:p>
        </p:txBody>
      </p:sp>
      <p:sp>
        <p:nvSpPr>
          <p:cNvPr id="21" name="Title 20"/>
          <p:cNvSpPr>
            <a:spLocks noGrp="1"/>
          </p:cNvSpPr>
          <p:nvPr>
            <p:ph type="title"/>
          </p:nvPr>
        </p:nvSpPr>
        <p:spPr/>
        <p:txBody>
          <a:bodyPr>
            <a:normAutofit fontScale="90000"/>
          </a:bodyPr>
          <a:lstStyle/>
          <a:p>
            <a:r>
              <a:rPr lang="en-GB" sz="3600" dirty="0" err="1">
                <a:solidFill>
                  <a:srgbClr val="01407D"/>
                </a:solidFill>
              </a:rPr>
              <a:t>Runrig</a:t>
            </a:r>
            <a:endParaRPr lang="en-GB" sz="3600" dirty="0">
              <a:solidFill>
                <a:srgbClr val="01407D"/>
              </a:solidFill>
            </a:endParaRPr>
          </a:p>
        </p:txBody>
      </p:sp>
      <p:sp>
        <p:nvSpPr>
          <p:cNvPr id="14" name="Rectangle 13"/>
          <p:cNvSpPr/>
          <p:nvPr/>
        </p:nvSpPr>
        <p:spPr>
          <a:xfrm>
            <a:off x="445184" y="1594989"/>
            <a:ext cx="5285693" cy="1264774"/>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err="1">
                <a:latin typeface="Twinkl" pitchFamily="50" charset="0"/>
              </a:rPr>
              <a:t>Runrig</a:t>
            </a:r>
            <a:r>
              <a:rPr lang="en-GB" altLang="en-US" dirty="0">
                <a:latin typeface="Twinkl" pitchFamily="50" charset="0"/>
              </a:rPr>
              <a:t> are a Scottish Celtic rock band from </a:t>
            </a:r>
          </a:p>
          <a:p>
            <a:pPr>
              <a:spcBef>
                <a:spcPct val="0"/>
              </a:spcBef>
            </a:pPr>
            <a:r>
              <a:rPr lang="en-GB" altLang="en-US" dirty="0">
                <a:latin typeface="Twinkl" pitchFamily="50" charset="0"/>
              </a:rPr>
              <a:t>Skye, a small island in the Inner Hebrides </a:t>
            </a:r>
          </a:p>
          <a:p>
            <a:pPr>
              <a:spcBef>
                <a:spcPct val="0"/>
              </a:spcBef>
            </a:pPr>
            <a:r>
              <a:rPr lang="en-GB" altLang="en-US" dirty="0">
                <a:latin typeface="Twinkl" pitchFamily="50" charset="0"/>
              </a:rPr>
              <a:t>of Scotland.  </a:t>
            </a:r>
          </a:p>
        </p:txBody>
      </p:sp>
      <p:sp>
        <p:nvSpPr>
          <p:cNvPr id="20" name="Oval 19"/>
          <p:cNvSpPr/>
          <p:nvPr/>
        </p:nvSpPr>
        <p:spPr>
          <a:xfrm>
            <a:off x="5428152" y="726004"/>
            <a:ext cx="3035146" cy="30351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025488" y="2859763"/>
            <a:ext cx="3210238" cy="2102813"/>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Their songs are a blend of traditional Scottish folk songs and </a:t>
            </a:r>
            <a:r>
              <a:rPr lang="en-GB" altLang="en-US" dirty="0" err="1">
                <a:latin typeface="Twinkl" pitchFamily="50" charset="0"/>
              </a:rPr>
              <a:t>anthemic</a:t>
            </a:r>
            <a:r>
              <a:rPr lang="en-GB" altLang="en-US" dirty="0">
                <a:latin typeface="Twinkl" pitchFamily="50" charset="0"/>
              </a:rPr>
              <a:t> rock. The lyrics of their songs often focus on the history, politics and people of Scotland.</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4200" y="615096"/>
            <a:ext cx="2861165" cy="2699734"/>
          </a:xfrm>
          <a:prstGeom prst="rect">
            <a:avLst/>
          </a:prstGeom>
        </p:spPr>
      </p:pic>
      <p:sp>
        <p:nvSpPr>
          <p:cNvPr id="11" name="TextBox 10">
            <a:hlinkClick r:id="rId3" action="ppaction://hlinksldjump"/>
          </p:cNvPr>
          <p:cNvSpPr txBox="1"/>
          <p:nvPr/>
        </p:nvSpPr>
        <p:spPr>
          <a:xfrm>
            <a:off x="1260556" y="729447"/>
            <a:ext cx="994183" cy="307777"/>
          </a:xfrm>
          <a:prstGeom prst="rect">
            <a:avLst/>
          </a:prstGeom>
          <a:noFill/>
        </p:spPr>
        <p:txBody>
          <a:bodyPr wrap="none" rtlCol="0">
            <a:spAutoFit/>
          </a:bodyPr>
          <a:lstStyle/>
          <a:p>
            <a:r>
              <a:rPr lang="en-GB" sz="1400" b="1" dirty="0">
                <a:solidFill>
                  <a:srgbClr val="01407D"/>
                </a:solidFill>
              </a:rPr>
              <a:t>Next page</a:t>
            </a:r>
          </a:p>
        </p:txBody>
      </p:sp>
      <p:pic>
        <p:nvPicPr>
          <p:cNvPr id="15" name="Picture 14">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23005" t="45809" r="56973" b="39763"/>
          <a:stretch/>
        </p:blipFill>
        <p:spPr>
          <a:xfrm>
            <a:off x="631709" y="567404"/>
            <a:ext cx="622175" cy="631862"/>
          </a:xfrm>
          <a:prstGeom prst="ellipse">
            <a:avLst/>
          </a:prstGeom>
          <a:ln w="19050">
            <a:solidFill>
              <a:srgbClr val="01407D"/>
            </a:solidFill>
          </a:ln>
        </p:spPr>
      </p:pic>
      <p:sp>
        <p:nvSpPr>
          <p:cNvPr id="16" name="Oval 15"/>
          <p:cNvSpPr/>
          <p:nvPr/>
        </p:nvSpPr>
        <p:spPr>
          <a:xfrm>
            <a:off x="852043" y="905855"/>
            <a:ext cx="56747" cy="56747"/>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66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en-GB" sz="3600" dirty="0" err="1">
                <a:solidFill>
                  <a:srgbClr val="01407D"/>
                </a:solidFill>
              </a:rPr>
              <a:t>Runrig</a:t>
            </a:r>
            <a:endParaRPr lang="en-GB" sz="3600" dirty="0">
              <a:solidFill>
                <a:srgbClr val="01407D"/>
              </a:solidFill>
            </a:endParaRPr>
          </a:p>
        </p:txBody>
      </p:sp>
      <p:sp>
        <p:nvSpPr>
          <p:cNvPr id="14" name="Rectangle 13"/>
          <p:cNvSpPr/>
          <p:nvPr/>
        </p:nvSpPr>
        <p:spPr>
          <a:xfrm>
            <a:off x="654624" y="1613732"/>
            <a:ext cx="7834750" cy="1053967"/>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dirty="0"/>
              <a:t>Most of </a:t>
            </a:r>
            <a:r>
              <a:rPr lang="en-US" dirty="0" err="1"/>
              <a:t>Runrig</a:t>
            </a:r>
            <a:r>
              <a:rPr lang="en-US" dirty="0"/>
              <a:t> are fluent Gaelic speakers. A number of their songs are sung in Scottish Gaelic, a Celtic language spoken mainly in the highlands and islands of western Scotland.</a:t>
            </a:r>
            <a:endParaRPr lang="en-GB" altLang="en-US" dirty="0">
              <a:latin typeface="Twinkl" pitchFamily="50" charset="0"/>
            </a:endParaRPr>
          </a:p>
        </p:txBody>
      </p:sp>
      <p:sp>
        <p:nvSpPr>
          <p:cNvPr id="23" name="Rectangle 22"/>
          <p:cNvSpPr/>
          <p:nvPr/>
        </p:nvSpPr>
        <p:spPr>
          <a:xfrm>
            <a:off x="654624" y="2876541"/>
            <a:ext cx="7834750" cy="1410233"/>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latin typeface="Twinkl" pitchFamily="50" charset="0"/>
              </a:rPr>
              <a:t>Their most iconic song, Loch Lomond, is a remix of a traditional Scottish song. It was recorded for Children in Need in 2007 and it reached number nine in the UK singles chart.  The song was also voted the Best Scottish Song of all Time in 2008. </a:t>
            </a:r>
          </a:p>
        </p:txBody>
      </p:sp>
      <p:sp>
        <p:nvSpPr>
          <p:cNvPr id="9" name="Rectangle 8"/>
          <p:cNvSpPr/>
          <p:nvPr/>
        </p:nvSpPr>
        <p:spPr>
          <a:xfrm>
            <a:off x="654624" y="4495616"/>
            <a:ext cx="2432525" cy="47066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Do you recognise it?</a:t>
            </a:r>
          </a:p>
        </p:txBody>
      </p:sp>
      <p:sp>
        <p:nvSpPr>
          <p:cNvPr id="2" name="TextBox 1"/>
          <p:cNvSpPr txBox="1"/>
          <p:nvPr/>
        </p:nvSpPr>
        <p:spPr>
          <a:xfrm>
            <a:off x="562063" y="5175125"/>
            <a:ext cx="8279365" cy="369332"/>
          </a:xfrm>
          <a:prstGeom prst="rect">
            <a:avLst/>
          </a:prstGeom>
          <a:noFill/>
        </p:spPr>
        <p:txBody>
          <a:bodyPr wrap="square" rtlCol="0">
            <a:spAutoFit/>
          </a:bodyPr>
          <a:lstStyle/>
          <a:p>
            <a:r>
              <a:rPr lang="en-GB" dirty="0">
                <a:hlinkClick r:id="rId2"/>
              </a:rPr>
              <a:t>https://www.bbc.co.uk/music/artists/b55a7c9f-5a25-4a70-86ab-9dc07ff8dc10</a:t>
            </a:r>
            <a:endParaRPr lang="en-GB" dirty="0"/>
          </a:p>
        </p:txBody>
      </p:sp>
      <p:sp>
        <p:nvSpPr>
          <p:cNvPr id="7" name="TextBox 6">
            <a:hlinkClick r:id="rId3" action="ppaction://hlinksldjump"/>
          </p:cNvPr>
          <p:cNvSpPr txBox="1"/>
          <p:nvPr/>
        </p:nvSpPr>
        <p:spPr>
          <a:xfrm>
            <a:off x="1260556" y="729447"/>
            <a:ext cx="643125" cy="307777"/>
          </a:xfrm>
          <a:prstGeom prst="rect">
            <a:avLst/>
          </a:prstGeom>
          <a:noFill/>
        </p:spPr>
        <p:txBody>
          <a:bodyPr wrap="none" rtlCol="0">
            <a:spAutoFit/>
          </a:bodyPr>
          <a:lstStyle/>
          <a:p>
            <a:r>
              <a:rPr lang="en-GB" sz="1400" b="1" dirty="0">
                <a:solidFill>
                  <a:srgbClr val="01407D"/>
                </a:solidFill>
              </a:rPr>
              <a:t>Home</a:t>
            </a:r>
          </a:p>
        </p:txBody>
      </p:sp>
      <p:pic>
        <p:nvPicPr>
          <p:cNvPr id="8" name="Picture 7">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23005" t="45809" r="56973" b="39763"/>
          <a:stretch/>
        </p:blipFill>
        <p:spPr>
          <a:xfrm>
            <a:off x="631709" y="567404"/>
            <a:ext cx="622175" cy="631862"/>
          </a:xfrm>
          <a:prstGeom prst="ellipse">
            <a:avLst/>
          </a:prstGeom>
          <a:ln w="19050">
            <a:solidFill>
              <a:srgbClr val="01407D"/>
            </a:solidFill>
          </a:ln>
        </p:spPr>
      </p:pic>
      <p:sp>
        <p:nvSpPr>
          <p:cNvPr id="10" name="Oval 9"/>
          <p:cNvSpPr/>
          <p:nvPr/>
        </p:nvSpPr>
        <p:spPr>
          <a:xfrm>
            <a:off x="852043" y="905855"/>
            <a:ext cx="56747" cy="56747"/>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906811" y="2680636"/>
            <a:ext cx="2075433" cy="176676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latin typeface="Twinkl" pitchFamily="50" charset="0"/>
            </a:endParaRPr>
          </a:p>
        </p:txBody>
      </p:sp>
      <p:sp>
        <p:nvSpPr>
          <p:cNvPr id="22" name="Rectangle 21"/>
          <p:cNvSpPr/>
          <p:nvPr/>
        </p:nvSpPr>
        <p:spPr>
          <a:xfrm>
            <a:off x="5906812" y="4415917"/>
            <a:ext cx="2075433" cy="176676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Did You Know…?</a:t>
            </a:r>
          </a:p>
          <a:p>
            <a:pPr algn="ctr">
              <a:spcBef>
                <a:spcPct val="0"/>
              </a:spcBef>
            </a:pPr>
            <a:r>
              <a:rPr lang="en-GB" altLang="en-US" dirty="0">
                <a:latin typeface="Twinkl" pitchFamily="50" charset="0"/>
              </a:rPr>
              <a:t>Calvin was discovered on the social media platform ‘Myspace’. </a:t>
            </a:r>
          </a:p>
        </p:txBody>
      </p:sp>
      <p:sp>
        <p:nvSpPr>
          <p:cNvPr id="21" name="Title 20"/>
          <p:cNvSpPr>
            <a:spLocks noGrp="1"/>
          </p:cNvSpPr>
          <p:nvPr>
            <p:ph type="title"/>
          </p:nvPr>
        </p:nvSpPr>
        <p:spPr/>
        <p:txBody>
          <a:bodyPr>
            <a:normAutofit fontScale="90000"/>
          </a:bodyPr>
          <a:lstStyle/>
          <a:p>
            <a:r>
              <a:rPr lang="en-GB" sz="3600" dirty="0">
                <a:solidFill>
                  <a:srgbClr val="C00000"/>
                </a:solidFill>
              </a:rPr>
              <a:t>Calvin Harris</a:t>
            </a:r>
          </a:p>
        </p:txBody>
      </p:sp>
      <p:sp>
        <p:nvSpPr>
          <p:cNvPr id="14" name="Rectangle 13"/>
          <p:cNvSpPr/>
          <p:nvPr/>
        </p:nvSpPr>
        <p:spPr>
          <a:xfrm>
            <a:off x="445184" y="1719744"/>
            <a:ext cx="5435499" cy="1921784"/>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Adam Richard Wiles was born in 1974, in </a:t>
            </a:r>
          </a:p>
          <a:p>
            <a:pPr>
              <a:spcBef>
                <a:spcPct val="0"/>
              </a:spcBef>
            </a:pPr>
            <a:r>
              <a:rPr lang="en-GB" altLang="en-US" dirty="0">
                <a:latin typeface="Twinkl" pitchFamily="50" charset="0"/>
              </a:rPr>
              <a:t>Dumfries, Scotland. He is known professionally </a:t>
            </a:r>
          </a:p>
          <a:p>
            <a:pPr>
              <a:spcBef>
                <a:spcPct val="0"/>
              </a:spcBef>
            </a:pPr>
            <a:r>
              <a:rPr lang="en-GB" altLang="en-US" dirty="0">
                <a:latin typeface="Twinkl" pitchFamily="50" charset="0"/>
              </a:rPr>
              <a:t>as Calvin Harris. Calvin is a DJ, record producer and singer-songwriter. He has collaborated </a:t>
            </a:r>
          </a:p>
          <a:p>
            <a:pPr>
              <a:spcBef>
                <a:spcPct val="0"/>
              </a:spcBef>
            </a:pPr>
            <a:r>
              <a:rPr lang="en-GB" altLang="en-US" dirty="0">
                <a:latin typeface="Twinkl" pitchFamily="50" charset="0"/>
              </a:rPr>
              <a:t>with artists such as Rita Ora, Katy Perry and Pharrell Williams.</a:t>
            </a:r>
          </a:p>
        </p:txBody>
      </p:sp>
      <p:sp>
        <p:nvSpPr>
          <p:cNvPr id="20" name="Oval 19"/>
          <p:cNvSpPr/>
          <p:nvPr/>
        </p:nvSpPr>
        <p:spPr>
          <a:xfrm>
            <a:off x="5426956" y="1230226"/>
            <a:ext cx="3035146" cy="3035146"/>
          </a:xfrm>
          <a:prstGeom prst="ellipse">
            <a:avLst/>
          </a:prstGeom>
          <a:solidFill>
            <a:schemeClr val="bg1"/>
          </a:solidFill>
          <a:ln w="3810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808089" y="3641528"/>
            <a:ext cx="2857900" cy="2541158"/>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Calvin won two Brit Awards in 2019, for Producer of the Year and Song of the Year.  He has also won a Grammy award and a prestigious Ivor </a:t>
            </a:r>
            <a:r>
              <a:rPr lang="en-GB" altLang="en-US" dirty="0" err="1">
                <a:latin typeface="Twinkl" pitchFamily="50" charset="0"/>
              </a:rPr>
              <a:t>Novello</a:t>
            </a:r>
            <a:r>
              <a:rPr lang="en-GB" altLang="en-US" dirty="0">
                <a:latin typeface="Twinkl" pitchFamily="50" charset="0"/>
              </a:rPr>
              <a:t> award for </a:t>
            </a:r>
            <a:r>
              <a:rPr lang="en-GB" altLang="en-US" dirty="0" err="1">
                <a:latin typeface="Twinkl" pitchFamily="50" charset="0"/>
              </a:rPr>
              <a:t>songwriting</a:t>
            </a:r>
            <a:r>
              <a:rPr lang="en-GB" altLang="en-US" dirty="0">
                <a:latin typeface="Twinkl" pitchFamily="50" charset="0"/>
              </a:rPr>
              <a:t>.  </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8511" y="999061"/>
            <a:ext cx="2608870" cy="283447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721" y="1870290"/>
            <a:ext cx="1745013" cy="174501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409577">
            <a:off x="5865780" y="1855751"/>
            <a:ext cx="2342419" cy="2216174"/>
          </a:xfrm>
          <a:prstGeom prst="rect">
            <a:avLst/>
          </a:prstGeom>
        </p:spPr>
      </p:pic>
      <p:pic>
        <p:nvPicPr>
          <p:cNvPr id="12" name="Picture 1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9963" t="74541" r="24896" b="351"/>
          <a:stretch/>
        </p:blipFill>
        <p:spPr>
          <a:xfrm>
            <a:off x="619806" y="545077"/>
            <a:ext cx="659174" cy="663749"/>
          </a:xfrm>
          <a:prstGeom prst="ellipse">
            <a:avLst/>
          </a:prstGeom>
          <a:solidFill>
            <a:srgbClr val="BF0A2A"/>
          </a:solidFill>
          <a:ln w="19050">
            <a:solidFill>
              <a:srgbClr val="BF0A2A"/>
            </a:solidFill>
          </a:ln>
        </p:spPr>
      </p:pic>
      <p:sp>
        <p:nvSpPr>
          <p:cNvPr id="13" name="TextBox 12">
            <a:hlinkClick r:id="rId5" action="ppaction://hlinksldjump"/>
          </p:cNvPr>
          <p:cNvSpPr txBox="1"/>
          <p:nvPr/>
        </p:nvSpPr>
        <p:spPr>
          <a:xfrm>
            <a:off x="1260556" y="729447"/>
            <a:ext cx="994183" cy="307777"/>
          </a:xfrm>
          <a:prstGeom prst="rect">
            <a:avLst/>
          </a:prstGeom>
          <a:noFill/>
        </p:spPr>
        <p:txBody>
          <a:bodyPr wrap="none" rtlCol="0">
            <a:spAutoFit/>
          </a:bodyPr>
          <a:lstStyle/>
          <a:p>
            <a:r>
              <a:rPr lang="en-GB" sz="1400" b="1" dirty="0">
                <a:solidFill>
                  <a:srgbClr val="BF0A2A"/>
                </a:solidFill>
              </a:rPr>
              <a:t>Next page</a:t>
            </a:r>
          </a:p>
        </p:txBody>
      </p:sp>
      <p:sp>
        <p:nvSpPr>
          <p:cNvPr id="15" name="Oval 14"/>
          <p:cNvSpPr/>
          <p:nvPr/>
        </p:nvSpPr>
        <p:spPr>
          <a:xfrm>
            <a:off x="955070" y="945596"/>
            <a:ext cx="53465" cy="53465"/>
          </a:xfrm>
          <a:prstGeom prst="ellipse">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455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en-GB" sz="3600" dirty="0">
                <a:solidFill>
                  <a:srgbClr val="C00000"/>
                </a:solidFill>
              </a:rPr>
              <a:t>Calvin Harris</a:t>
            </a:r>
          </a:p>
        </p:txBody>
      </p:sp>
      <p:sp>
        <p:nvSpPr>
          <p:cNvPr id="14" name="Rectangle 13"/>
          <p:cNvSpPr/>
          <p:nvPr/>
        </p:nvSpPr>
        <p:spPr>
          <a:xfrm>
            <a:off x="445184" y="1317918"/>
            <a:ext cx="7717304" cy="491630"/>
          </a:xfrm>
          <a:prstGeom prst="rec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Who did Calvin Harris collaborate with on the following tracks:</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8" name="Oval 7"/>
          <p:cNvSpPr/>
          <p:nvPr/>
        </p:nvSpPr>
        <p:spPr>
          <a:xfrm>
            <a:off x="939432" y="2385731"/>
            <a:ext cx="1621046" cy="162104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latin typeface="Twinkl" pitchFamily="50" charset="0"/>
              </a:rPr>
              <a:t>Sam Smith</a:t>
            </a:r>
            <a:endParaRPr lang="en-GB" sz="1400" dirty="0">
              <a:solidFill>
                <a:schemeClr val="tx1"/>
              </a:solidFill>
            </a:endParaRPr>
          </a:p>
        </p:txBody>
      </p:sp>
      <p:sp>
        <p:nvSpPr>
          <p:cNvPr id="9" name="Oval 8"/>
          <p:cNvSpPr/>
          <p:nvPr/>
        </p:nvSpPr>
        <p:spPr>
          <a:xfrm>
            <a:off x="3629860" y="2385731"/>
            <a:ext cx="1621046" cy="1621046"/>
          </a:xfrm>
          <a:prstGeom prst="ellipse">
            <a:avLst/>
          </a:prstGeom>
          <a:solidFill>
            <a:schemeClr val="bg1"/>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latin typeface="Twinkl" pitchFamily="50" charset="0"/>
              </a:rPr>
              <a:t>Pharrell Williams</a:t>
            </a:r>
          </a:p>
        </p:txBody>
      </p:sp>
      <p:sp>
        <p:nvSpPr>
          <p:cNvPr id="11" name="Oval 10"/>
          <p:cNvSpPr/>
          <p:nvPr/>
        </p:nvSpPr>
        <p:spPr>
          <a:xfrm>
            <a:off x="6320288" y="2385731"/>
            <a:ext cx="1621046" cy="16210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tx1"/>
                </a:solidFill>
                <a:latin typeface="Twinkl" pitchFamily="50" charset="0"/>
              </a:rPr>
              <a:t>Justin Bieber</a:t>
            </a:r>
          </a:p>
        </p:txBody>
      </p:sp>
      <p:sp>
        <p:nvSpPr>
          <p:cNvPr id="13" name="Oval 12"/>
          <p:cNvSpPr/>
          <p:nvPr/>
        </p:nvSpPr>
        <p:spPr>
          <a:xfrm>
            <a:off x="939432" y="4624279"/>
            <a:ext cx="1621046" cy="16210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latin typeface="Twinkl" pitchFamily="50" charset="0"/>
              </a:rPr>
              <a:t>John Legend</a:t>
            </a:r>
            <a:endParaRPr lang="en-GB" dirty="0">
              <a:solidFill>
                <a:schemeClr val="tx1"/>
              </a:solidFill>
            </a:endParaRPr>
          </a:p>
        </p:txBody>
      </p:sp>
      <p:sp>
        <p:nvSpPr>
          <p:cNvPr id="15" name="Oval 14"/>
          <p:cNvSpPr/>
          <p:nvPr/>
        </p:nvSpPr>
        <p:spPr>
          <a:xfrm>
            <a:off x="3629860" y="4624279"/>
            <a:ext cx="1621046" cy="1621046"/>
          </a:xfrm>
          <a:prstGeom prst="ellipse">
            <a:avLst/>
          </a:prstGeom>
          <a:solidFill>
            <a:schemeClr val="bg1"/>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err="1">
                <a:solidFill>
                  <a:schemeClr val="tx1"/>
                </a:solidFill>
                <a:latin typeface="Twinkl" pitchFamily="50" charset="0"/>
              </a:rPr>
              <a:t>Dua</a:t>
            </a:r>
            <a:r>
              <a:rPr lang="en-GB" altLang="en-US" dirty="0">
                <a:solidFill>
                  <a:schemeClr val="tx1"/>
                </a:solidFill>
                <a:latin typeface="Twinkl" pitchFamily="50" charset="0"/>
              </a:rPr>
              <a:t> </a:t>
            </a:r>
            <a:r>
              <a:rPr lang="en-GB" altLang="en-US" dirty="0" err="1">
                <a:solidFill>
                  <a:schemeClr val="tx1"/>
                </a:solidFill>
                <a:latin typeface="Twinkl" pitchFamily="50" charset="0"/>
              </a:rPr>
              <a:t>Lipa</a:t>
            </a:r>
            <a:r>
              <a:rPr lang="en-GB" altLang="en-US" dirty="0">
                <a:latin typeface="Twinkl" pitchFamily="50" charset="0"/>
              </a:rPr>
              <a:t>	</a:t>
            </a:r>
            <a:endParaRPr lang="en-GB" altLang="en-US" dirty="0">
              <a:solidFill>
                <a:srgbClr val="DD1C34"/>
              </a:solidFill>
              <a:latin typeface="Twinkl" pitchFamily="50" charset="0"/>
            </a:endParaRPr>
          </a:p>
        </p:txBody>
      </p:sp>
      <p:sp>
        <p:nvSpPr>
          <p:cNvPr id="16" name="Oval 15"/>
          <p:cNvSpPr/>
          <p:nvPr/>
        </p:nvSpPr>
        <p:spPr>
          <a:xfrm>
            <a:off x="6320288" y="4557923"/>
            <a:ext cx="1621046" cy="162104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err="1">
                <a:solidFill>
                  <a:schemeClr val="tx1"/>
                </a:solidFill>
                <a:latin typeface="Twinkl" pitchFamily="50" charset="0"/>
              </a:rPr>
              <a:t>Rag‘n</a:t>
            </a:r>
            <a:r>
              <a:rPr lang="en-GB" altLang="en-US" dirty="0">
                <a:solidFill>
                  <a:schemeClr val="tx1"/>
                </a:solidFill>
                <a:latin typeface="Twinkl" pitchFamily="50" charset="0"/>
              </a:rPr>
              <a:t>’ Bone Man</a:t>
            </a:r>
          </a:p>
        </p:txBody>
      </p:sp>
      <p:sp>
        <p:nvSpPr>
          <p:cNvPr id="17" name="TextBox 16"/>
          <p:cNvSpPr txBox="1"/>
          <p:nvPr/>
        </p:nvSpPr>
        <p:spPr>
          <a:xfrm>
            <a:off x="3629860" y="1905463"/>
            <a:ext cx="1930616" cy="369332"/>
          </a:xfrm>
          <a:prstGeom prst="rect">
            <a:avLst/>
          </a:prstGeom>
          <a:noFill/>
        </p:spPr>
        <p:txBody>
          <a:bodyPr wrap="square" rtlCol="0">
            <a:spAutoFit/>
          </a:bodyPr>
          <a:lstStyle/>
          <a:p>
            <a:r>
              <a:rPr lang="en-GB" altLang="en-US" b="1" dirty="0">
                <a:solidFill>
                  <a:srgbClr val="C00000"/>
                </a:solidFill>
                <a:latin typeface="Twinkl" pitchFamily="50" charset="0"/>
              </a:rPr>
              <a:t>Promises (2019)</a:t>
            </a:r>
          </a:p>
        </p:txBody>
      </p:sp>
      <p:sp>
        <p:nvSpPr>
          <p:cNvPr id="19" name="TextBox 18"/>
          <p:cNvSpPr txBox="1"/>
          <p:nvPr/>
        </p:nvSpPr>
        <p:spPr>
          <a:xfrm>
            <a:off x="3746988" y="4250916"/>
            <a:ext cx="1503918" cy="369332"/>
          </a:xfrm>
          <a:prstGeom prst="rect">
            <a:avLst/>
          </a:prstGeom>
          <a:noFill/>
        </p:spPr>
        <p:txBody>
          <a:bodyPr wrap="square" rtlCol="0">
            <a:spAutoFit/>
          </a:bodyPr>
          <a:lstStyle/>
          <a:p>
            <a:r>
              <a:rPr lang="en-GB" altLang="en-US" b="1" dirty="0">
                <a:solidFill>
                  <a:srgbClr val="C00000"/>
                </a:solidFill>
                <a:latin typeface="Twinkl" pitchFamily="50" charset="0"/>
              </a:rPr>
              <a:t>Giant (2019)</a:t>
            </a:r>
          </a:p>
        </p:txBody>
      </p:sp>
      <p:sp>
        <p:nvSpPr>
          <p:cNvPr id="20" name="Oval 19"/>
          <p:cNvSpPr/>
          <p:nvPr/>
        </p:nvSpPr>
        <p:spPr>
          <a:xfrm>
            <a:off x="778578" y="2228381"/>
            <a:ext cx="1959532" cy="1959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24" name="Oval 23"/>
          <p:cNvSpPr/>
          <p:nvPr/>
        </p:nvSpPr>
        <p:spPr>
          <a:xfrm>
            <a:off x="6151045" y="4388680"/>
            <a:ext cx="1959532" cy="19595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pic>
        <p:nvPicPr>
          <p:cNvPr id="25" name="Picture 24">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9963" t="74541" r="24896" b="351"/>
          <a:stretch/>
        </p:blipFill>
        <p:spPr>
          <a:xfrm>
            <a:off x="619806" y="545077"/>
            <a:ext cx="659174" cy="663749"/>
          </a:xfrm>
          <a:prstGeom prst="ellipse">
            <a:avLst/>
          </a:prstGeom>
          <a:ln w="19050">
            <a:solidFill>
              <a:srgbClr val="C00000"/>
            </a:solidFill>
          </a:ln>
        </p:spPr>
      </p:pic>
      <p:sp>
        <p:nvSpPr>
          <p:cNvPr id="26" name="TextBox 25">
            <a:hlinkClick r:id="rId2" action="ppaction://hlinksldjump"/>
          </p:cNvPr>
          <p:cNvSpPr txBox="1"/>
          <p:nvPr/>
        </p:nvSpPr>
        <p:spPr>
          <a:xfrm>
            <a:off x="1260556" y="729447"/>
            <a:ext cx="643125" cy="307777"/>
          </a:xfrm>
          <a:prstGeom prst="rect">
            <a:avLst/>
          </a:prstGeom>
          <a:noFill/>
        </p:spPr>
        <p:txBody>
          <a:bodyPr wrap="none" rtlCol="0">
            <a:spAutoFit/>
          </a:bodyPr>
          <a:lstStyle/>
          <a:p>
            <a:r>
              <a:rPr lang="en-GB" sz="1400" b="1" dirty="0">
                <a:solidFill>
                  <a:srgbClr val="BF0A2A"/>
                </a:solidFill>
              </a:rPr>
              <a:t>Home</a:t>
            </a:r>
          </a:p>
        </p:txBody>
      </p:sp>
      <p:sp>
        <p:nvSpPr>
          <p:cNvPr id="27" name="Oval 26"/>
          <p:cNvSpPr/>
          <p:nvPr/>
        </p:nvSpPr>
        <p:spPr>
          <a:xfrm>
            <a:off x="955070" y="945596"/>
            <a:ext cx="53465" cy="53465"/>
          </a:xfrm>
          <a:prstGeom prst="ellipse">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3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31311" y="2605443"/>
            <a:ext cx="2226435" cy="1261131"/>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latin typeface="Twinkl" pitchFamily="50" charset="0"/>
            </a:endParaRPr>
          </a:p>
        </p:txBody>
      </p:sp>
      <p:sp>
        <p:nvSpPr>
          <p:cNvPr id="22" name="Rectangle 21"/>
          <p:cNvSpPr/>
          <p:nvPr/>
        </p:nvSpPr>
        <p:spPr>
          <a:xfrm>
            <a:off x="5831311" y="3750807"/>
            <a:ext cx="2226435" cy="2522263"/>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Amy’s second single, ‘Mr Rock and Roll’, was a Top 40 hit and her first album reached number one in four European countries.  </a:t>
            </a:r>
          </a:p>
        </p:txBody>
      </p:sp>
      <p:sp>
        <p:nvSpPr>
          <p:cNvPr id="21" name="Title 20"/>
          <p:cNvSpPr>
            <a:spLocks noGrp="1"/>
          </p:cNvSpPr>
          <p:nvPr>
            <p:ph type="title"/>
          </p:nvPr>
        </p:nvSpPr>
        <p:spPr/>
        <p:txBody>
          <a:bodyPr>
            <a:normAutofit fontScale="90000"/>
          </a:bodyPr>
          <a:lstStyle/>
          <a:p>
            <a:r>
              <a:rPr lang="en-GB" sz="3600" dirty="0">
                <a:solidFill>
                  <a:srgbClr val="C00000"/>
                </a:solidFill>
              </a:rPr>
              <a:t>Amy MacDonald</a:t>
            </a:r>
          </a:p>
        </p:txBody>
      </p:sp>
      <p:sp>
        <p:nvSpPr>
          <p:cNvPr id="14" name="Rectangle 13"/>
          <p:cNvSpPr/>
          <p:nvPr/>
        </p:nvSpPr>
        <p:spPr>
          <a:xfrm>
            <a:off x="445184" y="1493241"/>
            <a:ext cx="5435499" cy="116606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Amy MacDonald is a Scottish singer-songwriter and guitarist. She was born in 1987 in </a:t>
            </a:r>
            <a:r>
              <a:rPr lang="en-GB" altLang="en-US" dirty="0" err="1">
                <a:latin typeface="Twinkl" pitchFamily="50" charset="0"/>
              </a:rPr>
              <a:t>Bishopbriggs</a:t>
            </a:r>
            <a:r>
              <a:rPr lang="en-GB" altLang="en-US" dirty="0">
                <a:latin typeface="Twinkl" pitchFamily="50" charset="0"/>
              </a:rPr>
              <a:t>, East Dunbartonshire. </a:t>
            </a:r>
          </a:p>
        </p:txBody>
      </p:sp>
      <p:sp>
        <p:nvSpPr>
          <p:cNvPr id="20" name="Oval 19"/>
          <p:cNvSpPr/>
          <p:nvPr/>
        </p:nvSpPr>
        <p:spPr>
          <a:xfrm>
            <a:off x="5426956" y="1003723"/>
            <a:ext cx="3035146" cy="30351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695680" y="2659310"/>
            <a:ext cx="2941790" cy="3238150"/>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At the age of 12, after watching the Scottish band Travis play at T in the Park, Amy bought a book and taught herself how to play the guitar. She then began composing her own songs and playing in coffee shops at the young age of fifteen.</a:t>
            </a:r>
          </a:p>
        </p:txBody>
      </p:sp>
      <p:sp>
        <p:nvSpPr>
          <p:cNvPr id="10" name="Rectangle 9"/>
          <p:cNvSpPr/>
          <p:nvPr/>
        </p:nvSpPr>
        <p:spPr>
          <a:xfrm>
            <a:off x="3749879" y="3649158"/>
            <a:ext cx="2081432" cy="1335862"/>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How many singles do you think Amy has sold to date (2020)?</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930852">
            <a:off x="5718998" y="1077796"/>
            <a:ext cx="2629308" cy="2487601"/>
          </a:xfrm>
          <a:prstGeom prst="rect">
            <a:avLst/>
          </a:prstGeom>
        </p:spPr>
      </p:pic>
      <p:sp>
        <p:nvSpPr>
          <p:cNvPr id="12" name="TextBox 11">
            <a:hlinkClick r:id="rId3" action="ppaction://hlinksldjump"/>
          </p:cNvPr>
          <p:cNvSpPr txBox="1"/>
          <p:nvPr/>
        </p:nvSpPr>
        <p:spPr>
          <a:xfrm>
            <a:off x="1260556" y="729447"/>
            <a:ext cx="643125" cy="307777"/>
          </a:xfrm>
          <a:prstGeom prst="rect">
            <a:avLst/>
          </a:prstGeom>
          <a:noFill/>
        </p:spPr>
        <p:txBody>
          <a:bodyPr wrap="none" rtlCol="0">
            <a:spAutoFit/>
          </a:bodyPr>
          <a:lstStyle/>
          <a:p>
            <a:r>
              <a:rPr lang="en-GB" sz="1400" b="1" dirty="0">
                <a:solidFill>
                  <a:srgbClr val="C00000"/>
                </a:solidFill>
              </a:rPr>
              <a:t>Home</a:t>
            </a: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37427" t="49731" r="38912" b="33219"/>
          <a:stretch/>
        </p:blipFill>
        <p:spPr>
          <a:xfrm>
            <a:off x="631709" y="567404"/>
            <a:ext cx="622175" cy="631862"/>
          </a:xfrm>
          <a:prstGeom prst="ellipse">
            <a:avLst/>
          </a:prstGeom>
          <a:ln w="19050">
            <a:solidFill>
              <a:srgbClr val="BF0A2A"/>
            </a:solidFill>
          </a:ln>
        </p:spPr>
      </p:pic>
      <p:sp>
        <p:nvSpPr>
          <p:cNvPr id="15" name="Oval 14"/>
          <p:cNvSpPr/>
          <p:nvPr/>
        </p:nvSpPr>
        <p:spPr>
          <a:xfrm flipV="1">
            <a:off x="903236" y="902341"/>
            <a:ext cx="45719" cy="45719"/>
          </a:xfrm>
          <a:prstGeom prst="ellipse">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041825" y="5196278"/>
            <a:ext cx="1551962" cy="461665"/>
          </a:xfrm>
          <a:prstGeom prst="rect">
            <a:avLst/>
          </a:prstGeom>
          <a:noFill/>
        </p:spPr>
        <p:txBody>
          <a:bodyPr wrap="square" rtlCol="0">
            <a:spAutoFit/>
          </a:bodyPr>
          <a:lstStyle/>
          <a:p>
            <a:r>
              <a:rPr lang="en-GB" altLang="en-US" sz="2400" b="1" dirty="0">
                <a:solidFill>
                  <a:srgbClr val="BF0A2A"/>
                </a:solidFill>
                <a:latin typeface="Twinkl" pitchFamily="50" charset="0"/>
              </a:rPr>
              <a:t>12 million</a:t>
            </a:r>
          </a:p>
        </p:txBody>
      </p:sp>
    </p:spTree>
    <p:extLst>
      <p:ext uri="{BB962C8B-B14F-4D97-AF65-F5344CB8AC3E}">
        <p14:creationId xmlns:p14="http://schemas.microsoft.com/office/powerpoint/2010/main" val="4779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158A7-33B0-41B8-8CDF-A07A729EFA0B}"/>
              </a:ext>
            </a:extLst>
          </p:cNvPr>
          <p:cNvSpPr>
            <a:spLocks noGrp="1"/>
          </p:cNvSpPr>
          <p:nvPr>
            <p:ph type="title"/>
          </p:nvPr>
        </p:nvSpPr>
        <p:spPr/>
        <p:txBody>
          <a:bodyPr/>
          <a:lstStyle/>
          <a:p>
            <a:r>
              <a:rPr lang="en-GB" dirty="0"/>
              <a:t>Lewis Capaldi</a:t>
            </a:r>
          </a:p>
        </p:txBody>
      </p:sp>
      <p:sp>
        <p:nvSpPr>
          <p:cNvPr id="5" name="Rectangle 4">
            <a:extLst>
              <a:ext uri="{FF2B5EF4-FFF2-40B4-BE49-F238E27FC236}">
                <a16:creationId xmlns:a16="http://schemas.microsoft.com/office/drawing/2014/main" id="{017DBE3C-2525-4D6E-99FD-3913C78F0183}"/>
              </a:ext>
            </a:extLst>
          </p:cNvPr>
          <p:cNvSpPr/>
          <p:nvPr/>
        </p:nvSpPr>
        <p:spPr>
          <a:xfrm>
            <a:off x="683723" y="1473201"/>
            <a:ext cx="7665147" cy="994306"/>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b="1" i="0" dirty="0">
                <a:solidFill>
                  <a:schemeClr val="bg1"/>
                </a:solidFill>
                <a:effectLst/>
                <a:latin typeface="Arial" panose="020B0604020202020204" pitchFamily="34" charset="0"/>
              </a:rPr>
              <a:t>Lewis Capaldi</a:t>
            </a:r>
            <a:r>
              <a:rPr lang="en-GB" b="0" i="0" dirty="0">
                <a:solidFill>
                  <a:schemeClr val="bg1"/>
                </a:solidFill>
                <a:effectLst/>
                <a:latin typeface="Arial" panose="020B0604020202020204" pitchFamily="34" charset="0"/>
              </a:rPr>
              <a:t> </a:t>
            </a:r>
            <a:r>
              <a:rPr lang="en-GB" dirty="0">
                <a:solidFill>
                  <a:schemeClr val="bg1"/>
                </a:solidFill>
                <a:latin typeface="Arial" panose="020B0604020202020204" pitchFamily="34" charset="0"/>
              </a:rPr>
              <a:t>was </a:t>
            </a:r>
            <a:r>
              <a:rPr lang="en-GB" b="0" i="0" dirty="0">
                <a:solidFill>
                  <a:schemeClr val="bg1"/>
                </a:solidFill>
                <a:effectLst/>
                <a:latin typeface="Arial" panose="020B0604020202020204" pitchFamily="34" charset="0"/>
              </a:rPr>
              <a:t>born 7 October 1996. He is a Scottish singer-songwriter and musician from Glasgow, Scotland.</a:t>
            </a:r>
            <a:endParaRPr lang="en-GB" altLang="en-US" dirty="0">
              <a:solidFill>
                <a:schemeClr val="bg1"/>
              </a:solidFill>
              <a:latin typeface="Twinkl" pitchFamily="50" charset="0"/>
            </a:endParaRPr>
          </a:p>
        </p:txBody>
      </p:sp>
      <p:sp>
        <p:nvSpPr>
          <p:cNvPr id="6" name="Rectangle 5">
            <a:extLst>
              <a:ext uri="{FF2B5EF4-FFF2-40B4-BE49-F238E27FC236}">
                <a16:creationId xmlns:a16="http://schemas.microsoft.com/office/drawing/2014/main" id="{9142B47A-BF40-4467-B365-2642E37CD31E}"/>
              </a:ext>
            </a:extLst>
          </p:cNvPr>
          <p:cNvSpPr/>
          <p:nvPr/>
        </p:nvSpPr>
        <p:spPr>
          <a:xfrm>
            <a:off x="683723" y="2720622"/>
            <a:ext cx="2085981" cy="2259586"/>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He was nominated for the Critics' Choice Award at the 2019 Brit Awards. </a:t>
            </a:r>
          </a:p>
        </p:txBody>
      </p:sp>
      <p:sp>
        <p:nvSpPr>
          <p:cNvPr id="7" name="Rectangle 6">
            <a:extLst>
              <a:ext uri="{FF2B5EF4-FFF2-40B4-BE49-F238E27FC236}">
                <a16:creationId xmlns:a16="http://schemas.microsoft.com/office/drawing/2014/main" id="{603D3237-0B98-4E0C-8226-EA9A13541CEE}"/>
              </a:ext>
            </a:extLst>
          </p:cNvPr>
          <p:cNvSpPr/>
          <p:nvPr/>
        </p:nvSpPr>
        <p:spPr>
          <a:xfrm>
            <a:off x="3088993" y="2720621"/>
            <a:ext cx="5259877" cy="2275592"/>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In March 2019, his single "Someone You Loved" topped the UK Singles Chart for seven weeks. </a:t>
            </a:r>
          </a:p>
          <a:p>
            <a:pPr>
              <a:spcBef>
                <a:spcPct val="0"/>
              </a:spcBef>
            </a:pPr>
            <a:r>
              <a:rPr lang="en-GB" altLang="en-US" dirty="0">
                <a:latin typeface="Twinkl" pitchFamily="50" charset="0"/>
              </a:rPr>
              <a:t>In November 2019, it reached number 1 on the US Billboard Hot 100. The song was also nominated at the 62nd Grammy Awards for Song of the Year and won the 2020 Brit Award for Song of the Year. </a:t>
            </a:r>
            <a:endParaRPr lang="en-GB" altLang="en-US" dirty="0">
              <a:solidFill>
                <a:schemeClr val="bg1"/>
              </a:solidFill>
              <a:latin typeface="Twinkl" pitchFamily="50" charset="0"/>
            </a:endParaRPr>
          </a:p>
        </p:txBody>
      </p:sp>
      <p:sp>
        <p:nvSpPr>
          <p:cNvPr id="8" name="Rectangle 7">
            <a:extLst>
              <a:ext uri="{FF2B5EF4-FFF2-40B4-BE49-F238E27FC236}">
                <a16:creationId xmlns:a16="http://schemas.microsoft.com/office/drawing/2014/main" id="{35C2858B-D904-41B2-804A-6988E504794D}"/>
              </a:ext>
            </a:extLst>
          </p:cNvPr>
          <p:cNvSpPr/>
          <p:nvPr/>
        </p:nvSpPr>
        <p:spPr>
          <a:xfrm>
            <a:off x="795130" y="5249327"/>
            <a:ext cx="6935660" cy="833420"/>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Capaldi also won the 2020 Brit Award for Best New Artist.</a:t>
            </a:r>
          </a:p>
        </p:txBody>
      </p:sp>
    </p:spTree>
    <p:extLst>
      <p:ext uri="{BB962C8B-B14F-4D97-AF65-F5344CB8AC3E}">
        <p14:creationId xmlns:p14="http://schemas.microsoft.com/office/powerpoint/2010/main" val="24473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897120" y="4056437"/>
            <a:ext cx="1823077" cy="1823077"/>
          </a:xfrm>
          <a:prstGeom prst="ellipse">
            <a:avLst/>
          </a:prstGeom>
          <a:solidFill>
            <a:srgbClr val="F39C93"/>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57" y="4064280"/>
            <a:ext cx="1510157" cy="1640749"/>
          </a:xfrm>
          <a:prstGeom prst="rect">
            <a:avLst/>
          </a:prstGeom>
        </p:spPr>
      </p:pic>
      <p:sp>
        <p:nvSpPr>
          <p:cNvPr id="2" name="Title 20"/>
          <p:cNvSpPr txBox="1">
            <a:spLocks/>
          </p:cNvSpPr>
          <p:nvPr/>
        </p:nvSpPr>
        <p:spPr>
          <a:xfrm>
            <a:off x="470351" y="679562"/>
            <a:ext cx="8220075" cy="99377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3200" dirty="0">
                <a:solidFill>
                  <a:srgbClr val="C00000"/>
                </a:solidFill>
              </a:rPr>
              <a:t>What do all of these musicians have in common?</a:t>
            </a:r>
          </a:p>
        </p:txBody>
      </p:sp>
      <p:sp>
        <p:nvSpPr>
          <p:cNvPr id="12" name="Oval 11"/>
          <p:cNvSpPr/>
          <p:nvPr/>
        </p:nvSpPr>
        <p:spPr>
          <a:xfrm>
            <a:off x="897121" y="1798401"/>
            <a:ext cx="1823077" cy="1823077"/>
          </a:xfrm>
          <a:prstGeom prst="ellipse">
            <a:avLst/>
          </a:prstGeom>
          <a:solidFill>
            <a:srgbClr val="6C9E72"/>
          </a:solidFill>
          <a:ln w="28575">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792721" y="1798401"/>
            <a:ext cx="1823077" cy="1823077"/>
          </a:xfrm>
          <a:prstGeom prst="ellipse">
            <a:avLst/>
          </a:prstGeom>
          <a:solidFill>
            <a:srgbClr val="F39C9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503064" y="1798400"/>
            <a:ext cx="1823077" cy="1823077"/>
          </a:xfrm>
          <a:prstGeom prst="ellipse">
            <a:avLst/>
          </a:prstGeom>
          <a:solidFill>
            <a:srgbClr val="90C8E5"/>
          </a:solidFill>
          <a:ln w="28575">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792720" y="4056436"/>
            <a:ext cx="1823077" cy="1823077"/>
          </a:xfrm>
          <a:prstGeom prst="ellipse">
            <a:avLst/>
          </a:prstGeom>
          <a:solidFill>
            <a:srgbClr val="90C8E5"/>
          </a:solidFill>
          <a:ln w="28575">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03064" y="4056436"/>
            <a:ext cx="1823077" cy="1823077"/>
          </a:xfrm>
          <a:prstGeom prst="ellipse">
            <a:avLst/>
          </a:prstGeom>
          <a:solidFill>
            <a:srgbClr val="6C9E72"/>
          </a:solidFill>
          <a:ln w="28575">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77605">
            <a:off x="923091" y="1629238"/>
            <a:ext cx="1838251" cy="189734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569">
            <a:off x="4136912" y="3818028"/>
            <a:ext cx="1447491" cy="201395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78312">
            <a:off x="4000212" y="1922801"/>
            <a:ext cx="1490087" cy="1409778"/>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59547" flipH="1">
            <a:off x="6180952" y="4182245"/>
            <a:ext cx="2214269" cy="126975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4503">
            <a:off x="6693571" y="1754251"/>
            <a:ext cx="1689218" cy="159391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422" y="4430280"/>
            <a:ext cx="1022335" cy="102233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409577">
            <a:off x="936351" y="4246243"/>
            <a:ext cx="1439244" cy="1361676"/>
          </a:xfrm>
          <a:prstGeom prst="rect">
            <a:avLst/>
          </a:prstGeom>
        </p:spPr>
      </p:pic>
      <p:sp>
        <p:nvSpPr>
          <p:cNvPr id="27" name="TextBox 26"/>
          <p:cNvSpPr txBox="1"/>
          <p:nvPr/>
        </p:nvSpPr>
        <p:spPr>
          <a:xfrm>
            <a:off x="6788990" y="5897332"/>
            <a:ext cx="1411790" cy="383075"/>
          </a:xfrm>
          <a:prstGeom prst="rect">
            <a:avLst/>
          </a:prstGeom>
          <a:noFill/>
        </p:spPr>
        <p:txBody>
          <a:bodyPr wrap="square" rtlCol="0">
            <a:spAutoFit/>
          </a:bodyPr>
          <a:lstStyle/>
          <a:p>
            <a:r>
              <a:rPr lang="en-GB" b="1" dirty="0">
                <a:solidFill>
                  <a:srgbClr val="003F16"/>
                </a:solidFill>
                <a:latin typeface="Twinkl" pitchFamily="50" charset="0"/>
              </a:rPr>
              <a:t>The Corries</a:t>
            </a:r>
          </a:p>
        </p:txBody>
      </p:sp>
      <p:sp>
        <p:nvSpPr>
          <p:cNvPr id="28" name="TextBox 27"/>
          <p:cNvSpPr txBox="1"/>
          <p:nvPr/>
        </p:nvSpPr>
        <p:spPr>
          <a:xfrm>
            <a:off x="3409942" y="5945256"/>
            <a:ext cx="2565691" cy="369332"/>
          </a:xfrm>
          <a:prstGeom prst="rect">
            <a:avLst/>
          </a:prstGeom>
          <a:noFill/>
        </p:spPr>
        <p:txBody>
          <a:bodyPr wrap="square" rtlCol="0">
            <a:spAutoFit/>
          </a:bodyPr>
          <a:lstStyle/>
          <a:p>
            <a:pPr algn="ctr"/>
            <a:r>
              <a:rPr lang="en-GB" b="1" dirty="0">
                <a:solidFill>
                  <a:srgbClr val="002060"/>
                </a:solidFill>
                <a:latin typeface="Twinkl" pitchFamily="50" charset="0"/>
              </a:rPr>
              <a:t>Red Hot Chilli Pipers</a:t>
            </a:r>
          </a:p>
        </p:txBody>
      </p:sp>
      <p:sp>
        <p:nvSpPr>
          <p:cNvPr id="29" name="TextBox 28"/>
          <p:cNvSpPr txBox="1"/>
          <p:nvPr/>
        </p:nvSpPr>
        <p:spPr>
          <a:xfrm>
            <a:off x="3787544" y="3682208"/>
            <a:ext cx="1915422" cy="369332"/>
          </a:xfrm>
          <a:prstGeom prst="rect">
            <a:avLst/>
          </a:prstGeom>
          <a:noFill/>
        </p:spPr>
        <p:txBody>
          <a:bodyPr wrap="square" rtlCol="0">
            <a:spAutoFit/>
          </a:bodyPr>
          <a:lstStyle/>
          <a:p>
            <a:r>
              <a:rPr lang="en-GB" b="1" dirty="0">
                <a:solidFill>
                  <a:srgbClr val="C00000"/>
                </a:solidFill>
                <a:latin typeface="Twinkl" pitchFamily="50" charset="0"/>
              </a:rPr>
              <a:t>Amy MacDonald</a:t>
            </a:r>
          </a:p>
        </p:txBody>
      </p:sp>
      <p:sp>
        <p:nvSpPr>
          <p:cNvPr id="30" name="TextBox 29"/>
          <p:cNvSpPr txBox="1"/>
          <p:nvPr/>
        </p:nvSpPr>
        <p:spPr>
          <a:xfrm>
            <a:off x="1032600" y="5928085"/>
            <a:ext cx="1720897" cy="369332"/>
          </a:xfrm>
          <a:prstGeom prst="rect">
            <a:avLst/>
          </a:prstGeom>
          <a:noFill/>
        </p:spPr>
        <p:txBody>
          <a:bodyPr wrap="square" rtlCol="0">
            <a:spAutoFit/>
          </a:bodyPr>
          <a:lstStyle/>
          <a:p>
            <a:r>
              <a:rPr lang="en-GB" b="1" dirty="0">
                <a:solidFill>
                  <a:srgbClr val="C00000"/>
                </a:solidFill>
                <a:latin typeface="Twinkl" pitchFamily="50" charset="0"/>
              </a:rPr>
              <a:t>Calvin Harris</a:t>
            </a:r>
          </a:p>
        </p:txBody>
      </p:sp>
      <p:sp>
        <p:nvSpPr>
          <p:cNvPr id="31" name="Rectangle 30"/>
          <p:cNvSpPr/>
          <p:nvPr/>
        </p:nvSpPr>
        <p:spPr>
          <a:xfrm>
            <a:off x="1095245" y="3646633"/>
            <a:ext cx="1324402" cy="369332"/>
          </a:xfrm>
          <a:prstGeom prst="rect">
            <a:avLst/>
          </a:prstGeom>
        </p:spPr>
        <p:txBody>
          <a:bodyPr wrap="none">
            <a:spAutoFit/>
          </a:bodyPr>
          <a:lstStyle/>
          <a:p>
            <a:r>
              <a:rPr lang="en-GB" b="1" dirty="0">
                <a:solidFill>
                  <a:srgbClr val="003F16"/>
                </a:solidFill>
                <a:latin typeface="Twinkl" pitchFamily="50" charset="0"/>
              </a:rPr>
              <a:t>Biffy </a:t>
            </a:r>
            <a:r>
              <a:rPr lang="en-GB" b="1" dirty="0" err="1">
                <a:solidFill>
                  <a:srgbClr val="003F16"/>
                </a:solidFill>
                <a:latin typeface="Twinkl" pitchFamily="50" charset="0"/>
              </a:rPr>
              <a:t>Clyro</a:t>
            </a:r>
            <a:endParaRPr lang="en-GB" b="1" dirty="0">
              <a:solidFill>
                <a:srgbClr val="003F16"/>
              </a:solidFill>
              <a:latin typeface="Twinkl" pitchFamily="50" charset="0"/>
            </a:endParaRPr>
          </a:p>
        </p:txBody>
      </p:sp>
      <p:sp>
        <p:nvSpPr>
          <p:cNvPr id="32" name="Rectangle 31"/>
          <p:cNvSpPr/>
          <p:nvPr/>
        </p:nvSpPr>
        <p:spPr>
          <a:xfrm>
            <a:off x="7081844" y="3648868"/>
            <a:ext cx="893193" cy="369332"/>
          </a:xfrm>
          <a:prstGeom prst="rect">
            <a:avLst/>
          </a:prstGeom>
        </p:spPr>
        <p:txBody>
          <a:bodyPr wrap="none">
            <a:spAutoFit/>
          </a:bodyPr>
          <a:lstStyle/>
          <a:p>
            <a:r>
              <a:rPr lang="en-GB" b="1" dirty="0" err="1">
                <a:solidFill>
                  <a:srgbClr val="01407D"/>
                </a:solidFill>
                <a:latin typeface="Twinkl" pitchFamily="50" charset="0"/>
              </a:rPr>
              <a:t>Runrig</a:t>
            </a:r>
            <a:endParaRPr lang="en-GB" b="1" dirty="0">
              <a:solidFill>
                <a:srgbClr val="01407D"/>
              </a:solidFill>
              <a:latin typeface="Twinkl" pitchFamily="50" charset="0"/>
            </a:endParaRPr>
          </a:p>
        </p:txBody>
      </p:sp>
      <p:pic>
        <p:nvPicPr>
          <p:cNvPr id="5" name="Picture 4"/>
          <p:cNvPicPr>
            <a:picLocks noChangeAspect="1"/>
          </p:cNvPicPr>
          <p:nvPr/>
        </p:nvPicPr>
        <p:blipFill rotWithShape="1">
          <a:blip r:embed="rId10" cstate="print">
            <a:clrChange>
              <a:clrFrom>
                <a:srgbClr val="39151C"/>
              </a:clrFrom>
              <a:clrTo>
                <a:srgbClr val="39151C">
                  <a:alpha val="0"/>
                </a:srgbClr>
              </a:clrTo>
            </a:clrChange>
            <a:extLst>
              <a:ext uri="{28A0092B-C50C-407E-A947-70E740481C1C}">
                <a14:useLocalDpi xmlns:a14="http://schemas.microsoft.com/office/drawing/2010/main" val="0"/>
              </a:ext>
            </a:extLst>
          </a:blip>
          <a:srcRect l="3747" t="3721" r="3747" b="3721"/>
          <a:stretch/>
        </p:blipFill>
        <p:spPr>
          <a:xfrm>
            <a:off x="2165004" y="992378"/>
            <a:ext cx="4963417" cy="4988485"/>
          </a:xfrm>
          <a:prstGeom prst="ellipse">
            <a:avLst/>
          </a:prstGeom>
        </p:spPr>
      </p:pic>
      <p:sp>
        <p:nvSpPr>
          <p:cNvPr id="6" name="TextBox 5"/>
          <p:cNvSpPr txBox="1"/>
          <p:nvPr/>
        </p:nvSpPr>
        <p:spPr>
          <a:xfrm>
            <a:off x="2886130" y="2227439"/>
            <a:ext cx="3383387" cy="2585323"/>
          </a:xfrm>
          <a:prstGeom prst="rect">
            <a:avLst/>
          </a:prstGeom>
          <a:noFill/>
        </p:spPr>
        <p:txBody>
          <a:bodyPr wrap="square" rtlCol="0">
            <a:spAutoFit/>
          </a:bodyPr>
          <a:lstStyle/>
          <a:p>
            <a:pPr algn="ctr"/>
            <a:r>
              <a:rPr lang="en-GB" sz="5400" b="1" dirty="0">
                <a:solidFill>
                  <a:schemeClr val="bg1"/>
                </a:solidFill>
                <a:latin typeface="Twinkl" pitchFamily="50" charset="0"/>
              </a:rPr>
              <a:t>They are all from Scotland!</a:t>
            </a:r>
            <a:endParaRPr lang="en-GB" sz="5400" b="1" dirty="0">
              <a:solidFill>
                <a:schemeClr val="bg1"/>
              </a:solidFill>
            </a:endParaRPr>
          </a:p>
        </p:txBody>
      </p:sp>
    </p:spTree>
    <p:extLst>
      <p:ext uri="{BB962C8B-B14F-4D97-AF65-F5344CB8AC3E}">
        <p14:creationId xmlns:p14="http://schemas.microsoft.com/office/powerpoint/2010/main" val="39051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p:cNvSpPr txBox="1">
            <a:spLocks/>
          </p:cNvSpPr>
          <p:nvPr/>
        </p:nvSpPr>
        <p:spPr>
          <a:xfrm>
            <a:off x="470351" y="427893"/>
            <a:ext cx="8220075" cy="993775"/>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3200" dirty="0">
                <a:solidFill>
                  <a:srgbClr val="C00000"/>
                </a:solidFill>
              </a:rPr>
              <a:t>Scottish Musicians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4235" b="2580"/>
          <a:stretch/>
        </p:blipFill>
        <p:spPr>
          <a:xfrm>
            <a:off x="1862434" y="1283517"/>
            <a:ext cx="5435907" cy="4840446"/>
          </a:xfrm>
          <a:prstGeom prst="ellipse">
            <a:avLst/>
          </a:prstGeom>
          <a:ln w="38100">
            <a:solidFill>
              <a:srgbClr val="003F16"/>
            </a:solidFill>
          </a:ln>
        </p:spPr>
      </p:pic>
      <p:sp>
        <p:nvSpPr>
          <p:cNvPr id="5" name="Oval 4"/>
          <p:cNvSpPr/>
          <p:nvPr/>
        </p:nvSpPr>
        <p:spPr>
          <a:xfrm>
            <a:off x="5279248" y="4471384"/>
            <a:ext cx="159391" cy="159391"/>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3" action="ppaction://hlinksldjump"/>
          </p:cNvPr>
          <p:cNvSpPr/>
          <p:nvPr/>
        </p:nvSpPr>
        <p:spPr>
          <a:xfrm>
            <a:off x="7003834" y="4759254"/>
            <a:ext cx="1238194" cy="1262606"/>
          </a:xfrm>
          <a:prstGeom prst="ellipse">
            <a:avLst/>
          </a:prstGeom>
          <a:solidFill>
            <a:srgbClr val="6C9E72"/>
          </a:solidFill>
          <a:ln w="28575">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hlinkClick r:id="rId3" action="ppaction://hlinksldjump"/>
          </p:cNvPr>
          <p:cNvSpPr txBox="1"/>
          <p:nvPr/>
        </p:nvSpPr>
        <p:spPr>
          <a:xfrm>
            <a:off x="6943874" y="5067391"/>
            <a:ext cx="1406937" cy="646331"/>
          </a:xfrm>
          <a:prstGeom prst="rect">
            <a:avLst/>
          </a:prstGeom>
          <a:noFill/>
        </p:spPr>
        <p:txBody>
          <a:bodyPr wrap="square" rtlCol="0">
            <a:spAutoFit/>
          </a:bodyPr>
          <a:lstStyle/>
          <a:p>
            <a:pPr algn="ctr"/>
            <a:r>
              <a:rPr lang="en-GB" b="1" dirty="0">
                <a:solidFill>
                  <a:schemeClr val="bg1"/>
                </a:solidFill>
                <a:latin typeface="Twinkl" pitchFamily="50" charset="0"/>
              </a:rPr>
              <a:t>The </a:t>
            </a:r>
          </a:p>
          <a:p>
            <a:pPr algn="ctr"/>
            <a:r>
              <a:rPr lang="en-GB" b="1" dirty="0">
                <a:solidFill>
                  <a:schemeClr val="bg1"/>
                </a:solidFill>
                <a:latin typeface="Twinkl" pitchFamily="50" charset="0"/>
              </a:rPr>
              <a:t>Corries</a:t>
            </a:r>
            <a:endParaRPr lang="en-GB" b="1" dirty="0">
              <a:solidFill>
                <a:schemeClr val="bg1"/>
              </a:solidFill>
            </a:endParaRPr>
          </a:p>
        </p:txBody>
      </p:sp>
      <p:sp>
        <p:nvSpPr>
          <p:cNvPr id="9" name="Oval 8">
            <a:hlinkClick r:id="rId4" action="ppaction://hlinksldjump"/>
          </p:cNvPr>
          <p:cNvSpPr/>
          <p:nvPr/>
        </p:nvSpPr>
        <p:spPr>
          <a:xfrm>
            <a:off x="1046877" y="1099381"/>
            <a:ext cx="1262606" cy="1231212"/>
          </a:xfrm>
          <a:prstGeom prst="ellipse">
            <a:avLst/>
          </a:prstGeom>
          <a:solidFill>
            <a:srgbClr val="90C8E5"/>
          </a:solidFill>
          <a:ln w="28575">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3463511" y="2787134"/>
            <a:ext cx="159391" cy="159391"/>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hlinkClick r:id="rId4" action="ppaction://hlinksldjump"/>
          </p:cNvPr>
          <p:cNvSpPr txBox="1"/>
          <p:nvPr/>
        </p:nvSpPr>
        <p:spPr>
          <a:xfrm>
            <a:off x="969884" y="1516006"/>
            <a:ext cx="1406937" cy="369332"/>
          </a:xfrm>
          <a:prstGeom prst="rect">
            <a:avLst/>
          </a:prstGeom>
          <a:noFill/>
        </p:spPr>
        <p:txBody>
          <a:bodyPr wrap="square" rtlCol="0">
            <a:spAutoFit/>
          </a:bodyPr>
          <a:lstStyle/>
          <a:p>
            <a:pPr algn="ctr"/>
            <a:r>
              <a:rPr lang="en-GB" b="1" dirty="0" err="1">
                <a:solidFill>
                  <a:schemeClr val="bg1"/>
                </a:solidFill>
                <a:latin typeface="Twinkl" pitchFamily="50" charset="0"/>
              </a:rPr>
              <a:t>Runrig</a:t>
            </a:r>
            <a:endParaRPr lang="en-GB" b="1" dirty="0">
              <a:solidFill>
                <a:schemeClr val="bg1"/>
              </a:solidFill>
            </a:endParaRPr>
          </a:p>
        </p:txBody>
      </p:sp>
      <p:sp>
        <p:nvSpPr>
          <p:cNvPr id="12" name="Oval 11"/>
          <p:cNvSpPr/>
          <p:nvPr/>
        </p:nvSpPr>
        <p:spPr>
          <a:xfrm>
            <a:off x="4891717" y="5590666"/>
            <a:ext cx="159391" cy="159391"/>
          </a:xfrm>
          <a:prstGeom prst="ellipse">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hlinkClick r:id="rId5" action="ppaction://hlinksldjump"/>
          </p:cNvPr>
          <p:cNvSpPr/>
          <p:nvPr/>
        </p:nvSpPr>
        <p:spPr>
          <a:xfrm>
            <a:off x="918747" y="4762636"/>
            <a:ext cx="1262606" cy="1262606"/>
          </a:xfrm>
          <a:prstGeom prst="ellipse">
            <a:avLst/>
          </a:prstGeom>
          <a:solidFill>
            <a:srgbClr val="F39C93"/>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hlinkClick r:id="rId5" action="ppaction://hlinksldjump"/>
          </p:cNvPr>
          <p:cNvSpPr txBox="1"/>
          <p:nvPr/>
        </p:nvSpPr>
        <p:spPr>
          <a:xfrm>
            <a:off x="1123096" y="5082424"/>
            <a:ext cx="923003" cy="646331"/>
          </a:xfrm>
          <a:prstGeom prst="rect">
            <a:avLst/>
          </a:prstGeom>
          <a:noFill/>
        </p:spPr>
        <p:txBody>
          <a:bodyPr wrap="square" rtlCol="0">
            <a:spAutoFit/>
          </a:bodyPr>
          <a:lstStyle/>
          <a:p>
            <a:r>
              <a:rPr lang="en-GB" b="1" dirty="0">
                <a:solidFill>
                  <a:schemeClr val="bg1"/>
                </a:solidFill>
                <a:latin typeface="Twinkl" pitchFamily="50" charset="0"/>
              </a:rPr>
              <a:t>Calvin Harris</a:t>
            </a:r>
          </a:p>
        </p:txBody>
      </p:sp>
      <p:sp>
        <p:nvSpPr>
          <p:cNvPr id="16" name="Oval 15"/>
          <p:cNvSpPr/>
          <p:nvPr/>
        </p:nvSpPr>
        <p:spPr>
          <a:xfrm>
            <a:off x="4698624" y="4391688"/>
            <a:ext cx="159391" cy="159391"/>
          </a:xfrm>
          <a:prstGeom prst="ellipse">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hlinkClick r:id="rId6" action="ppaction://hlinksldjump"/>
          </p:cNvPr>
          <p:cNvSpPr/>
          <p:nvPr/>
        </p:nvSpPr>
        <p:spPr>
          <a:xfrm>
            <a:off x="6761669" y="1099381"/>
            <a:ext cx="1262606" cy="1262606"/>
          </a:xfrm>
          <a:prstGeom prst="ellipse">
            <a:avLst/>
          </a:prstGeom>
          <a:solidFill>
            <a:srgbClr val="F39C93"/>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hlinkClick r:id="rId6" action="ppaction://hlinksldjump"/>
          </p:cNvPr>
          <p:cNvSpPr txBox="1"/>
          <p:nvPr/>
        </p:nvSpPr>
        <p:spPr>
          <a:xfrm>
            <a:off x="6786081" y="1389145"/>
            <a:ext cx="1238194" cy="584775"/>
          </a:xfrm>
          <a:prstGeom prst="rect">
            <a:avLst/>
          </a:prstGeom>
          <a:noFill/>
        </p:spPr>
        <p:txBody>
          <a:bodyPr wrap="square" rtlCol="0">
            <a:spAutoFit/>
          </a:bodyPr>
          <a:lstStyle/>
          <a:p>
            <a:pPr algn="ctr"/>
            <a:r>
              <a:rPr lang="en-GB" sz="1600" b="1" dirty="0">
                <a:solidFill>
                  <a:schemeClr val="bg1"/>
                </a:solidFill>
                <a:latin typeface="Twinkl" pitchFamily="50" charset="0"/>
              </a:rPr>
              <a:t>Amy MacDonald</a:t>
            </a:r>
          </a:p>
        </p:txBody>
      </p:sp>
      <p:sp>
        <p:nvSpPr>
          <p:cNvPr id="19" name="Oval 18">
            <a:hlinkClick r:id="rId7" action="ppaction://hlinksldjump"/>
          </p:cNvPr>
          <p:cNvSpPr/>
          <p:nvPr/>
        </p:nvSpPr>
        <p:spPr>
          <a:xfrm>
            <a:off x="7392972" y="2866829"/>
            <a:ext cx="1262606" cy="1231212"/>
          </a:xfrm>
          <a:prstGeom prst="ellipse">
            <a:avLst/>
          </a:prstGeom>
          <a:solidFill>
            <a:srgbClr val="90C8E5"/>
          </a:solidFill>
          <a:ln w="28575">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Twinkl" pitchFamily="50" charset="0"/>
              </a:rPr>
              <a:t>Red Hot Chilli Pipers</a:t>
            </a:r>
          </a:p>
        </p:txBody>
      </p:sp>
      <p:sp>
        <p:nvSpPr>
          <p:cNvPr id="20" name="Oval 19">
            <a:hlinkClick r:id="rId8" action="ppaction://hlinksldjump"/>
          </p:cNvPr>
          <p:cNvSpPr/>
          <p:nvPr/>
        </p:nvSpPr>
        <p:spPr>
          <a:xfrm>
            <a:off x="495052" y="2835198"/>
            <a:ext cx="1238194" cy="1262606"/>
          </a:xfrm>
          <a:prstGeom prst="ellipse">
            <a:avLst/>
          </a:prstGeom>
          <a:solidFill>
            <a:srgbClr val="6C9E72"/>
          </a:solidFill>
          <a:ln w="28575">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hlinkClick r:id="rId8" action="ppaction://hlinksldjump"/>
          </p:cNvPr>
          <p:cNvSpPr txBox="1"/>
          <p:nvPr/>
        </p:nvSpPr>
        <p:spPr>
          <a:xfrm>
            <a:off x="408181" y="3159269"/>
            <a:ext cx="1406937" cy="646331"/>
          </a:xfrm>
          <a:prstGeom prst="rect">
            <a:avLst/>
          </a:prstGeom>
          <a:noFill/>
        </p:spPr>
        <p:txBody>
          <a:bodyPr wrap="square" rtlCol="0">
            <a:spAutoFit/>
          </a:bodyPr>
          <a:lstStyle/>
          <a:p>
            <a:pPr algn="ctr"/>
            <a:r>
              <a:rPr lang="en-GB" b="1" dirty="0">
                <a:solidFill>
                  <a:schemeClr val="bg1"/>
                </a:solidFill>
                <a:latin typeface="Twinkl" pitchFamily="50" charset="0"/>
              </a:rPr>
              <a:t>Biffy </a:t>
            </a:r>
          </a:p>
          <a:p>
            <a:pPr algn="ctr"/>
            <a:r>
              <a:rPr lang="en-GB" b="1" dirty="0" err="1">
                <a:solidFill>
                  <a:schemeClr val="bg1"/>
                </a:solidFill>
                <a:latin typeface="Twinkl" pitchFamily="50" charset="0"/>
              </a:rPr>
              <a:t>Clyro</a:t>
            </a:r>
            <a:endParaRPr lang="en-GB" b="1" dirty="0">
              <a:solidFill>
                <a:schemeClr val="bg1"/>
              </a:solidFill>
            </a:endParaRPr>
          </a:p>
        </p:txBody>
      </p:sp>
      <p:cxnSp>
        <p:nvCxnSpPr>
          <p:cNvPr id="23" name="Straight Arrow Connector 22"/>
          <p:cNvCxnSpPr/>
          <p:nvPr/>
        </p:nvCxnSpPr>
        <p:spPr>
          <a:xfrm>
            <a:off x="2142460" y="5590666"/>
            <a:ext cx="2715555" cy="61197"/>
          </a:xfrm>
          <a:prstGeom prst="straightConnector1">
            <a:avLst/>
          </a:prstGeom>
          <a:ln w="28575">
            <a:solidFill>
              <a:srgbClr val="BF0A2A"/>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p:cNvCxnSpPr>
          <p:nvPr/>
        </p:nvCxnSpPr>
        <p:spPr>
          <a:xfrm flipH="1">
            <a:off x="4858015" y="2177083"/>
            <a:ext cx="2088558" cy="2194104"/>
          </a:xfrm>
          <a:prstGeom prst="straightConnector1">
            <a:avLst/>
          </a:prstGeom>
          <a:ln w="28575">
            <a:solidFill>
              <a:srgbClr val="BF0A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462913" y="4595173"/>
            <a:ext cx="1540923" cy="671902"/>
          </a:xfrm>
          <a:prstGeom prst="straightConnector1">
            <a:avLst/>
          </a:prstGeom>
          <a:ln w="28575">
            <a:solidFill>
              <a:srgbClr val="003F1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81353" y="2075290"/>
            <a:ext cx="1242331" cy="759908"/>
          </a:xfrm>
          <a:prstGeom prst="straightConnector1">
            <a:avLst/>
          </a:prstGeom>
          <a:ln w="28575">
            <a:solidFill>
              <a:srgbClr val="01407D"/>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698623" y="5187379"/>
            <a:ext cx="159391" cy="159391"/>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p:cNvCxnSpPr/>
          <p:nvPr/>
        </p:nvCxnSpPr>
        <p:spPr>
          <a:xfrm>
            <a:off x="1673352" y="3772426"/>
            <a:ext cx="2977956" cy="1444861"/>
          </a:xfrm>
          <a:prstGeom prst="straightConnector1">
            <a:avLst/>
          </a:prstGeom>
          <a:ln w="28575">
            <a:solidFill>
              <a:srgbClr val="003F16"/>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992845" y="4403484"/>
            <a:ext cx="159391" cy="159391"/>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p:cNvCxnSpPr/>
          <p:nvPr/>
        </p:nvCxnSpPr>
        <p:spPr>
          <a:xfrm flipH="1">
            <a:off x="5152236" y="3716952"/>
            <a:ext cx="2280610" cy="719065"/>
          </a:xfrm>
          <a:prstGeom prst="straightConnector1">
            <a:avLst/>
          </a:prstGeom>
          <a:ln w="28575">
            <a:solidFill>
              <a:srgbClr val="01407D"/>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77605">
            <a:off x="389839" y="2653196"/>
            <a:ext cx="789329" cy="814704"/>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42218">
            <a:off x="1570463" y="1850031"/>
            <a:ext cx="703337" cy="658267"/>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459547" flipH="1">
            <a:off x="7488689" y="4875858"/>
            <a:ext cx="1114112" cy="638879"/>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64414">
            <a:off x="1701296" y="5383922"/>
            <a:ext cx="750891" cy="815823"/>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9139" y="5710161"/>
            <a:ext cx="432953" cy="432953"/>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4032871">
            <a:off x="1700311" y="5534817"/>
            <a:ext cx="609511" cy="576661"/>
          </a:xfrm>
          <a:prstGeom prst="rect">
            <a:avLst/>
          </a:prstGeom>
        </p:spPr>
      </p:pic>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05569">
            <a:off x="7184436" y="2451809"/>
            <a:ext cx="815902" cy="1135202"/>
          </a:xfrm>
          <a:prstGeom prst="rect">
            <a:avLst/>
          </a:prstGeom>
        </p:spPr>
      </p:pic>
      <p:pic>
        <p:nvPicPr>
          <p:cNvPr id="58" name="Picture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831496">
            <a:off x="6646015" y="1026308"/>
            <a:ext cx="683356" cy="646526"/>
          </a:xfrm>
          <a:prstGeom prst="rect">
            <a:avLst/>
          </a:prstGeom>
        </p:spPr>
      </p:pic>
    </p:spTree>
    <p:extLst>
      <p:ext uri="{BB962C8B-B14F-4D97-AF65-F5344CB8AC3E}">
        <p14:creationId xmlns:p14="http://schemas.microsoft.com/office/powerpoint/2010/main" val="22835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cTn>
                              </p:par>
                            </p:childTnLst>
                          </p:cTn>
                        </p:par>
                        <p:par>
                          <p:cTn id="11" fill="hold">
                            <p:stCondLst>
                              <p:cond delay="500"/>
                            </p:stCondLst>
                            <p:childTnLst>
                              <p:par>
                                <p:cTn id="12" presetID="49" presetClass="entr" presetSubtype="0" decel="100000" fill="hold" grpId="1"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style.rotation</p:attrName>
                                        </p:attrNameLst>
                                      </p:cBhvr>
                                      <p:tavLst>
                                        <p:tav tm="0">
                                          <p:val>
                                            <p:fltVal val="360"/>
                                          </p:val>
                                        </p:tav>
                                        <p:tav tm="100000">
                                          <p:val>
                                            <p:fltVal val="0"/>
                                          </p:val>
                                        </p:tav>
                                      </p:tavLst>
                                    </p:anim>
                                    <p:animEffect transition="in" filter="fade">
                                      <p:cBhvr>
                                        <p:cTn id="17" dur="500"/>
                                        <p:tgtEl>
                                          <p:spTgt spid="9"/>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ppt_w</p:attrName>
                                        </p:attrNameLst>
                                      </p:cBhvr>
                                      <p:tavLst>
                                        <p:tav tm="0">
                                          <p:val>
                                            <p:fltVal val="0"/>
                                          </p:val>
                                        </p:tav>
                                        <p:tav tm="100000">
                                          <p:val>
                                            <p:strVal val="#ppt_w"/>
                                          </p:val>
                                        </p:tav>
                                      </p:tavLst>
                                    </p:anim>
                                    <p:anim calcmode="lin" valueType="num">
                                      <p:cBhvr>
                                        <p:cTn id="28" dur="500" fill="hold"/>
                                        <p:tgtEl>
                                          <p:spTgt spid="51"/>
                                        </p:tgtEl>
                                        <p:attrNameLst>
                                          <p:attrName>ppt_h</p:attrName>
                                        </p:attrNameLst>
                                      </p:cBhvr>
                                      <p:tavLst>
                                        <p:tav tm="0">
                                          <p:val>
                                            <p:fltVal val="0"/>
                                          </p:val>
                                        </p:tav>
                                        <p:tav tm="100000">
                                          <p:val>
                                            <p:strVal val="#ppt_h"/>
                                          </p:val>
                                        </p:tav>
                                      </p:tavLst>
                                    </p:anim>
                                    <p:anim calcmode="lin" valueType="num">
                                      <p:cBhvr>
                                        <p:cTn id="29" dur="500" fill="hold"/>
                                        <p:tgtEl>
                                          <p:spTgt spid="51"/>
                                        </p:tgtEl>
                                        <p:attrNameLst>
                                          <p:attrName>style.rotation</p:attrName>
                                        </p:attrNameLst>
                                      </p:cBhvr>
                                      <p:tavLst>
                                        <p:tav tm="0">
                                          <p:val>
                                            <p:fltVal val="360"/>
                                          </p:val>
                                        </p:tav>
                                        <p:tav tm="100000">
                                          <p:val>
                                            <p:fltVal val="0"/>
                                          </p:val>
                                        </p:tav>
                                      </p:tavLst>
                                    </p:anim>
                                    <p:animEffect transition="in" filter="fade">
                                      <p:cBhvr>
                                        <p:cTn id="30" dur="500"/>
                                        <p:tgtEl>
                                          <p:spTgt spid="51"/>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2000"/>
                            </p:stCondLst>
                            <p:childTnLst>
                              <p:par>
                                <p:cTn id="39" presetID="49" presetClass="entr" presetSubtype="0" decel="10000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360"/>
                                          </p:val>
                                        </p:tav>
                                        <p:tav tm="100000">
                                          <p:val>
                                            <p:fltVal val="0"/>
                                          </p:val>
                                        </p:tav>
                                      </p:tavLst>
                                    </p:anim>
                                    <p:animEffect transition="in" filter="fade">
                                      <p:cBhvr>
                                        <p:cTn id="44" dur="500"/>
                                        <p:tgtEl>
                                          <p:spTgt spid="7"/>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 calcmode="lin" valueType="num">
                                      <p:cBhvr>
                                        <p:cTn id="49" dur="500" fill="hold"/>
                                        <p:tgtEl>
                                          <p:spTgt spid="8"/>
                                        </p:tgtEl>
                                        <p:attrNameLst>
                                          <p:attrName>style.rotation</p:attrName>
                                        </p:attrNameLst>
                                      </p:cBhvr>
                                      <p:tavLst>
                                        <p:tav tm="0">
                                          <p:val>
                                            <p:fltVal val="360"/>
                                          </p:val>
                                        </p:tav>
                                        <p:tav tm="100000">
                                          <p:val>
                                            <p:fltVal val="0"/>
                                          </p:val>
                                        </p:tav>
                                      </p:tavLst>
                                    </p:anim>
                                    <p:animEffect transition="in" filter="fade">
                                      <p:cBhvr>
                                        <p:cTn id="50" dur="500"/>
                                        <p:tgtEl>
                                          <p:spTgt spid="8"/>
                                        </p:tgtEl>
                                      </p:cBhvr>
                                    </p:animEffect>
                                  </p:childTnLst>
                                </p:cTn>
                              </p:par>
                            </p:childTnLst>
                          </p:cTn>
                        </p:par>
                        <p:par>
                          <p:cTn id="51" fill="hold">
                            <p:stCondLst>
                              <p:cond delay="2500"/>
                            </p:stCondLst>
                            <p:childTnLst>
                              <p:par>
                                <p:cTn id="52" presetID="49" presetClass="entr" presetSubtype="0" decel="100000" fill="hold" nodeType="after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fltVal val="0"/>
                                          </p:val>
                                        </p:tav>
                                        <p:tav tm="100000">
                                          <p:val>
                                            <p:strVal val="#ppt_w"/>
                                          </p:val>
                                        </p:tav>
                                      </p:tavLst>
                                    </p:anim>
                                    <p:anim calcmode="lin" valueType="num">
                                      <p:cBhvr>
                                        <p:cTn id="55" dur="500" fill="hold"/>
                                        <p:tgtEl>
                                          <p:spTgt spid="53"/>
                                        </p:tgtEl>
                                        <p:attrNameLst>
                                          <p:attrName>ppt_h</p:attrName>
                                        </p:attrNameLst>
                                      </p:cBhvr>
                                      <p:tavLst>
                                        <p:tav tm="0">
                                          <p:val>
                                            <p:fltVal val="0"/>
                                          </p:val>
                                        </p:tav>
                                        <p:tav tm="100000">
                                          <p:val>
                                            <p:strVal val="#ppt_h"/>
                                          </p:val>
                                        </p:tav>
                                      </p:tavLst>
                                    </p:anim>
                                    <p:anim calcmode="lin" valueType="num">
                                      <p:cBhvr>
                                        <p:cTn id="56" dur="500" fill="hold"/>
                                        <p:tgtEl>
                                          <p:spTgt spid="53"/>
                                        </p:tgtEl>
                                        <p:attrNameLst>
                                          <p:attrName>style.rotation</p:attrName>
                                        </p:attrNameLst>
                                      </p:cBhvr>
                                      <p:tavLst>
                                        <p:tav tm="0">
                                          <p:val>
                                            <p:fltVal val="360"/>
                                          </p:val>
                                        </p:tav>
                                        <p:tav tm="100000">
                                          <p:val>
                                            <p:fltVal val="0"/>
                                          </p:val>
                                        </p:tav>
                                      </p:tavLst>
                                    </p:anim>
                                    <p:animEffect transition="in" filter="fade">
                                      <p:cBhvr>
                                        <p:cTn id="57" dur="500"/>
                                        <p:tgtEl>
                                          <p:spTgt spid="53"/>
                                        </p:tgtEl>
                                      </p:cBhvr>
                                    </p:animEffec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par>
                          <p:cTn id="61" fill="hold">
                            <p:stCondLst>
                              <p:cond delay="3000"/>
                            </p:stCondLst>
                            <p:childTnLst>
                              <p:par>
                                <p:cTn id="62" presetID="22" presetClass="entr" presetSubtype="8"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par>
                          <p:cTn id="65" fill="hold">
                            <p:stCondLst>
                              <p:cond delay="3500"/>
                            </p:stCondLst>
                            <p:childTnLst>
                              <p:par>
                                <p:cTn id="66" presetID="49" presetClass="entr" presetSubtype="0" decel="100000"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 calcmode="lin" valueType="num">
                                      <p:cBhvr>
                                        <p:cTn id="70" dur="500" fill="hold"/>
                                        <p:tgtEl>
                                          <p:spTgt spid="17"/>
                                        </p:tgtEl>
                                        <p:attrNameLst>
                                          <p:attrName>style.rotation</p:attrName>
                                        </p:attrNameLst>
                                      </p:cBhvr>
                                      <p:tavLst>
                                        <p:tav tm="0">
                                          <p:val>
                                            <p:fltVal val="360"/>
                                          </p:val>
                                        </p:tav>
                                        <p:tav tm="100000">
                                          <p:val>
                                            <p:fltVal val="0"/>
                                          </p:val>
                                        </p:tav>
                                      </p:tavLst>
                                    </p:anim>
                                    <p:animEffect transition="in" filter="fade">
                                      <p:cBhvr>
                                        <p:cTn id="71" dur="500"/>
                                        <p:tgtEl>
                                          <p:spTgt spid="17"/>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 calcmode="lin" valueType="num">
                                      <p:cBhvr>
                                        <p:cTn id="76" dur="500" fill="hold"/>
                                        <p:tgtEl>
                                          <p:spTgt spid="18"/>
                                        </p:tgtEl>
                                        <p:attrNameLst>
                                          <p:attrName>style.rotation</p:attrName>
                                        </p:attrNameLst>
                                      </p:cBhvr>
                                      <p:tavLst>
                                        <p:tav tm="0">
                                          <p:val>
                                            <p:fltVal val="360"/>
                                          </p:val>
                                        </p:tav>
                                        <p:tav tm="100000">
                                          <p:val>
                                            <p:fltVal val="0"/>
                                          </p:val>
                                        </p:tav>
                                      </p:tavLst>
                                    </p:anim>
                                    <p:animEffect transition="in" filter="fade">
                                      <p:cBhvr>
                                        <p:cTn id="77" dur="500"/>
                                        <p:tgtEl>
                                          <p:spTgt spid="18"/>
                                        </p:tgtEl>
                                      </p:cBhvr>
                                    </p:animEffect>
                                  </p:childTnLst>
                                </p:cTn>
                              </p:par>
                            </p:childTnLst>
                          </p:cTn>
                        </p:par>
                        <p:par>
                          <p:cTn id="78" fill="hold">
                            <p:stCondLst>
                              <p:cond delay="4000"/>
                            </p:stCondLst>
                            <p:childTnLst>
                              <p:par>
                                <p:cTn id="79" presetID="49" presetClass="entr" presetSubtype="0" decel="100000" fill="hold" nodeType="after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p:cTn id="81" dur="500" fill="hold"/>
                                        <p:tgtEl>
                                          <p:spTgt spid="58"/>
                                        </p:tgtEl>
                                        <p:attrNameLst>
                                          <p:attrName>ppt_w</p:attrName>
                                        </p:attrNameLst>
                                      </p:cBhvr>
                                      <p:tavLst>
                                        <p:tav tm="0">
                                          <p:val>
                                            <p:fltVal val="0"/>
                                          </p:val>
                                        </p:tav>
                                        <p:tav tm="100000">
                                          <p:val>
                                            <p:strVal val="#ppt_w"/>
                                          </p:val>
                                        </p:tav>
                                      </p:tavLst>
                                    </p:anim>
                                    <p:anim calcmode="lin" valueType="num">
                                      <p:cBhvr>
                                        <p:cTn id="82" dur="500" fill="hold"/>
                                        <p:tgtEl>
                                          <p:spTgt spid="58"/>
                                        </p:tgtEl>
                                        <p:attrNameLst>
                                          <p:attrName>ppt_h</p:attrName>
                                        </p:attrNameLst>
                                      </p:cBhvr>
                                      <p:tavLst>
                                        <p:tav tm="0">
                                          <p:val>
                                            <p:fltVal val="0"/>
                                          </p:val>
                                        </p:tav>
                                        <p:tav tm="100000">
                                          <p:val>
                                            <p:strVal val="#ppt_h"/>
                                          </p:val>
                                        </p:tav>
                                      </p:tavLst>
                                    </p:anim>
                                    <p:anim calcmode="lin" valueType="num">
                                      <p:cBhvr>
                                        <p:cTn id="83" dur="500" fill="hold"/>
                                        <p:tgtEl>
                                          <p:spTgt spid="58"/>
                                        </p:tgtEl>
                                        <p:attrNameLst>
                                          <p:attrName>style.rotation</p:attrName>
                                        </p:attrNameLst>
                                      </p:cBhvr>
                                      <p:tavLst>
                                        <p:tav tm="0">
                                          <p:val>
                                            <p:fltVal val="360"/>
                                          </p:val>
                                        </p:tav>
                                        <p:tav tm="100000">
                                          <p:val>
                                            <p:fltVal val="0"/>
                                          </p:val>
                                        </p:tav>
                                      </p:tavLst>
                                    </p:anim>
                                    <p:animEffect transition="in" filter="fade">
                                      <p:cBhvr>
                                        <p:cTn id="84" dur="500"/>
                                        <p:tgtEl>
                                          <p:spTgt spid="58"/>
                                        </p:tgtEl>
                                      </p:cBhvr>
                                    </p:animEffect>
                                  </p:childTnLst>
                                </p:cTn>
                              </p:par>
                            </p:childTnLst>
                          </p:cTn>
                        </p:par>
                        <p:par>
                          <p:cTn id="85" fill="hold">
                            <p:stCondLst>
                              <p:cond delay="4500"/>
                            </p:stCondLst>
                            <p:childTnLst>
                              <p:par>
                                <p:cTn id="86" presetID="1" presetClass="entr" presetSubtype="0"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childTnLst>
                                </p:cTn>
                              </p:par>
                            </p:childTnLst>
                          </p:cTn>
                        </p:par>
                        <p:par>
                          <p:cTn id="88" fill="hold">
                            <p:stCondLst>
                              <p:cond delay="4500"/>
                            </p:stCondLst>
                            <p:childTnLst>
                              <p:par>
                                <p:cTn id="89" presetID="22" presetClass="entr" presetSubtype="4"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down)">
                                      <p:cBhvr>
                                        <p:cTn id="91" dur="500"/>
                                        <p:tgtEl>
                                          <p:spTgt spid="41"/>
                                        </p:tgtEl>
                                      </p:cBhvr>
                                    </p:animEffect>
                                  </p:childTnLst>
                                </p:cTn>
                              </p:par>
                            </p:childTnLst>
                          </p:cTn>
                        </p:par>
                        <p:par>
                          <p:cTn id="92" fill="hold">
                            <p:stCondLst>
                              <p:cond delay="5000"/>
                            </p:stCondLst>
                            <p:childTnLst>
                              <p:par>
                                <p:cTn id="93" presetID="49" presetClass="entr" presetSubtype="0" decel="100000"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 calcmode="lin" valueType="num">
                                      <p:cBhvr>
                                        <p:cTn id="97" dur="500" fill="hold"/>
                                        <p:tgtEl>
                                          <p:spTgt spid="21"/>
                                        </p:tgtEl>
                                        <p:attrNameLst>
                                          <p:attrName>style.rotation</p:attrName>
                                        </p:attrNameLst>
                                      </p:cBhvr>
                                      <p:tavLst>
                                        <p:tav tm="0">
                                          <p:val>
                                            <p:fltVal val="360"/>
                                          </p:val>
                                        </p:tav>
                                        <p:tav tm="100000">
                                          <p:val>
                                            <p:fltVal val="0"/>
                                          </p:val>
                                        </p:tav>
                                      </p:tavLst>
                                    </p:anim>
                                    <p:animEffect transition="in" filter="fade">
                                      <p:cBhvr>
                                        <p:cTn id="98" dur="500"/>
                                        <p:tgtEl>
                                          <p:spTgt spid="21"/>
                                        </p:tgtEl>
                                      </p:cBhvr>
                                    </p:animEffect>
                                  </p:childTnLst>
                                </p:cTn>
                              </p:par>
                              <p:par>
                                <p:cTn id="99" presetID="49" presetClass="entr" presetSubtype="0" decel="10000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 calcmode="lin" valueType="num">
                                      <p:cBhvr>
                                        <p:cTn id="103" dur="500" fill="hold"/>
                                        <p:tgtEl>
                                          <p:spTgt spid="20"/>
                                        </p:tgtEl>
                                        <p:attrNameLst>
                                          <p:attrName>style.rotation</p:attrName>
                                        </p:attrNameLst>
                                      </p:cBhvr>
                                      <p:tavLst>
                                        <p:tav tm="0">
                                          <p:val>
                                            <p:fltVal val="360"/>
                                          </p:val>
                                        </p:tav>
                                        <p:tav tm="100000">
                                          <p:val>
                                            <p:fltVal val="0"/>
                                          </p:val>
                                        </p:tav>
                                      </p:tavLst>
                                    </p:anim>
                                    <p:animEffect transition="in" filter="fade">
                                      <p:cBhvr>
                                        <p:cTn id="104" dur="500"/>
                                        <p:tgtEl>
                                          <p:spTgt spid="20"/>
                                        </p:tgtEl>
                                      </p:cBhvr>
                                    </p:animEffect>
                                  </p:childTnLst>
                                </p:cTn>
                              </p:par>
                            </p:childTnLst>
                          </p:cTn>
                        </p:par>
                        <p:par>
                          <p:cTn id="105" fill="hold">
                            <p:stCondLst>
                              <p:cond delay="5500"/>
                            </p:stCondLst>
                            <p:childTnLst>
                              <p:par>
                                <p:cTn id="106" presetID="49" presetClass="entr" presetSubtype="0" decel="100000" fill="hold" nodeType="after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p:cTn id="108" dur="500" fill="hold"/>
                                        <p:tgtEl>
                                          <p:spTgt spid="50"/>
                                        </p:tgtEl>
                                        <p:attrNameLst>
                                          <p:attrName>ppt_w</p:attrName>
                                        </p:attrNameLst>
                                      </p:cBhvr>
                                      <p:tavLst>
                                        <p:tav tm="0">
                                          <p:val>
                                            <p:fltVal val="0"/>
                                          </p:val>
                                        </p:tav>
                                        <p:tav tm="100000">
                                          <p:val>
                                            <p:strVal val="#ppt_w"/>
                                          </p:val>
                                        </p:tav>
                                      </p:tavLst>
                                    </p:anim>
                                    <p:anim calcmode="lin" valueType="num">
                                      <p:cBhvr>
                                        <p:cTn id="109" dur="500" fill="hold"/>
                                        <p:tgtEl>
                                          <p:spTgt spid="50"/>
                                        </p:tgtEl>
                                        <p:attrNameLst>
                                          <p:attrName>ppt_h</p:attrName>
                                        </p:attrNameLst>
                                      </p:cBhvr>
                                      <p:tavLst>
                                        <p:tav tm="0">
                                          <p:val>
                                            <p:fltVal val="0"/>
                                          </p:val>
                                        </p:tav>
                                        <p:tav tm="100000">
                                          <p:val>
                                            <p:strVal val="#ppt_h"/>
                                          </p:val>
                                        </p:tav>
                                      </p:tavLst>
                                    </p:anim>
                                    <p:anim calcmode="lin" valueType="num">
                                      <p:cBhvr>
                                        <p:cTn id="110" dur="500" fill="hold"/>
                                        <p:tgtEl>
                                          <p:spTgt spid="50"/>
                                        </p:tgtEl>
                                        <p:attrNameLst>
                                          <p:attrName>style.rotation</p:attrName>
                                        </p:attrNameLst>
                                      </p:cBhvr>
                                      <p:tavLst>
                                        <p:tav tm="0">
                                          <p:val>
                                            <p:fltVal val="360"/>
                                          </p:val>
                                        </p:tav>
                                        <p:tav tm="100000">
                                          <p:val>
                                            <p:fltVal val="0"/>
                                          </p:val>
                                        </p:tav>
                                      </p:tavLst>
                                    </p:anim>
                                    <p:animEffect transition="in" filter="fade">
                                      <p:cBhvr>
                                        <p:cTn id="111" dur="500"/>
                                        <p:tgtEl>
                                          <p:spTgt spid="50"/>
                                        </p:tgtEl>
                                      </p:cBhvr>
                                    </p:animEffect>
                                  </p:childTnLst>
                                </p:cTn>
                              </p:par>
                            </p:childTnLst>
                          </p:cTn>
                        </p:par>
                        <p:par>
                          <p:cTn id="112" fill="hold">
                            <p:stCondLst>
                              <p:cond delay="6000"/>
                            </p:stCondLst>
                            <p:childTnLst>
                              <p:par>
                                <p:cTn id="113" presetID="1" presetClass="entr" presetSubtype="0" fill="hold" grpId="0" nodeType="after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par>
                          <p:cTn id="115" fill="hold">
                            <p:stCondLst>
                              <p:cond delay="6000"/>
                            </p:stCondLst>
                            <p:childTnLst>
                              <p:par>
                                <p:cTn id="116" presetID="22" presetClass="entr" presetSubtype="4" fill="hold" nodeType="after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down)">
                                      <p:cBhvr>
                                        <p:cTn id="118" dur="500"/>
                                        <p:tgtEl>
                                          <p:spTgt spid="46"/>
                                        </p:tgtEl>
                                      </p:cBhvr>
                                    </p:animEffect>
                                  </p:childTnLst>
                                </p:cTn>
                              </p:par>
                            </p:childTnLst>
                          </p:cTn>
                        </p:par>
                        <p:par>
                          <p:cTn id="119" fill="hold">
                            <p:stCondLst>
                              <p:cond delay="6500"/>
                            </p:stCondLst>
                            <p:childTnLst>
                              <p:par>
                                <p:cTn id="120" presetID="49" presetClass="entr" presetSubtype="0" decel="100000"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style.rotation</p:attrName>
                                        </p:attrNameLst>
                                      </p:cBhvr>
                                      <p:tavLst>
                                        <p:tav tm="0">
                                          <p:val>
                                            <p:fltVal val="360"/>
                                          </p:val>
                                        </p:tav>
                                        <p:tav tm="100000">
                                          <p:val>
                                            <p:fltVal val="0"/>
                                          </p:val>
                                        </p:tav>
                                      </p:tavLst>
                                    </p:anim>
                                    <p:animEffect transition="in" filter="fade">
                                      <p:cBhvr>
                                        <p:cTn id="125" dur="500"/>
                                        <p:tgtEl>
                                          <p:spTgt spid="19"/>
                                        </p:tgtEl>
                                      </p:cBhvr>
                                    </p:animEffect>
                                  </p:childTnLst>
                                </p:cTn>
                              </p:par>
                            </p:childTnLst>
                          </p:cTn>
                        </p:par>
                        <p:par>
                          <p:cTn id="126" fill="hold">
                            <p:stCondLst>
                              <p:cond delay="7000"/>
                            </p:stCondLst>
                            <p:childTnLst>
                              <p:par>
                                <p:cTn id="127" presetID="49" presetClass="entr" presetSubtype="0" decel="100000" fill="hold" nodeType="afterEffect">
                                  <p:stCondLst>
                                    <p:cond delay="0"/>
                                  </p:stCondLst>
                                  <p:childTnLst>
                                    <p:set>
                                      <p:cBhvr>
                                        <p:cTn id="128" dur="1" fill="hold">
                                          <p:stCondLst>
                                            <p:cond delay="0"/>
                                          </p:stCondLst>
                                        </p:cTn>
                                        <p:tgtEl>
                                          <p:spTgt spid="57"/>
                                        </p:tgtEl>
                                        <p:attrNameLst>
                                          <p:attrName>style.visibility</p:attrName>
                                        </p:attrNameLst>
                                      </p:cBhvr>
                                      <p:to>
                                        <p:strVal val="visible"/>
                                      </p:to>
                                    </p:set>
                                    <p:anim calcmode="lin" valueType="num">
                                      <p:cBhvr>
                                        <p:cTn id="129" dur="500" fill="hold"/>
                                        <p:tgtEl>
                                          <p:spTgt spid="57"/>
                                        </p:tgtEl>
                                        <p:attrNameLst>
                                          <p:attrName>ppt_w</p:attrName>
                                        </p:attrNameLst>
                                      </p:cBhvr>
                                      <p:tavLst>
                                        <p:tav tm="0">
                                          <p:val>
                                            <p:fltVal val="0"/>
                                          </p:val>
                                        </p:tav>
                                        <p:tav tm="100000">
                                          <p:val>
                                            <p:strVal val="#ppt_w"/>
                                          </p:val>
                                        </p:tav>
                                      </p:tavLst>
                                    </p:anim>
                                    <p:anim calcmode="lin" valueType="num">
                                      <p:cBhvr>
                                        <p:cTn id="130" dur="500" fill="hold"/>
                                        <p:tgtEl>
                                          <p:spTgt spid="57"/>
                                        </p:tgtEl>
                                        <p:attrNameLst>
                                          <p:attrName>ppt_h</p:attrName>
                                        </p:attrNameLst>
                                      </p:cBhvr>
                                      <p:tavLst>
                                        <p:tav tm="0">
                                          <p:val>
                                            <p:fltVal val="0"/>
                                          </p:val>
                                        </p:tav>
                                        <p:tav tm="100000">
                                          <p:val>
                                            <p:strVal val="#ppt_h"/>
                                          </p:val>
                                        </p:tav>
                                      </p:tavLst>
                                    </p:anim>
                                    <p:anim calcmode="lin" valueType="num">
                                      <p:cBhvr>
                                        <p:cTn id="131" dur="500" fill="hold"/>
                                        <p:tgtEl>
                                          <p:spTgt spid="57"/>
                                        </p:tgtEl>
                                        <p:attrNameLst>
                                          <p:attrName>style.rotation</p:attrName>
                                        </p:attrNameLst>
                                      </p:cBhvr>
                                      <p:tavLst>
                                        <p:tav tm="0">
                                          <p:val>
                                            <p:fltVal val="360"/>
                                          </p:val>
                                        </p:tav>
                                        <p:tav tm="100000">
                                          <p:val>
                                            <p:fltVal val="0"/>
                                          </p:val>
                                        </p:tav>
                                      </p:tavLst>
                                    </p:anim>
                                    <p:animEffect transition="in" filter="fade">
                                      <p:cBhvr>
                                        <p:cTn id="132" dur="500"/>
                                        <p:tgtEl>
                                          <p:spTgt spid="57"/>
                                        </p:tgtEl>
                                      </p:cBhvr>
                                    </p:animEffect>
                                  </p:childTnLst>
                                </p:cTn>
                              </p:par>
                            </p:childTnLst>
                          </p:cTn>
                        </p:par>
                        <p:par>
                          <p:cTn id="133" fill="hold">
                            <p:stCondLst>
                              <p:cond delay="7500"/>
                            </p:stCondLst>
                            <p:childTnLst>
                              <p:par>
                                <p:cTn id="134" presetID="1" presetClass="entr" presetSubtype="0" fill="hold" grpId="0" nodeType="after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childTnLst>
                          </p:cTn>
                        </p:par>
                        <p:par>
                          <p:cTn id="136" fill="hold">
                            <p:stCondLst>
                              <p:cond delay="7500"/>
                            </p:stCondLst>
                            <p:childTnLst>
                              <p:par>
                                <p:cTn id="137" presetID="22" presetClass="entr" presetSubtype="2" fill="hold" nodeType="after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wipe(right)">
                                      <p:cBhvr>
                                        <p:cTn id="139" dur="500"/>
                                        <p:tgtEl>
                                          <p:spTgt spid="23"/>
                                        </p:tgtEl>
                                      </p:cBhvr>
                                    </p:animEffect>
                                  </p:childTnLst>
                                </p:cTn>
                              </p:par>
                            </p:childTnLst>
                          </p:cTn>
                        </p:par>
                        <p:par>
                          <p:cTn id="140" fill="hold">
                            <p:stCondLst>
                              <p:cond delay="8000"/>
                            </p:stCondLst>
                            <p:childTnLst>
                              <p:par>
                                <p:cTn id="141" presetID="49" presetClass="entr" presetSubtype="0" decel="100000" fill="hold" grpId="0" nodeType="after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p:cTn id="143" dur="500" fill="hold"/>
                                        <p:tgtEl>
                                          <p:spTgt spid="15"/>
                                        </p:tgtEl>
                                        <p:attrNameLst>
                                          <p:attrName>ppt_w</p:attrName>
                                        </p:attrNameLst>
                                      </p:cBhvr>
                                      <p:tavLst>
                                        <p:tav tm="0">
                                          <p:val>
                                            <p:fltVal val="0"/>
                                          </p:val>
                                        </p:tav>
                                        <p:tav tm="100000">
                                          <p:val>
                                            <p:strVal val="#ppt_w"/>
                                          </p:val>
                                        </p:tav>
                                      </p:tavLst>
                                    </p:anim>
                                    <p:anim calcmode="lin" valueType="num">
                                      <p:cBhvr>
                                        <p:cTn id="144" dur="500" fill="hold"/>
                                        <p:tgtEl>
                                          <p:spTgt spid="15"/>
                                        </p:tgtEl>
                                        <p:attrNameLst>
                                          <p:attrName>ppt_h</p:attrName>
                                        </p:attrNameLst>
                                      </p:cBhvr>
                                      <p:tavLst>
                                        <p:tav tm="0">
                                          <p:val>
                                            <p:fltVal val="0"/>
                                          </p:val>
                                        </p:tav>
                                        <p:tav tm="100000">
                                          <p:val>
                                            <p:strVal val="#ppt_h"/>
                                          </p:val>
                                        </p:tav>
                                      </p:tavLst>
                                    </p:anim>
                                    <p:anim calcmode="lin" valueType="num">
                                      <p:cBhvr>
                                        <p:cTn id="145" dur="500" fill="hold"/>
                                        <p:tgtEl>
                                          <p:spTgt spid="15"/>
                                        </p:tgtEl>
                                        <p:attrNameLst>
                                          <p:attrName>style.rotation</p:attrName>
                                        </p:attrNameLst>
                                      </p:cBhvr>
                                      <p:tavLst>
                                        <p:tav tm="0">
                                          <p:val>
                                            <p:fltVal val="360"/>
                                          </p:val>
                                        </p:tav>
                                        <p:tav tm="100000">
                                          <p:val>
                                            <p:fltVal val="0"/>
                                          </p:val>
                                        </p:tav>
                                      </p:tavLst>
                                    </p:anim>
                                    <p:animEffect transition="in" filter="fade">
                                      <p:cBhvr>
                                        <p:cTn id="146" dur="500"/>
                                        <p:tgtEl>
                                          <p:spTgt spid="15"/>
                                        </p:tgtEl>
                                      </p:cBhvr>
                                    </p:animEffect>
                                  </p:childTnLst>
                                </p:cTn>
                              </p:par>
                              <p:par>
                                <p:cTn id="147" presetID="49" presetClass="entr" presetSubtype="0" decel="100000" fill="hold" grpId="0" nodeType="with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 calcmode="lin" valueType="num">
                                      <p:cBhvr>
                                        <p:cTn id="151" dur="500" fill="hold"/>
                                        <p:tgtEl>
                                          <p:spTgt spid="14"/>
                                        </p:tgtEl>
                                        <p:attrNameLst>
                                          <p:attrName>style.rotation</p:attrName>
                                        </p:attrNameLst>
                                      </p:cBhvr>
                                      <p:tavLst>
                                        <p:tav tm="0">
                                          <p:val>
                                            <p:fltVal val="360"/>
                                          </p:val>
                                        </p:tav>
                                        <p:tav tm="100000">
                                          <p:val>
                                            <p:fltVal val="0"/>
                                          </p:val>
                                        </p:tav>
                                      </p:tavLst>
                                    </p:anim>
                                    <p:animEffect transition="in" filter="fade">
                                      <p:cBhvr>
                                        <p:cTn id="152" dur="500"/>
                                        <p:tgtEl>
                                          <p:spTgt spid="14"/>
                                        </p:tgtEl>
                                      </p:cBhvr>
                                    </p:animEffect>
                                  </p:childTnLst>
                                </p:cTn>
                              </p:par>
                            </p:childTnLst>
                          </p:cTn>
                        </p:par>
                        <p:par>
                          <p:cTn id="153" fill="hold">
                            <p:stCondLst>
                              <p:cond delay="8500"/>
                            </p:stCondLst>
                            <p:childTnLst>
                              <p:par>
                                <p:cTn id="154" presetID="49" presetClass="entr" presetSubtype="0" decel="100000" fill="hold" nodeType="afterEffect">
                                  <p:stCondLst>
                                    <p:cond delay="0"/>
                                  </p:stCondLst>
                                  <p:childTnLst>
                                    <p:set>
                                      <p:cBhvr>
                                        <p:cTn id="155" dur="1" fill="hold">
                                          <p:stCondLst>
                                            <p:cond delay="0"/>
                                          </p:stCondLst>
                                        </p:cTn>
                                        <p:tgtEl>
                                          <p:spTgt spid="55"/>
                                        </p:tgtEl>
                                        <p:attrNameLst>
                                          <p:attrName>style.visibility</p:attrName>
                                        </p:attrNameLst>
                                      </p:cBhvr>
                                      <p:to>
                                        <p:strVal val="visible"/>
                                      </p:to>
                                    </p:set>
                                    <p:anim calcmode="lin" valueType="num">
                                      <p:cBhvr>
                                        <p:cTn id="156" dur="500" fill="hold"/>
                                        <p:tgtEl>
                                          <p:spTgt spid="55"/>
                                        </p:tgtEl>
                                        <p:attrNameLst>
                                          <p:attrName>ppt_w</p:attrName>
                                        </p:attrNameLst>
                                      </p:cBhvr>
                                      <p:tavLst>
                                        <p:tav tm="0">
                                          <p:val>
                                            <p:fltVal val="0"/>
                                          </p:val>
                                        </p:tav>
                                        <p:tav tm="100000">
                                          <p:val>
                                            <p:strVal val="#ppt_w"/>
                                          </p:val>
                                        </p:tav>
                                      </p:tavLst>
                                    </p:anim>
                                    <p:anim calcmode="lin" valueType="num">
                                      <p:cBhvr>
                                        <p:cTn id="157" dur="500" fill="hold"/>
                                        <p:tgtEl>
                                          <p:spTgt spid="55"/>
                                        </p:tgtEl>
                                        <p:attrNameLst>
                                          <p:attrName>ppt_h</p:attrName>
                                        </p:attrNameLst>
                                      </p:cBhvr>
                                      <p:tavLst>
                                        <p:tav tm="0">
                                          <p:val>
                                            <p:fltVal val="0"/>
                                          </p:val>
                                        </p:tav>
                                        <p:tav tm="100000">
                                          <p:val>
                                            <p:strVal val="#ppt_h"/>
                                          </p:val>
                                        </p:tav>
                                      </p:tavLst>
                                    </p:anim>
                                    <p:anim calcmode="lin" valueType="num">
                                      <p:cBhvr>
                                        <p:cTn id="158" dur="500" fill="hold"/>
                                        <p:tgtEl>
                                          <p:spTgt spid="55"/>
                                        </p:tgtEl>
                                        <p:attrNameLst>
                                          <p:attrName>style.rotation</p:attrName>
                                        </p:attrNameLst>
                                      </p:cBhvr>
                                      <p:tavLst>
                                        <p:tav tm="0">
                                          <p:val>
                                            <p:fltVal val="360"/>
                                          </p:val>
                                        </p:tav>
                                        <p:tav tm="100000">
                                          <p:val>
                                            <p:fltVal val="0"/>
                                          </p:val>
                                        </p:tav>
                                      </p:tavLst>
                                    </p:anim>
                                    <p:animEffect transition="in" filter="fade">
                                      <p:cBhvr>
                                        <p:cTn id="159" dur="500"/>
                                        <p:tgtEl>
                                          <p:spTgt spid="55"/>
                                        </p:tgtEl>
                                      </p:cBhvr>
                                    </p:animEffect>
                                  </p:childTnLst>
                                </p:cTn>
                              </p:par>
                              <p:par>
                                <p:cTn id="160" presetID="49" presetClass="entr" presetSubtype="0" decel="100000" fill="hold" nodeType="with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p:cTn id="162" dur="500" fill="hold"/>
                                        <p:tgtEl>
                                          <p:spTgt spid="56"/>
                                        </p:tgtEl>
                                        <p:attrNameLst>
                                          <p:attrName>ppt_w</p:attrName>
                                        </p:attrNameLst>
                                      </p:cBhvr>
                                      <p:tavLst>
                                        <p:tav tm="0">
                                          <p:val>
                                            <p:fltVal val="0"/>
                                          </p:val>
                                        </p:tav>
                                        <p:tav tm="100000">
                                          <p:val>
                                            <p:strVal val="#ppt_w"/>
                                          </p:val>
                                        </p:tav>
                                      </p:tavLst>
                                    </p:anim>
                                    <p:anim calcmode="lin" valueType="num">
                                      <p:cBhvr>
                                        <p:cTn id="163" dur="500" fill="hold"/>
                                        <p:tgtEl>
                                          <p:spTgt spid="56"/>
                                        </p:tgtEl>
                                        <p:attrNameLst>
                                          <p:attrName>ppt_h</p:attrName>
                                        </p:attrNameLst>
                                      </p:cBhvr>
                                      <p:tavLst>
                                        <p:tav tm="0">
                                          <p:val>
                                            <p:fltVal val="0"/>
                                          </p:val>
                                        </p:tav>
                                        <p:tav tm="100000">
                                          <p:val>
                                            <p:strVal val="#ppt_h"/>
                                          </p:val>
                                        </p:tav>
                                      </p:tavLst>
                                    </p:anim>
                                    <p:anim calcmode="lin" valueType="num">
                                      <p:cBhvr>
                                        <p:cTn id="164" dur="500" fill="hold"/>
                                        <p:tgtEl>
                                          <p:spTgt spid="56"/>
                                        </p:tgtEl>
                                        <p:attrNameLst>
                                          <p:attrName>style.rotation</p:attrName>
                                        </p:attrNameLst>
                                      </p:cBhvr>
                                      <p:tavLst>
                                        <p:tav tm="0">
                                          <p:val>
                                            <p:fltVal val="360"/>
                                          </p:val>
                                        </p:tav>
                                        <p:tav tm="100000">
                                          <p:val>
                                            <p:fltVal val="0"/>
                                          </p:val>
                                        </p:tav>
                                      </p:tavLst>
                                    </p:anim>
                                    <p:animEffect transition="in" filter="fade">
                                      <p:cBhvr>
                                        <p:cTn id="165" dur="500"/>
                                        <p:tgtEl>
                                          <p:spTgt spid="56"/>
                                        </p:tgtEl>
                                      </p:cBhvr>
                                    </p:animEffect>
                                  </p:childTnLst>
                                </p:cTn>
                              </p:par>
                              <p:par>
                                <p:cTn id="166" presetID="49" presetClass="entr" presetSubtype="0" decel="100000" fill="hold" nodeType="withEffect">
                                  <p:stCondLst>
                                    <p:cond delay="0"/>
                                  </p:stCondLst>
                                  <p:childTnLst>
                                    <p:set>
                                      <p:cBhvr>
                                        <p:cTn id="167" dur="1" fill="hold">
                                          <p:stCondLst>
                                            <p:cond delay="0"/>
                                          </p:stCondLst>
                                        </p:cTn>
                                        <p:tgtEl>
                                          <p:spTgt spid="54"/>
                                        </p:tgtEl>
                                        <p:attrNameLst>
                                          <p:attrName>style.visibility</p:attrName>
                                        </p:attrNameLst>
                                      </p:cBhvr>
                                      <p:to>
                                        <p:strVal val="visible"/>
                                      </p:to>
                                    </p:set>
                                    <p:anim calcmode="lin" valueType="num">
                                      <p:cBhvr>
                                        <p:cTn id="168" dur="500" fill="hold"/>
                                        <p:tgtEl>
                                          <p:spTgt spid="54"/>
                                        </p:tgtEl>
                                        <p:attrNameLst>
                                          <p:attrName>ppt_w</p:attrName>
                                        </p:attrNameLst>
                                      </p:cBhvr>
                                      <p:tavLst>
                                        <p:tav tm="0">
                                          <p:val>
                                            <p:fltVal val="0"/>
                                          </p:val>
                                        </p:tav>
                                        <p:tav tm="100000">
                                          <p:val>
                                            <p:strVal val="#ppt_w"/>
                                          </p:val>
                                        </p:tav>
                                      </p:tavLst>
                                    </p:anim>
                                    <p:anim calcmode="lin" valueType="num">
                                      <p:cBhvr>
                                        <p:cTn id="169" dur="500" fill="hold"/>
                                        <p:tgtEl>
                                          <p:spTgt spid="54"/>
                                        </p:tgtEl>
                                        <p:attrNameLst>
                                          <p:attrName>ppt_h</p:attrName>
                                        </p:attrNameLst>
                                      </p:cBhvr>
                                      <p:tavLst>
                                        <p:tav tm="0">
                                          <p:val>
                                            <p:fltVal val="0"/>
                                          </p:val>
                                        </p:tav>
                                        <p:tav tm="100000">
                                          <p:val>
                                            <p:strVal val="#ppt_h"/>
                                          </p:val>
                                        </p:tav>
                                      </p:tavLst>
                                    </p:anim>
                                    <p:anim calcmode="lin" valueType="num">
                                      <p:cBhvr>
                                        <p:cTn id="170" dur="500" fill="hold"/>
                                        <p:tgtEl>
                                          <p:spTgt spid="54"/>
                                        </p:tgtEl>
                                        <p:attrNameLst>
                                          <p:attrName>style.rotation</p:attrName>
                                        </p:attrNameLst>
                                      </p:cBhvr>
                                      <p:tavLst>
                                        <p:tav tm="0">
                                          <p:val>
                                            <p:fltVal val="360"/>
                                          </p:val>
                                        </p:tav>
                                        <p:tav tm="100000">
                                          <p:val>
                                            <p:fltVal val="0"/>
                                          </p:val>
                                        </p:tav>
                                      </p:tavLst>
                                    </p:anim>
                                    <p:animEffect transition="in" filter="fade">
                                      <p:cBhvr>
                                        <p:cTn id="1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1" animBg="1"/>
      <p:bldP spid="10" grpId="0" animBg="1"/>
      <p:bldP spid="11" grpId="0"/>
      <p:bldP spid="12" grpId="0" animBg="1"/>
      <p:bldP spid="14" grpId="0" animBg="1"/>
      <p:bldP spid="15" grpId="0"/>
      <p:bldP spid="16" grpId="0" animBg="1"/>
      <p:bldP spid="17" grpId="0" animBg="1"/>
      <p:bldP spid="18" grpId="0"/>
      <p:bldP spid="19" grpId="0" animBg="1"/>
      <p:bldP spid="20" grpId="0" animBg="1"/>
      <p:bldP spid="21" grpId="0"/>
      <p:bldP spid="40"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41266" y="3853371"/>
            <a:ext cx="1815616" cy="2253814"/>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Did You Know…?</a:t>
            </a:r>
          </a:p>
          <a:p>
            <a:pPr algn="ctr"/>
            <a:r>
              <a:rPr lang="en-GB" dirty="0">
                <a:latin typeface="Twinkl" pitchFamily="50" charset="0"/>
              </a:rPr>
              <a:t>A corrie is a deep hole in a mountain.</a:t>
            </a:r>
          </a:p>
        </p:txBody>
      </p:sp>
      <p:sp>
        <p:nvSpPr>
          <p:cNvPr id="11" name="Rectangle 10"/>
          <p:cNvSpPr/>
          <p:nvPr/>
        </p:nvSpPr>
        <p:spPr>
          <a:xfrm>
            <a:off x="5724853" y="1682511"/>
            <a:ext cx="1096992" cy="1369683"/>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latin typeface="Twinkl" pitchFamily="50" charset="0"/>
            </a:endParaRPr>
          </a:p>
        </p:txBody>
      </p:sp>
      <p:sp>
        <p:nvSpPr>
          <p:cNvPr id="21" name="Title 20"/>
          <p:cNvSpPr>
            <a:spLocks noGrp="1"/>
          </p:cNvSpPr>
          <p:nvPr>
            <p:ph type="title"/>
          </p:nvPr>
        </p:nvSpPr>
        <p:spPr/>
        <p:txBody>
          <a:bodyPr>
            <a:normAutofit fontScale="90000"/>
          </a:bodyPr>
          <a:lstStyle/>
          <a:p>
            <a:r>
              <a:rPr lang="en-GB" sz="3600" dirty="0">
                <a:solidFill>
                  <a:srgbClr val="003F16"/>
                </a:solidFill>
              </a:rPr>
              <a:t>The Corries</a:t>
            </a:r>
          </a:p>
        </p:txBody>
      </p:sp>
      <p:sp>
        <p:nvSpPr>
          <p:cNvPr id="14" name="Rectangle 13"/>
          <p:cNvSpPr/>
          <p:nvPr/>
        </p:nvSpPr>
        <p:spPr>
          <a:xfrm>
            <a:off x="445184" y="1682511"/>
            <a:ext cx="5307901" cy="168217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Corries were a Scottish folk band that </a:t>
            </a:r>
          </a:p>
          <a:p>
            <a:r>
              <a:rPr lang="en-GB" dirty="0">
                <a:latin typeface="Twinkl" pitchFamily="50" charset="0"/>
              </a:rPr>
              <a:t>formed in the 1960s. Folk music is a type of traditional music that was originally passed </a:t>
            </a:r>
          </a:p>
          <a:p>
            <a:r>
              <a:rPr lang="en-GB" dirty="0">
                <a:latin typeface="Twinkl" pitchFamily="50" charset="0"/>
              </a:rPr>
              <a:t>down through families and other small </a:t>
            </a:r>
          </a:p>
          <a:p>
            <a:r>
              <a:rPr lang="en-GB" dirty="0">
                <a:latin typeface="Twinkl" pitchFamily="50" charset="0"/>
              </a:rPr>
              <a:t>social groups.</a:t>
            </a:r>
            <a:r>
              <a:rPr lang="en-GB" dirty="0"/>
              <a:t> </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15" name="Oval 14"/>
          <p:cNvSpPr/>
          <p:nvPr/>
        </p:nvSpPr>
        <p:spPr>
          <a:xfrm>
            <a:off x="5426956" y="1230226"/>
            <a:ext cx="3035146" cy="30351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751548" y="3364690"/>
            <a:ext cx="3753340" cy="2742495"/>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Originally a three-piece band, Bill Smith, Roy Williamson and Ronnie Browne met while studying at The Royal College of Art, Edinburgh.  They regularly played at the Edinburgh Festival Fringe.  Bill Smith left the band in 1965, however, they continued until Williamson’s death in 1990.</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47046" flipH="1">
            <a:off x="5179675" y="1518849"/>
            <a:ext cx="3504275" cy="2009501"/>
          </a:xfrm>
          <a:prstGeom prst="rect">
            <a:avLst/>
          </a:prstGeom>
        </p:spPr>
      </p:pic>
      <p:sp>
        <p:nvSpPr>
          <p:cNvPr id="2" name="TextBox 1">
            <a:hlinkClick r:id="rId3" action="ppaction://hlinksldjump"/>
          </p:cNvPr>
          <p:cNvSpPr txBox="1"/>
          <p:nvPr/>
        </p:nvSpPr>
        <p:spPr>
          <a:xfrm>
            <a:off x="1260556" y="729447"/>
            <a:ext cx="994183" cy="307777"/>
          </a:xfrm>
          <a:prstGeom prst="rect">
            <a:avLst/>
          </a:prstGeom>
          <a:noFill/>
        </p:spPr>
        <p:txBody>
          <a:bodyPr wrap="none" rtlCol="0">
            <a:spAutoFit/>
          </a:bodyPr>
          <a:lstStyle/>
          <a:p>
            <a:r>
              <a:rPr lang="en-GB" sz="1400" b="1" dirty="0">
                <a:solidFill>
                  <a:srgbClr val="003F16"/>
                </a:solidFill>
              </a:rPr>
              <a:t>Next page</a:t>
            </a:r>
          </a:p>
        </p:txBody>
      </p:sp>
      <p:pic>
        <p:nvPicPr>
          <p:cNvPr id="16" name="Picture 1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35493" t="62487" r="14042" b="2580"/>
          <a:stretch/>
        </p:blipFill>
        <p:spPr>
          <a:xfrm>
            <a:off x="629699" y="573665"/>
            <a:ext cx="634876" cy="619343"/>
          </a:xfrm>
          <a:prstGeom prst="ellipse">
            <a:avLst/>
          </a:prstGeom>
          <a:ln w="19050">
            <a:solidFill>
              <a:srgbClr val="003F16"/>
            </a:solidFill>
          </a:ln>
        </p:spPr>
      </p:pic>
      <p:sp>
        <p:nvSpPr>
          <p:cNvPr id="19" name="Oval 18"/>
          <p:cNvSpPr/>
          <p:nvPr/>
        </p:nvSpPr>
        <p:spPr>
          <a:xfrm>
            <a:off x="963394" y="834279"/>
            <a:ext cx="45719" cy="45719"/>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646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26032" y="2457965"/>
            <a:ext cx="2020023" cy="2471398"/>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It is the unofficial national anthem of Scotland.</a:t>
            </a:r>
          </a:p>
          <a:p>
            <a:r>
              <a:rPr lang="en-GB" dirty="0">
                <a:hlinkClick r:id="rId2"/>
              </a:rPr>
              <a:t>O Flower of Scotland</a:t>
            </a:r>
            <a:endParaRPr lang="en-GB" dirty="0">
              <a:latin typeface="Twinkl" pitchFamily="50" charset="0"/>
            </a:endParaRPr>
          </a:p>
        </p:txBody>
      </p:sp>
      <p:sp>
        <p:nvSpPr>
          <p:cNvPr id="21" name="Title 20"/>
          <p:cNvSpPr>
            <a:spLocks noGrp="1"/>
          </p:cNvSpPr>
          <p:nvPr>
            <p:ph type="title"/>
          </p:nvPr>
        </p:nvSpPr>
        <p:spPr/>
        <p:txBody>
          <a:bodyPr>
            <a:normAutofit fontScale="90000"/>
          </a:bodyPr>
          <a:lstStyle/>
          <a:p>
            <a:r>
              <a:rPr lang="en-GB" sz="3600" dirty="0">
                <a:solidFill>
                  <a:srgbClr val="003F16"/>
                </a:solidFill>
              </a:rPr>
              <a:t>The Corries</a:t>
            </a:r>
          </a:p>
        </p:txBody>
      </p:sp>
      <p:sp>
        <p:nvSpPr>
          <p:cNvPr id="14" name="Rectangle 13"/>
          <p:cNvSpPr/>
          <p:nvPr/>
        </p:nvSpPr>
        <p:spPr>
          <a:xfrm>
            <a:off x="445183" y="1682511"/>
            <a:ext cx="7386231" cy="783852"/>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One Corries’ song has a special place in Scottish people’s hearts.  </a:t>
            </a:r>
          </a:p>
          <a:p>
            <a:r>
              <a:rPr lang="en-GB" dirty="0">
                <a:latin typeface="Twinkl" pitchFamily="50" charset="0"/>
              </a:rPr>
              <a:t>Can you guess what it is?</a:t>
            </a:r>
          </a:p>
        </p:txBody>
      </p:sp>
      <p:sp>
        <p:nvSpPr>
          <p:cNvPr id="10" name="Rectangle 9"/>
          <p:cNvSpPr/>
          <p:nvPr/>
        </p:nvSpPr>
        <p:spPr>
          <a:xfrm>
            <a:off x="645336" y="2457965"/>
            <a:ext cx="1966485" cy="1752594"/>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song refers to the victory of the Scots led by Robert the Bruce at Bannockburn.</a:t>
            </a:r>
          </a:p>
        </p:txBody>
      </p:sp>
      <p:sp>
        <p:nvSpPr>
          <p:cNvPr id="8" name="TextBox 7">
            <a:hlinkClick r:id="rId3" action="ppaction://hlinksldjump"/>
          </p:cNvPr>
          <p:cNvSpPr txBox="1"/>
          <p:nvPr/>
        </p:nvSpPr>
        <p:spPr>
          <a:xfrm>
            <a:off x="1260556" y="729447"/>
            <a:ext cx="643125" cy="307777"/>
          </a:xfrm>
          <a:prstGeom prst="rect">
            <a:avLst/>
          </a:prstGeom>
          <a:noFill/>
        </p:spPr>
        <p:txBody>
          <a:bodyPr wrap="none" rtlCol="0">
            <a:spAutoFit/>
          </a:bodyPr>
          <a:lstStyle/>
          <a:p>
            <a:r>
              <a:rPr lang="en-GB" sz="1400" b="1" dirty="0">
                <a:solidFill>
                  <a:srgbClr val="003F16"/>
                </a:solidFill>
              </a:rPr>
              <a:t>Home</a:t>
            </a:r>
          </a:p>
        </p:txBody>
      </p:sp>
      <p:pic>
        <p:nvPicPr>
          <p:cNvPr id="9" name="Picture 8">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35493" t="62487" r="14042" b="2580"/>
          <a:stretch/>
        </p:blipFill>
        <p:spPr>
          <a:xfrm>
            <a:off x="629699" y="573665"/>
            <a:ext cx="634876" cy="619343"/>
          </a:xfrm>
          <a:prstGeom prst="ellipse">
            <a:avLst/>
          </a:prstGeom>
          <a:ln w="19050">
            <a:solidFill>
              <a:srgbClr val="003F16"/>
            </a:solidFill>
          </a:ln>
        </p:spPr>
      </p:pic>
      <p:sp>
        <p:nvSpPr>
          <p:cNvPr id="11" name="Oval 10"/>
          <p:cNvSpPr/>
          <p:nvPr/>
        </p:nvSpPr>
        <p:spPr>
          <a:xfrm>
            <a:off x="963394" y="834279"/>
            <a:ext cx="45719" cy="45719"/>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060266" y="2457964"/>
            <a:ext cx="2771149" cy="2871681"/>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In June 2006, The Royal National Scottish Orchestra conducted a poll to find out which tune Scotland should use as its unofficial national anthem. ‘Flower of Scotland’ came out on top with 41% of the vote.</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1046837" y="3959824"/>
            <a:ext cx="2008003" cy="3211311"/>
          </a:xfrm>
          <a:prstGeom prst="rect">
            <a:avLst/>
          </a:prstGeom>
        </p:spPr>
      </p:pic>
    </p:spTree>
    <p:extLst>
      <p:ext uri="{BB962C8B-B14F-4D97-AF65-F5344CB8AC3E}">
        <p14:creationId xmlns:p14="http://schemas.microsoft.com/office/powerpoint/2010/main" val="124341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31721" y="2464313"/>
            <a:ext cx="2425615" cy="3807069"/>
            <a:chOff x="5731721" y="2464313"/>
            <a:chExt cx="2425615" cy="3807069"/>
          </a:xfrm>
        </p:grpSpPr>
        <p:sp>
          <p:nvSpPr>
            <p:cNvPr id="12" name="Rectangle 11"/>
            <p:cNvSpPr/>
            <p:nvPr/>
          </p:nvSpPr>
          <p:spPr>
            <a:xfrm>
              <a:off x="5731721" y="2464313"/>
              <a:ext cx="2425615" cy="1354213"/>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latin typeface="Twinkl" pitchFamily="50" charset="0"/>
              </a:endParaRPr>
            </a:p>
          </p:txBody>
        </p:sp>
        <p:sp>
          <p:nvSpPr>
            <p:cNvPr id="13" name="Rectangle 12"/>
            <p:cNvSpPr/>
            <p:nvPr/>
          </p:nvSpPr>
          <p:spPr>
            <a:xfrm>
              <a:off x="5731721" y="3795408"/>
              <a:ext cx="2425615" cy="2475974"/>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latin typeface="Twinkl" pitchFamily="50" charset="0"/>
                </a:rPr>
                <a:t>The members of the band are Simon Neil (guitar and lead vocals) and twin brothers James (bass guitar and vocals) and Ben Johnson (drums, vocals).</a:t>
              </a:r>
            </a:p>
          </p:txBody>
        </p:sp>
      </p:grpSp>
      <p:sp>
        <p:nvSpPr>
          <p:cNvPr id="11" name="Rectangle 10"/>
          <p:cNvSpPr/>
          <p:nvPr/>
        </p:nvSpPr>
        <p:spPr>
          <a:xfrm>
            <a:off x="1050310" y="2603657"/>
            <a:ext cx="3077073" cy="2429738"/>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The band formed in 1995 when the musicians were still at school. They were inspired by metal bands, such as Guns N’ Roses and Metallica, however, they now have their own style of Scottish rock.</a:t>
            </a:r>
          </a:p>
        </p:txBody>
      </p:sp>
      <p:sp>
        <p:nvSpPr>
          <p:cNvPr id="21" name="Title 20"/>
          <p:cNvSpPr>
            <a:spLocks noGrp="1"/>
          </p:cNvSpPr>
          <p:nvPr>
            <p:ph type="title"/>
          </p:nvPr>
        </p:nvSpPr>
        <p:spPr/>
        <p:txBody>
          <a:bodyPr>
            <a:normAutofit fontScale="90000"/>
          </a:bodyPr>
          <a:lstStyle/>
          <a:p>
            <a:r>
              <a:rPr lang="en-GB" sz="3600" dirty="0">
                <a:solidFill>
                  <a:srgbClr val="003F16"/>
                </a:solidFill>
              </a:rPr>
              <a:t>Biffy </a:t>
            </a:r>
            <a:r>
              <a:rPr lang="en-GB" sz="3600" dirty="0" err="1">
                <a:solidFill>
                  <a:srgbClr val="003F16"/>
                </a:solidFill>
              </a:rPr>
              <a:t>Clyro</a:t>
            </a:r>
            <a:endParaRPr lang="en-GB" sz="3600" dirty="0">
              <a:solidFill>
                <a:srgbClr val="003F16"/>
              </a:solidFill>
            </a:endParaRPr>
          </a:p>
        </p:txBody>
      </p:sp>
      <p:sp>
        <p:nvSpPr>
          <p:cNvPr id="14" name="Rectangle 13"/>
          <p:cNvSpPr/>
          <p:nvPr/>
        </p:nvSpPr>
        <p:spPr>
          <a:xfrm>
            <a:off x="445184" y="1626858"/>
            <a:ext cx="5307901" cy="976799"/>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latin typeface="Twinkl" pitchFamily="50" charset="0"/>
              </a:rPr>
              <a:t>Biffy </a:t>
            </a:r>
            <a:r>
              <a:rPr lang="en-GB" altLang="en-US" dirty="0" err="1">
                <a:latin typeface="Twinkl" pitchFamily="50" charset="0"/>
              </a:rPr>
              <a:t>Clyro</a:t>
            </a:r>
            <a:r>
              <a:rPr lang="en-GB" altLang="en-US" dirty="0">
                <a:latin typeface="Twinkl" pitchFamily="50" charset="0"/>
              </a:rPr>
              <a:t> are a Scottish rock band from Kilmarnock, East Ayrshire.</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15" name="Oval 14"/>
          <p:cNvSpPr/>
          <p:nvPr/>
        </p:nvSpPr>
        <p:spPr>
          <a:xfrm>
            <a:off x="5426956" y="869500"/>
            <a:ext cx="3035146" cy="3035146"/>
          </a:xfrm>
          <a:prstGeom prst="ellipse">
            <a:avLst/>
          </a:prstGeom>
          <a:solidFill>
            <a:schemeClr val="bg1"/>
          </a:solidFill>
          <a:ln w="3810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81763">
            <a:off x="5517038" y="835598"/>
            <a:ext cx="2839677" cy="2930965"/>
          </a:xfrm>
          <a:prstGeom prst="rect">
            <a:avLst/>
          </a:prstGeom>
          <a:ln>
            <a:noFill/>
          </a:ln>
        </p:spPr>
      </p:pic>
      <p:pic>
        <p:nvPicPr>
          <p:cNvPr id="17" name="Picture 16">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36098" t="71623" r="29499" b="2007"/>
          <a:stretch/>
        </p:blipFill>
        <p:spPr>
          <a:xfrm>
            <a:off x="629699" y="569353"/>
            <a:ext cx="649281" cy="619343"/>
          </a:xfrm>
          <a:prstGeom prst="ellipse">
            <a:avLst/>
          </a:prstGeom>
          <a:ln w="19050">
            <a:solidFill>
              <a:srgbClr val="003F16"/>
            </a:solidFill>
          </a:ln>
        </p:spPr>
      </p:pic>
      <p:sp>
        <p:nvSpPr>
          <p:cNvPr id="19" name="Oval 18"/>
          <p:cNvSpPr/>
          <p:nvPr/>
        </p:nvSpPr>
        <p:spPr>
          <a:xfrm>
            <a:off x="876476" y="967256"/>
            <a:ext cx="60697" cy="60697"/>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hlinkClick r:id="rId3" action="ppaction://hlinksldjump"/>
          </p:cNvPr>
          <p:cNvSpPr txBox="1"/>
          <p:nvPr/>
        </p:nvSpPr>
        <p:spPr>
          <a:xfrm>
            <a:off x="1260556" y="729447"/>
            <a:ext cx="994183" cy="307777"/>
          </a:xfrm>
          <a:prstGeom prst="rect">
            <a:avLst/>
          </a:prstGeom>
          <a:noFill/>
        </p:spPr>
        <p:txBody>
          <a:bodyPr wrap="none" rtlCol="0">
            <a:spAutoFit/>
          </a:bodyPr>
          <a:lstStyle/>
          <a:p>
            <a:r>
              <a:rPr lang="en-GB" sz="1400" b="1" dirty="0">
                <a:solidFill>
                  <a:srgbClr val="003F16"/>
                </a:solidFill>
              </a:rPr>
              <a:t>Next page</a:t>
            </a:r>
          </a:p>
        </p:txBody>
      </p:sp>
    </p:spTree>
    <p:extLst>
      <p:ext uri="{BB962C8B-B14F-4D97-AF65-F5344CB8AC3E}">
        <p14:creationId xmlns:p14="http://schemas.microsoft.com/office/powerpoint/2010/main" val="336669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en-GB" sz="3600" dirty="0">
                <a:solidFill>
                  <a:srgbClr val="003F16"/>
                </a:solidFill>
              </a:rPr>
              <a:t>Biffy </a:t>
            </a:r>
            <a:r>
              <a:rPr lang="en-GB" sz="3600" dirty="0" err="1">
                <a:solidFill>
                  <a:srgbClr val="003F16"/>
                </a:solidFill>
              </a:rPr>
              <a:t>Clyro</a:t>
            </a:r>
            <a:endParaRPr lang="en-GB" sz="3600" dirty="0">
              <a:solidFill>
                <a:srgbClr val="003F16"/>
              </a:solidFill>
            </a:endParaRPr>
          </a:p>
        </p:txBody>
      </p:sp>
      <p:sp>
        <p:nvSpPr>
          <p:cNvPr id="14" name="Rectangle 13"/>
          <p:cNvSpPr/>
          <p:nvPr/>
        </p:nvSpPr>
        <p:spPr>
          <a:xfrm>
            <a:off x="436795" y="1334576"/>
            <a:ext cx="7717304" cy="804009"/>
          </a:xfrm>
          <a:prstGeom prst="rec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dirty="0">
                <a:solidFill>
                  <a:schemeClr val="bg1"/>
                </a:solidFill>
                <a:latin typeface="Twinkl" pitchFamily="50" charset="0"/>
              </a:rPr>
              <a:t>The band have never disclosed the origin of their name. One story is that it originated from another British male singer’s name. </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10" name="Rectangle 9"/>
          <p:cNvSpPr/>
          <p:nvPr/>
        </p:nvSpPr>
        <p:spPr>
          <a:xfrm>
            <a:off x="606755" y="4944755"/>
            <a:ext cx="7930489" cy="1200759"/>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dirty="0"/>
              <a:t>When the band were 13, they were playing a game to keep them entertained on a wet Scottish day. They were trying to think of merchandise for the singer Cliff Richard. They came up with Cliff biro pens called Cliffy Biros. Somehow this turned into Biffy </a:t>
            </a:r>
            <a:r>
              <a:rPr lang="en-US" dirty="0" err="1"/>
              <a:t>Clyro</a:t>
            </a:r>
            <a:r>
              <a:rPr lang="en-US" dirty="0"/>
              <a:t>!</a:t>
            </a:r>
            <a:endParaRPr lang="en-GB" altLang="en-US" dirty="0">
              <a:solidFill>
                <a:schemeClr val="bg1"/>
              </a:solidFill>
              <a:latin typeface="Twinkl" pitchFamily="50" charset="0"/>
            </a:endParaRPr>
          </a:p>
        </p:txBody>
      </p:sp>
      <p:sp>
        <p:nvSpPr>
          <p:cNvPr id="8" name="Oval 7"/>
          <p:cNvSpPr/>
          <p:nvPr/>
        </p:nvSpPr>
        <p:spPr>
          <a:xfrm>
            <a:off x="939432" y="2872282"/>
            <a:ext cx="1901054" cy="1901054"/>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400" dirty="0">
              <a:solidFill>
                <a:srgbClr val="DD1C34"/>
              </a:solidFill>
              <a:latin typeface="Twinkl" pitchFamily="50" charset="0"/>
            </a:endParaRPr>
          </a:p>
          <a:p>
            <a:pPr algn="ctr"/>
            <a:r>
              <a:rPr lang="en-GB" altLang="en-US" dirty="0">
                <a:solidFill>
                  <a:srgbClr val="DD1C34"/>
                </a:solidFill>
                <a:latin typeface="Twinkl" pitchFamily="50" charset="0"/>
              </a:rPr>
              <a:t>Tom Jones</a:t>
            </a:r>
          </a:p>
          <a:p>
            <a:pPr algn="ctr"/>
            <a:endParaRPr lang="en-GB" dirty="0"/>
          </a:p>
        </p:txBody>
      </p:sp>
      <p:sp>
        <p:nvSpPr>
          <p:cNvPr id="9" name="Oval 8"/>
          <p:cNvSpPr/>
          <p:nvPr/>
        </p:nvSpPr>
        <p:spPr>
          <a:xfrm>
            <a:off x="3629860" y="2872282"/>
            <a:ext cx="1901054" cy="1901054"/>
          </a:xfrm>
          <a:prstGeom prst="ellipse">
            <a:avLst/>
          </a:prstGeom>
          <a:solidFill>
            <a:schemeClr val="bg1"/>
          </a:solidFill>
          <a:ln w="3810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rgbClr val="002060"/>
                </a:solidFill>
                <a:latin typeface="Twinkl" pitchFamily="50" charset="0"/>
              </a:rPr>
              <a:t>Cliff Richard</a:t>
            </a:r>
          </a:p>
        </p:txBody>
      </p:sp>
      <p:sp>
        <p:nvSpPr>
          <p:cNvPr id="11" name="Oval 10"/>
          <p:cNvSpPr/>
          <p:nvPr/>
        </p:nvSpPr>
        <p:spPr>
          <a:xfrm>
            <a:off x="6320288" y="2805926"/>
            <a:ext cx="1901054" cy="1901054"/>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rgbClr val="003F16"/>
                </a:solidFill>
                <a:latin typeface="Twinkl" pitchFamily="50" charset="0"/>
              </a:rPr>
              <a:t>Paul McCartney</a:t>
            </a:r>
          </a:p>
        </p:txBody>
      </p:sp>
      <p:sp>
        <p:nvSpPr>
          <p:cNvPr id="2" name="TextBox 1"/>
          <p:cNvSpPr txBox="1"/>
          <p:nvPr/>
        </p:nvSpPr>
        <p:spPr>
          <a:xfrm>
            <a:off x="3413170" y="2337923"/>
            <a:ext cx="2317656" cy="369332"/>
          </a:xfrm>
          <a:prstGeom prst="rect">
            <a:avLst/>
          </a:prstGeom>
          <a:noFill/>
        </p:spPr>
        <p:txBody>
          <a:bodyPr wrap="square" rtlCol="0">
            <a:spAutoFit/>
          </a:bodyPr>
          <a:lstStyle/>
          <a:p>
            <a:r>
              <a:rPr lang="en-GB" altLang="en-US" b="1" dirty="0">
                <a:solidFill>
                  <a:srgbClr val="D81C33"/>
                </a:solidFill>
                <a:latin typeface="Twinkl" pitchFamily="50" charset="0"/>
              </a:rPr>
              <a:t>Can you guess who?</a:t>
            </a:r>
          </a:p>
        </p:txBody>
      </p:sp>
      <p:sp>
        <p:nvSpPr>
          <p:cNvPr id="13" name="Oval 12"/>
          <p:cNvSpPr/>
          <p:nvPr/>
        </p:nvSpPr>
        <p:spPr>
          <a:xfrm>
            <a:off x="876476" y="967256"/>
            <a:ext cx="60697" cy="60697"/>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629699" y="569353"/>
            <a:ext cx="1273982" cy="619343"/>
            <a:chOff x="629699" y="569353"/>
            <a:chExt cx="1273982" cy="619343"/>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6098" t="71623" r="29499" b="2007"/>
            <a:stretch/>
          </p:blipFill>
          <p:spPr>
            <a:xfrm>
              <a:off x="629699" y="569353"/>
              <a:ext cx="649281" cy="619343"/>
            </a:xfrm>
            <a:prstGeom prst="ellipse">
              <a:avLst/>
            </a:prstGeom>
            <a:ln w="19050">
              <a:solidFill>
                <a:srgbClr val="003F16"/>
              </a:solidFill>
            </a:ln>
          </p:spPr>
        </p:pic>
        <p:sp>
          <p:nvSpPr>
            <p:cNvPr id="15" name="TextBox 14">
              <a:hlinkClick r:id="rId3" action="ppaction://hlinksldjump"/>
            </p:cNvPr>
            <p:cNvSpPr txBox="1"/>
            <p:nvPr/>
          </p:nvSpPr>
          <p:spPr>
            <a:xfrm>
              <a:off x="1260556" y="729447"/>
              <a:ext cx="643125" cy="307777"/>
            </a:xfrm>
            <a:prstGeom prst="rect">
              <a:avLst/>
            </a:prstGeom>
            <a:noFill/>
            <a:ln w="19050">
              <a:noFill/>
            </a:ln>
          </p:spPr>
          <p:txBody>
            <a:bodyPr wrap="none" rtlCol="0">
              <a:spAutoFit/>
            </a:bodyPr>
            <a:lstStyle/>
            <a:p>
              <a:r>
                <a:rPr lang="en-GB" sz="1400" b="1" dirty="0">
                  <a:solidFill>
                    <a:srgbClr val="003F16"/>
                  </a:solidFill>
                </a:rPr>
                <a:t>Home</a:t>
              </a:r>
            </a:p>
          </p:txBody>
        </p:sp>
      </p:grpSp>
      <p:sp>
        <p:nvSpPr>
          <p:cNvPr id="16" name="Oval 15"/>
          <p:cNvSpPr/>
          <p:nvPr/>
        </p:nvSpPr>
        <p:spPr>
          <a:xfrm>
            <a:off x="889713" y="964331"/>
            <a:ext cx="60697" cy="60697"/>
          </a:xfrm>
          <a:prstGeom prst="ellipse">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841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041266" y="2401181"/>
            <a:ext cx="1953442" cy="1824102"/>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50" charset="0"/>
            </a:endParaRPr>
          </a:p>
        </p:txBody>
      </p:sp>
      <p:sp>
        <p:nvSpPr>
          <p:cNvPr id="17" name="Rectangle 16"/>
          <p:cNvSpPr/>
          <p:nvPr/>
        </p:nvSpPr>
        <p:spPr>
          <a:xfrm>
            <a:off x="6041266" y="4186245"/>
            <a:ext cx="1953442" cy="1824102"/>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Did You Know…?</a:t>
            </a:r>
          </a:p>
          <a:p>
            <a:pPr algn="ctr"/>
            <a:r>
              <a:rPr lang="en-GB" dirty="0">
                <a:latin typeface="Twinkl" pitchFamily="50" charset="0"/>
              </a:rPr>
              <a:t>The Red Hot Chilli Pipers refer to their music as ‘</a:t>
            </a:r>
            <a:r>
              <a:rPr lang="en-GB" dirty="0" err="1">
                <a:latin typeface="Twinkl" pitchFamily="50" charset="0"/>
              </a:rPr>
              <a:t>bagrock</a:t>
            </a:r>
            <a:r>
              <a:rPr lang="en-GB" dirty="0">
                <a:latin typeface="Twinkl" pitchFamily="50" charset="0"/>
              </a:rPr>
              <a:t>’.</a:t>
            </a:r>
          </a:p>
        </p:txBody>
      </p:sp>
      <p:sp>
        <p:nvSpPr>
          <p:cNvPr id="13" name="Rectangle 12"/>
          <p:cNvSpPr/>
          <p:nvPr/>
        </p:nvSpPr>
        <p:spPr>
          <a:xfrm>
            <a:off x="445184" y="1871768"/>
            <a:ext cx="5307901" cy="1866032"/>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Red Hot Chilli Pipers are a Celtic rock band originally founded in Falkirk. They perform a fusion of traditional Scottish music and </a:t>
            </a:r>
          </a:p>
          <a:p>
            <a:r>
              <a:rPr lang="en-GB" dirty="0">
                <a:latin typeface="Twinkl" pitchFamily="50" charset="0"/>
              </a:rPr>
              <a:t>rock/pop anthems.  Their notable covers </a:t>
            </a:r>
            <a:br>
              <a:rPr lang="en-GB" dirty="0">
                <a:latin typeface="Twinkl" pitchFamily="50" charset="0"/>
              </a:rPr>
            </a:br>
            <a:r>
              <a:rPr lang="en-GB" dirty="0">
                <a:latin typeface="Twinkl" pitchFamily="50" charset="0"/>
              </a:rPr>
              <a:t>include Queen’s ‘We Will Rock You’ and Snow Patrol’s ‘Chasing Cars’.</a:t>
            </a:r>
          </a:p>
        </p:txBody>
      </p:sp>
      <p:sp>
        <p:nvSpPr>
          <p:cNvPr id="15" name="Oval 14"/>
          <p:cNvSpPr/>
          <p:nvPr/>
        </p:nvSpPr>
        <p:spPr>
          <a:xfrm rot="1038965">
            <a:off x="5408772" y="1202148"/>
            <a:ext cx="3035146" cy="3035146"/>
          </a:xfrm>
          <a:prstGeom prst="ellipse">
            <a:avLst/>
          </a:prstGeom>
          <a:solidFill>
            <a:schemeClr val="bg1"/>
          </a:solidFill>
          <a:ln w="38100">
            <a:solidFill>
              <a:srgbClr val="003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p:txBody>
          <a:bodyPr>
            <a:normAutofit fontScale="90000"/>
          </a:bodyPr>
          <a:lstStyle/>
          <a:p>
            <a:r>
              <a:rPr lang="en-GB" sz="3600" dirty="0">
                <a:solidFill>
                  <a:srgbClr val="01407D"/>
                </a:solidFill>
              </a:rPr>
              <a:t>Red Hot Chilli Pipers</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10" name="Rectangle 9"/>
          <p:cNvSpPr/>
          <p:nvPr/>
        </p:nvSpPr>
        <p:spPr>
          <a:xfrm>
            <a:off x="606754" y="3733203"/>
            <a:ext cx="1977055" cy="2130702"/>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Twinkl" pitchFamily="50" charset="0"/>
              </a:rPr>
              <a:t>The band consists of three Highland bagpipers, a traditional marching snare drummer and an electric guitarist. </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326">
            <a:off x="6171151" y="945386"/>
            <a:ext cx="2529839" cy="3476547"/>
          </a:xfrm>
          <a:prstGeom prst="rect">
            <a:avLst/>
          </a:prstGeom>
        </p:spPr>
      </p:pic>
      <p:sp>
        <p:nvSpPr>
          <p:cNvPr id="19" name="Rectangle 18"/>
          <p:cNvSpPr/>
          <p:nvPr/>
        </p:nvSpPr>
        <p:spPr>
          <a:xfrm>
            <a:off x="2745379" y="4186245"/>
            <a:ext cx="3295887" cy="1824101"/>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Chilli Pipers usually play 200 lives shows a year and have played at several events such as the Commonwealth Games and the Rugby </a:t>
            </a:r>
          </a:p>
          <a:p>
            <a:r>
              <a:rPr lang="en-GB" dirty="0">
                <a:latin typeface="Twinkl" pitchFamily="50" charset="0"/>
              </a:rPr>
              <a:t>World Cup. </a:t>
            </a:r>
          </a:p>
        </p:txBody>
      </p:sp>
      <p:pic>
        <p:nvPicPr>
          <p:cNvPr id="14" name="Picture 1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50983" t="65515" r="21197" b="14988"/>
          <a:stretch/>
        </p:blipFill>
        <p:spPr>
          <a:xfrm>
            <a:off x="629699" y="558533"/>
            <a:ext cx="649281" cy="641311"/>
          </a:xfrm>
          <a:prstGeom prst="ellipse">
            <a:avLst/>
          </a:prstGeom>
          <a:ln w="19050">
            <a:solidFill>
              <a:srgbClr val="01407D"/>
            </a:solidFill>
          </a:ln>
        </p:spPr>
      </p:pic>
      <p:sp>
        <p:nvSpPr>
          <p:cNvPr id="22" name="Oval 21"/>
          <p:cNvSpPr/>
          <p:nvPr/>
        </p:nvSpPr>
        <p:spPr>
          <a:xfrm>
            <a:off x="800198" y="887364"/>
            <a:ext cx="54113" cy="54113"/>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rId3" action="ppaction://hlinksldjump"/>
          </p:cNvPr>
          <p:cNvSpPr txBox="1"/>
          <p:nvPr/>
        </p:nvSpPr>
        <p:spPr>
          <a:xfrm>
            <a:off x="1260556" y="729447"/>
            <a:ext cx="994183" cy="307777"/>
          </a:xfrm>
          <a:prstGeom prst="rect">
            <a:avLst/>
          </a:prstGeom>
          <a:noFill/>
        </p:spPr>
        <p:txBody>
          <a:bodyPr wrap="none" rtlCol="0">
            <a:spAutoFit/>
          </a:bodyPr>
          <a:lstStyle/>
          <a:p>
            <a:r>
              <a:rPr lang="en-GB" sz="1400" b="1" dirty="0">
                <a:solidFill>
                  <a:srgbClr val="01407D"/>
                </a:solidFill>
              </a:rPr>
              <a:t>Next page</a:t>
            </a:r>
          </a:p>
        </p:txBody>
      </p:sp>
    </p:spTree>
    <p:extLst>
      <p:ext uri="{BB962C8B-B14F-4D97-AF65-F5344CB8AC3E}">
        <p14:creationId xmlns:p14="http://schemas.microsoft.com/office/powerpoint/2010/main" val="26129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animBg="1"/>
      <p:bldP spid="10"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5184" y="1633108"/>
            <a:ext cx="7541135" cy="938544"/>
          </a:xfrm>
          <a:prstGeom prst="rect">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In 2019, the Red Hot Chilli Pipers performed with Tom Walker at Glasgow Quay. They added a Scottish twist to his song </a:t>
            </a:r>
            <a:r>
              <a:rPr lang="en-GB" dirty="0">
                <a:latin typeface="Twinkl" pitchFamily="50" charset="0"/>
                <a:hlinkClick r:id="rId2"/>
              </a:rPr>
              <a:t>‘Leave the Light On’.</a:t>
            </a:r>
            <a:r>
              <a:rPr lang="en-GB" dirty="0">
                <a:latin typeface="Twinkl" pitchFamily="50" charset="0"/>
              </a:rPr>
              <a:t> </a:t>
            </a:r>
          </a:p>
        </p:txBody>
      </p:sp>
      <p:sp>
        <p:nvSpPr>
          <p:cNvPr id="21" name="Title 20"/>
          <p:cNvSpPr>
            <a:spLocks noGrp="1"/>
          </p:cNvSpPr>
          <p:nvPr>
            <p:ph type="title"/>
          </p:nvPr>
        </p:nvSpPr>
        <p:spPr/>
        <p:txBody>
          <a:bodyPr>
            <a:normAutofit fontScale="90000"/>
          </a:bodyPr>
          <a:lstStyle/>
          <a:p>
            <a:r>
              <a:rPr lang="en-GB" sz="3600" dirty="0">
                <a:solidFill>
                  <a:srgbClr val="01407D"/>
                </a:solidFill>
              </a:rPr>
              <a:t>Red Hot Chilli Pipers</a:t>
            </a:r>
          </a:p>
        </p:txBody>
      </p:sp>
      <p:sp>
        <p:nvSpPr>
          <p:cNvPr id="18" name="Rectangle 17"/>
          <p:cNvSpPr/>
          <p:nvPr/>
        </p:nvSpPr>
        <p:spPr>
          <a:xfrm>
            <a:off x="751548" y="4625035"/>
            <a:ext cx="7640902" cy="10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solidFill>
                <a:srgbClr val="D81C33"/>
              </a:solidFill>
              <a:latin typeface="Twinkl" pitchFamily="50" charset="0"/>
            </a:endParaRPr>
          </a:p>
        </p:txBody>
      </p:sp>
      <p:sp>
        <p:nvSpPr>
          <p:cNvPr id="10" name="Rectangle 9"/>
          <p:cNvSpPr/>
          <p:nvPr/>
        </p:nvSpPr>
        <p:spPr>
          <a:xfrm>
            <a:off x="998289" y="2571652"/>
            <a:ext cx="2200097" cy="2734811"/>
          </a:xfrm>
          <a:prstGeom prst="rect">
            <a:avLst/>
          </a:prstGeom>
          <a:solidFill>
            <a:srgbClr val="003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band were asked to perform on the soundtrack of a </a:t>
            </a:r>
            <a:br>
              <a:rPr lang="en-GB" dirty="0">
                <a:latin typeface="Twinkl" pitchFamily="50" charset="0"/>
              </a:rPr>
            </a:br>
            <a:r>
              <a:rPr lang="en-GB" dirty="0">
                <a:latin typeface="Twinkl" pitchFamily="50" charset="0"/>
              </a:rPr>
              <a:t>computer-animated movie. Can you guess the movie?</a:t>
            </a:r>
          </a:p>
        </p:txBody>
      </p:sp>
      <p:sp>
        <p:nvSpPr>
          <p:cNvPr id="11" name="Rectangle 10"/>
          <p:cNvSpPr/>
          <p:nvPr/>
        </p:nvSpPr>
        <p:spPr>
          <a:xfrm>
            <a:off x="3198387" y="2832639"/>
            <a:ext cx="4678876" cy="573415"/>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movie is based on a series of books.</a:t>
            </a:r>
          </a:p>
        </p:txBody>
      </p:sp>
      <p:sp>
        <p:nvSpPr>
          <p:cNvPr id="12" name="Rectangle 11"/>
          <p:cNvSpPr/>
          <p:nvPr/>
        </p:nvSpPr>
        <p:spPr>
          <a:xfrm>
            <a:off x="3198387" y="3558771"/>
            <a:ext cx="4678876" cy="873892"/>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author of the books spent her summer holidays on a small, uninhabited island off the west coast of Scotland.</a:t>
            </a:r>
          </a:p>
        </p:txBody>
      </p:sp>
      <p:sp>
        <p:nvSpPr>
          <p:cNvPr id="14" name="Rectangle 13"/>
          <p:cNvSpPr/>
          <p:nvPr/>
        </p:nvSpPr>
        <p:spPr>
          <a:xfrm>
            <a:off x="3189263" y="4561560"/>
            <a:ext cx="4678876" cy="744904"/>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50" charset="0"/>
              </a:rPr>
              <a:t>The movie features the characters Hiccup and Toothless.</a:t>
            </a:r>
          </a:p>
        </p:txBody>
      </p:sp>
      <p:sp>
        <p:nvSpPr>
          <p:cNvPr id="2" name="TextBox 1"/>
          <p:cNvSpPr txBox="1"/>
          <p:nvPr/>
        </p:nvSpPr>
        <p:spPr>
          <a:xfrm>
            <a:off x="2403727" y="5629539"/>
            <a:ext cx="4198407" cy="461665"/>
          </a:xfrm>
          <a:prstGeom prst="rect">
            <a:avLst/>
          </a:prstGeom>
          <a:noFill/>
        </p:spPr>
        <p:txBody>
          <a:bodyPr wrap="square" rtlCol="0">
            <a:spAutoFit/>
          </a:bodyPr>
          <a:lstStyle/>
          <a:p>
            <a:r>
              <a:rPr lang="en-GB" sz="2400" b="1" dirty="0">
                <a:solidFill>
                  <a:srgbClr val="01407D"/>
                </a:solidFill>
                <a:latin typeface="Twinkl" pitchFamily="50" charset="0"/>
              </a:rPr>
              <a:t>How to Train Your Dragon 2</a:t>
            </a:r>
            <a:endParaRPr lang="en-GB" sz="2400" b="1" dirty="0">
              <a:solidFill>
                <a:srgbClr val="01407D"/>
              </a:solidFill>
            </a:endParaRPr>
          </a:p>
        </p:txBody>
      </p:sp>
      <p:pic>
        <p:nvPicPr>
          <p:cNvPr id="20" name="Picture 19">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50983" t="65515" r="21197" b="14988"/>
          <a:stretch/>
        </p:blipFill>
        <p:spPr>
          <a:xfrm>
            <a:off x="629699" y="558533"/>
            <a:ext cx="649281" cy="641311"/>
          </a:xfrm>
          <a:prstGeom prst="ellipse">
            <a:avLst/>
          </a:prstGeom>
          <a:ln w="19050">
            <a:solidFill>
              <a:srgbClr val="01407D"/>
            </a:solidFill>
          </a:ln>
        </p:spPr>
      </p:pic>
      <p:sp>
        <p:nvSpPr>
          <p:cNvPr id="22" name="TextBox 21">
            <a:hlinkClick r:id="rId3" action="ppaction://hlinksldjump"/>
          </p:cNvPr>
          <p:cNvSpPr txBox="1"/>
          <p:nvPr/>
        </p:nvSpPr>
        <p:spPr>
          <a:xfrm>
            <a:off x="1260556" y="729447"/>
            <a:ext cx="643125" cy="307777"/>
          </a:xfrm>
          <a:prstGeom prst="rect">
            <a:avLst/>
          </a:prstGeom>
          <a:noFill/>
        </p:spPr>
        <p:txBody>
          <a:bodyPr wrap="none" rtlCol="0">
            <a:spAutoFit/>
          </a:bodyPr>
          <a:lstStyle/>
          <a:p>
            <a:r>
              <a:rPr lang="en-GB" sz="1400" b="1" dirty="0">
                <a:solidFill>
                  <a:srgbClr val="01407D"/>
                </a:solidFill>
              </a:rPr>
              <a:t>Home</a:t>
            </a:r>
          </a:p>
        </p:txBody>
      </p:sp>
      <p:sp>
        <p:nvSpPr>
          <p:cNvPr id="23" name="Oval 22"/>
          <p:cNvSpPr/>
          <p:nvPr/>
        </p:nvSpPr>
        <p:spPr>
          <a:xfrm>
            <a:off x="800198" y="887364"/>
            <a:ext cx="54113" cy="54113"/>
          </a:xfrm>
          <a:prstGeom prst="ellips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3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693</TotalTime>
  <Words>1212</Words>
  <Application>Microsoft Office PowerPoint</Application>
  <PresentationFormat>On-screen Show (4:3)</PresentationFormat>
  <Paragraphs>112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Twinkl</vt:lpstr>
      <vt:lpstr>Arial</vt:lpstr>
      <vt:lpstr>Calibri</vt:lpstr>
      <vt:lpstr>Office Theme</vt:lpstr>
      <vt:lpstr>PowerPoint Presentation</vt:lpstr>
      <vt:lpstr>PowerPoint Presentation</vt:lpstr>
      <vt:lpstr>PowerPoint Presentation</vt:lpstr>
      <vt:lpstr>The Corries</vt:lpstr>
      <vt:lpstr>The Corries</vt:lpstr>
      <vt:lpstr>Biffy Clyro</vt:lpstr>
      <vt:lpstr>Biffy Clyro</vt:lpstr>
      <vt:lpstr>Red Hot Chilli Pipers</vt:lpstr>
      <vt:lpstr>Red Hot Chilli Pipers</vt:lpstr>
      <vt:lpstr>Runrig</vt:lpstr>
      <vt:lpstr>Runrig</vt:lpstr>
      <vt:lpstr>Calvin Harris</vt:lpstr>
      <vt:lpstr>Calvin Harris</vt:lpstr>
      <vt:lpstr>Amy MacDonald</vt:lpstr>
      <vt:lpstr>Lewis Capaldi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Rogers</dc:creator>
  <cp:lastModifiedBy>Kirsty Donnelly</cp:lastModifiedBy>
  <cp:revision>68</cp:revision>
  <dcterms:created xsi:type="dcterms:W3CDTF">2020-02-12T10:06:29Z</dcterms:created>
  <dcterms:modified xsi:type="dcterms:W3CDTF">2021-02-08T12:24:55Z</dcterms:modified>
</cp:coreProperties>
</file>