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6" r:id="rId21"/>
    <p:sldId id="285"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Twinkl" panose="020B0604020202020204" charset="0"/>
      <p:regular r:id="rId29"/>
      <p:bold r:id="rId30"/>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273">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23">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13"/>
    <a:srgbClr val="155B21"/>
    <a:srgbClr val="F8F8F4"/>
    <a:srgbClr val="E84D15"/>
    <a:srgbClr val="003E15"/>
    <a:srgbClr val="0EAE93"/>
    <a:srgbClr val="F08115"/>
    <a:srgbClr val="F28549"/>
    <a:srgbClr val="E9C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0" autoAdjust="0"/>
    <p:restoredTop sz="94660"/>
  </p:normalViewPr>
  <p:slideViewPr>
    <p:cSldViewPr snapToGrid="0" showGuides="1">
      <p:cViewPr varScale="1">
        <p:scale>
          <a:sx n="72" d="100"/>
          <a:sy n="72" d="100"/>
        </p:scale>
        <p:origin x="1248" y="72"/>
      </p:cViewPr>
      <p:guideLst>
        <p:guide orient="horz" pos="2273"/>
        <p:guide pos="2880"/>
        <p:guide pos="340"/>
        <p:guide orient="horz" pos="3952"/>
        <p:guide pos="5420"/>
        <p:guide orient="horz" pos="323"/>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B2965E6-53AD-47D4-8392-4D15355813C8}" type="datetimeFigureOut">
              <a:rPr lang="en-GB"/>
              <a:pPr>
                <a:defRPr/>
              </a:pPr>
              <a:t>17/01/2021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4C2EAFC-80FD-4673-ACFD-DC35F669BF58}"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9B36B80-E383-42F0-9286-50456016A0E7}" type="datetimeFigureOut">
              <a:rPr lang="en-GB"/>
              <a:pPr>
                <a:defRPr/>
              </a:pPr>
              <a:t>17/01/2021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D97E95E-A0BB-4AE2-A327-060ED40FB22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04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33726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28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24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2" r:id="rId4"/>
    <p:sldLayoutId id="2147483676" r:id="rId5"/>
  </p:sldLayoutIdLst>
  <p:txStyles>
    <p:titleStyle>
      <a:lvl1pPr algn="l" rtl="0" fontAlgn="base">
        <a:lnSpc>
          <a:spcPct val="90000"/>
        </a:lnSpc>
        <a:spcBef>
          <a:spcPct val="0"/>
        </a:spcBef>
        <a:spcAft>
          <a:spcPct val="0"/>
        </a:spcAft>
        <a:defRPr sz="4000" b="1" kern="1200">
          <a:solidFill>
            <a:srgbClr val="1C1C1C"/>
          </a:solidFill>
          <a:latin typeface="Twinkl" pitchFamily="50" charset="0"/>
          <a:ea typeface="+mj-ea"/>
          <a:cs typeface="+mj-cs"/>
        </a:defRPr>
      </a:lvl1pPr>
      <a:lvl2pPr algn="l" rtl="0" fontAlgn="base">
        <a:lnSpc>
          <a:spcPct val="90000"/>
        </a:lnSpc>
        <a:spcBef>
          <a:spcPct val="0"/>
        </a:spcBef>
        <a:spcAft>
          <a:spcPct val="0"/>
        </a:spcAft>
        <a:defRPr sz="4000" b="1">
          <a:solidFill>
            <a:srgbClr val="1C1C1C"/>
          </a:solidFill>
          <a:latin typeface="Twinkl" pitchFamily="2" charset="0"/>
        </a:defRPr>
      </a:lvl2pPr>
      <a:lvl3pPr algn="l" rtl="0" fontAlgn="base">
        <a:lnSpc>
          <a:spcPct val="90000"/>
        </a:lnSpc>
        <a:spcBef>
          <a:spcPct val="0"/>
        </a:spcBef>
        <a:spcAft>
          <a:spcPct val="0"/>
        </a:spcAft>
        <a:defRPr sz="4000" b="1">
          <a:solidFill>
            <a:srgbClr val="1C1C1C"/>
          </a:solidFill>
          <a:latin typeface="Twinkl" pitchFamily="2" charset="0"/>
        </a:defRPr>
      </a:lvl3pPr>
      <a:lvl4pPr algn="l" rtl="0" fontAlgn="base">
        <a:lnSpc>
          <a:spcPct val="90000"/>
        </a:lnSpc>
        <a:spcBef>
          <a:spcPct val="0"/>
        </a:spcBef>
        <a:spcAft>
          <a:spcPct val="0"/>
        </a:spcAft>
        <a:defRPr sz="4000" b="1">
          <a:solidFill>
            <a:srgbClr val="1C1C1C"/>
          </a:solidFill>
          <a:latin typeface="Twinkl" pitchFamily="2" charset="0"/>
        </a:defRPr>
      </a:lvl4pPr>
      <a:lvl5pPr algn="l" rtl="0" fontAlgn="base">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5.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7.jpeg"/><Relationship Id="rId18" Type="http://schemas.openxmlformats.org/officeDocument/2006/relationships/slide" Target="slide18.xml"/><Relationship Id="rId26" Type="http://schemas.openxmlformats.org/officeDocument/2006/relationships/slide" Target="slide10.xml"/><Relationship Id="rId3" Type="http://schemas.openxmlformats.org/officeDocument/2006/relationships/image" Target="../media/image12.jpeg"/><Relationship Id="rId21" Type="http://schemas.openxmlformats.org/officeDocument/2006/relationships/image" Target="../media/image21.jpeg"/><Relationship Id="rId7" Type="http://schemas.openxmlformats.org/officeDocument/2006/relationships/image" Target="../media/image14.jpeg"/><Relationship Id="rId12" Type="http://schemas.openxmlformats.org/officeDocument/2006/relationships/slide" Target="slide19.xml"/><Relationship Id="rId17" Type="http://schemas.openxmlformats.org/officeDocument/2006/relationships/image" Target="../media/image19.jpeg"/><Relationship Id="rId25" Type="http://schemas.openxmlformats.org/officeDocument/2006/relationships/image" Target="../media/image23.jpg"/><Relationship Id="rId2" Type="http://schemas.openxmlformats.org/officeDocument/2006/relationships/slide" Target="slide16.xml"/><Relationship Id="rId16" Type="http://schemas.openxmlformats.org/officeDocument/2006/relationships/slide" Target="slide13.xml"/><Relationship Id="rId20" Type="http://schemas.openxmlformats.org/officeDocument/2006/relationships/slide" Target="slide8.xml"/><Relationship Id="rId29"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image" Target="../media/image16.jpeg"/><Relationship Id="rId24" Type="http://schemas.openxmlformats.org/officeDocument/2006/relationships/slide" Target="slide11.xml"/><Relationship Id="rId5" Type="http://schemas.openxmlformats.org/officeDocument/2006/relationships/image" Target="../media/image13.jpeg"/><Relationship Id="rId15" Type="http://schemas.openxmlformats.org/officeDocument/2006/relationships/image" Target="../media/image18.jpeg"/><Relationship Id="rId23" Type="http://schemas.openxmlformats.org/officeDocument/2006/relationships/image" Target="../media/image22.jpeg"/><Relationship Id="rId28" Type="http://schemas.openxmlformats.org/officeDocument/2006/relationships/slide" Target="slide9.xml"/><Relationship Id="rId10" Type="http://schemas.openxmlformats.org/officeDocument/2006/relationships/slide" Target="slide17.xml"/><Relationship Id="rId19" Type="http://schemas.openxmlformats.org/officeDocument/2006/relationships/image" Target="../media/image20.jpeg"/><Relationship Id="rId31" Type="http://schemas.openxmlformats.org/officeDocument/2006/relationships/slide" Target="slide21.xml"/><Relationship Id="rId4" Type="http://schemas.openxmlformats.org/officeDocument/2006/relationships/slide" Target="slide15.xml"/><Relationship Id="rId9" Type="http://schemas.openxmlformats.org/officeDocument/2006/relationships/image" Target="../media/image15.jpeg"/><Relationship Id="rId14" Type="http://schemas.openxmlformats.org/officeDocument/2006/relationships/slide" Target="slide14.xml"/><Relationship Id="rId22" Type="http://schemas.openxmlformats.org/officeDocument/2006/relationships/slide" Target="slide12.xml"/><Relationship Id="rId27" Type="http://schemas.openxmlformats.org/officeDocument/2006/relationships/image" Target="../media/image24.jpeg"/><Relationship Id="rId30"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orms Eyeview of Green Trees"/>
          <p:cNvPicPr>
            <a:picLocks noChangeAspect="1" noChangeArrowheads="1"/>
          </p:cNvPicPr>
          <p:nvPr/>
        </p:nvPicPr>
        <p:blipFill>
          <a:blip r:embed="rId2">
            <a:extLst>
              <a:ext uri="{28A0092B-C50C-407E-A947-70E740481C1C}">
                <a14:useLocalDpi xmlns:a14="http://schemas.microsoft.com/office/drawing/2010/main" val="0"/>
              </a:ext>
            </a:extLst>
          </a:blip>
          <a:srcRect l="21944" r="19714"/>
          <a:stretch>
            <a:fillRect/>
          </a:stretch>
        </p:blipFill>
        <p:spPr bwMode="auto">
          <a:xfrm>
            <a:off x="4572000" y="1731963"/>
            <a:ext cx="3816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608388"/>
            <a:ext cx="3827463" cy="2484437"/>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This main threats to trees are: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Deforestation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 increased carbon dioxide levels make it more difficult for trees to work efficiently to make oxygen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Forest fires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Non-native insects causing damage to trees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Trees</a:t>
            </a:r>
          </a:p>
        </p:txBody>
      </p:sp>
      <p:sp>
        <p:nvSpPr>
          <p:cNvPr id="16389"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781175"/>
            <a:ext cx="3657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Unfortunately, many trees are under threat as urbanisation and farming become more prevalent.</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781175"/>
            <a:ext cx="3657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Trees also provide habitats for many animals as well as being beautiful things.</a:t>
            </a:r>
          </a:p>
        </p:txBody>
      </p:sp>
      <p:sp>
        <p:nvSpPr>
          <p:cNvPr id="10" name="TextBox 9"/>
          <p:cNvSpPr txBox="1">
            <a:spLocks noChangeArrowheads="1"/>
          </p:cNvSpPr>
          <p:nvPr/>
        </p:nvSpPr>
        <p:spPr bwMode="auto">
          <a:xfrm>
            <a:off x="755650" y="1779588"/>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Trees are known as the ‘Lungs of Earth’ because they take in carbon dioxide and give out oxygen which is vital for human life. </a:t>
            </a:r>
          </a:p>
          <a:p>
            <a:pPr eaLnBrk="1" hangingPunct="1"/>
            <a:r>
              <a:rPr lang="en-GB" altLang="en-US" sz="1600"/>
              <a:t>Fewer trees = less oxygen.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P spid="16"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ray Bird on Selective Focus Photography"/>
          <p:cNvPicPr>
            <a:picLocks noChangeAspect="1" noChangeArrowheads="1"/>
          </p:cNvPicPr>
          <p:nvPr/>
        </p:nvPicPr>
        <p:blipFill>
          <a:blip r:embed="rId2">
            <a:extLst>
              <a:ext uri="{28A0092B-C50C-407E-A947-70E740481C1C}">
                <a14:useLocalDpi xmlns:a14="http://schemas.microsoft.com/office/drawing/2010/main" val="0"/>
              </a:ext>
            </a:extLst>
          </a:blip>
          <a:srcRect l="14037" r="28712"/>
          <a:stretch>
            <a:fillRect/>
          </a:stretch>
        </p:blipFill>
        <p:spPr bwMode="auto">
          <a:xfrm>
            <a:off x="4572000" y="1631950"/>
            <a:ext cx="3827463"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127375"/>
            <a:ext cx="3827463" cy="296545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This is largely due to:</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Plastic pollution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including rising </a:t>
            </a:r>
            <a:br>
              <a:rPr lang="en-GB" sz="1600" dirty="0">
                <a:solidFill>
                  <a:schemeClr val="bg1"/>
                </a:solidFill>
              </a:rPr>
            </a:br>
            <a:r>
              <a:rPr lang="en-GB" sz="1600" dirty="0">
                <a:solidFill>
                  <a:schemeClr val="bg1"/>
                </a:solidFill>
              </a:rPr>
              <a:t>sea levels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Loss of habitat, farming being one of the biggest threats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Deforestation destroying trees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Other animals preying on birds, such as cats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Illegal pet trades where rare birds are smuggled and sold for a lot </a:t>
            </a:r>
            <a:br>
              <a:rPr lang="en-GB" sz="1600" dirty="0">
                <a:solidFill>
                  <a:schemeClr val="bg1"/>
                </a:solidFill>
              </a:rPr>
            </a:br>
            <a:r>
              <a:rPr lang="en-GB" sz="1600" dirty="0">
                <a:solidFill>
                  <a:schemeClr val="bg1"/>
                </a:solidFill>
              </a:rPr>
              <a:t>of money</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Birds</a:t>
            </a:r>
          </a:p>
        </p:txBody>
      </p:sp>
      <p:sp>
        <p:nvSpPr>
          <p:cNvPr id="17413"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803400"/>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Amazingly, around 40% of the 11 000 bird species in existence are declining in numbers. Sea bird species in particular are suffering due to human activity.</a:t>
            </a:r>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824038"/>
            <a:ext cx="365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There is some hope, as during the past 100 years, 25 species have been brought back from becoming extinct.</a:t>
            </a:r>
          </a:p>
        </p:txBody>
      </p:sp>
      <p:sp>
        <p:nvSpPr>
          <p:cNvPr id="10" name="TextBox 9"/>
          <p:cNvSpPr txBox="1">
            <a:spLocks noChangeArrowheads="1"/>
          </p:cNvSpPr>
          <p:nvPr/>
        </p:nvSpPr>
        <p:spPr bwMode="auto">
          <a:xfrm>
            <a:off x="755650" y="1803400"/>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However, many species are still in grave danger.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P spid="16" grpId="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744" t="-1702" r="22176" b="1702"/>
          <a:stretch/>
        </p:blipFill>
        <p:spPr>
          <a:xfrm>
            <a:off x="4567566" y="1656461"/>
            <a:ext cx="3816350" cy="4436363"/>
          </a:xfrm>
          <a:prstGeom prst="rect">
            <a:avLst/>
          </a:prstGeom>
        </p:spPr>
      </p:pic>
      <p:sp>
        <p:nvSpPr>
          <p:cNvPr id="17" name="Rectangle 16"/>
          <p:cNvSpPr/>
          <p:nvPr/>
        </p:nvSpPr>
        <p:spPr>
          <a:xfrm>
            <a:off x="755650" y="3197225"/>
            <a:ext cx="3827463" cy="289560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The main threats to sharks are: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Being hunted for their meat and fins (called ‘finning’)</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making ocean temperatures rise making sharks move areas and having an impact on food sources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Habitat loss linked to climate change and raised acidification in waters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Getting caught in fishing nets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Sharks</a:t>
            </a:r>
          </a:p>
        </p:txBody>
      </p:sp>
      <p:sp>
        <p:nvSpPr>
          <p:cNvPr id="18437"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803400"/>
            <a:ext cx="3657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It is estimated that sharks have been with us for 400 millions years!</a:t>
            </a:r>
          </a:p>
          <a:p>
            <a:pPr eaLnBrk="1" hangingPunct="1"/>
            <a:r>
              <a:rPr lang="en-GB" altLang="en-US" sz="1600"/>
              <a:t>They are the top of the food chain, varying in size from around 15cm to nearly 12m long!</a:t>
            </a:r>
          </a:p>
        </p:txBody>
      </p:sp>
      <p:sp>
        <p:nvSpPr>
          <p:cNvPr id="10" name="TextBox 9"/>
          <p:cNvSpPr txBox="1">
            <a:spLocks noChangeArrowheads="1"/>
          </p:cNvSpPr>
          <p:nvPr/>
        </p:nvSpPr>
        <p:spPr bwMode="auto">
          <a:xfrm>
            <a:off x="755650" y="1803400"/>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dirty="0"/>
              <a:t>Unfortunately, humans kill over </a:t>
            </a:r>
          </a:p>
          <a:p>
            <a:pPr eaLnBrk="1" hangingPunct="1"/>
            <a:r>
              <a:rPr lang="en-GB" altLang="en-US" sz="1600" dirty="0"/>
              <a:t>11 000 sharks per hour compared to sharks killing around 12 people per year.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6" grpId="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p:cNvPicPr>
          <p:nvPr/>
        </p:nvPicPr>
        <p:blipFill>
          <a:blip r:embed="rId2">
            <a:extLst>
              <a:ext uri="{28A0092B-C50C-407E-A947-70E740481C1C}">
                <a14:useLocalDpi xmlns:a14="http://schemas.microsoft.com/office/drawing/2010/main" val="0"/>
              </a:ext>
            </a:extLst>
          </a:blip>
          <a:srcRect l="9424" r="9424"/>
          <a:stretch>
            <a:fillRect/>
          </a:stretch>
        </p:blipFill>
        <p:spPr bwMode="auto">
          <a:xfrm>
            <a:off x="4583113" y="1741488"/>
            <a:ext cx="381635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432175"/>
            <a:ext cx="3827463" cy="266065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550" dirty="0">
                <a:solidFill>
                  <a:schemeClr val="bg1"/>
                </a:solidFill>
              </a:rPr>
              <a:t>Their decline in population is due to:</a:t>
            </a:r>
          </a:p>
          <a:p>
            <a:pPr marL="285750" indent="-285750" eaLnBrk="1" fontAlgn="auto" hangingPunct="1">
              <a:spcBef>
                <a:spcPts val="0"/>
              </a:spcBef>
              <a:spcAft>
                <a:spcPts val="0"/>
              </a:spcAft>
              <a:buFont typeface="Arial" panose="020B0604020202020204" pitchFamily="34" charset="0"/>
              <a:buChar char="•"/>
              <a:defRPr/>
            </a:pPr>
            <a:r>
              <a:rPr lang="en-GB" sz="1550" dirty="0">
                <a:solidFill>
                  <a:schemeClr val="bg1"/>
                </a:solidFill>
              </a:rPr>
              <a:t>Habitat loss through urbanisation and farming</a:t>
            </a:r>
          </a:p>
          <a:p>
            <a:pPr marL="285750" indent="-285750" eaLnBrk="1" fontAlgn="auto" hangingPunct="1">
              <a:spcBef>
                <a:spcPts val="0"/>
              </a:spcBef>
              <a:spcAft>
                <a:spcPts val="0"/>
              </a:spcAft>
              <a:buFont typeface="Arial" panose="020B0604020202020204" pitchFamily="34" charset="0"/>
              <a:buChar char="•"/>
              <a:defRPr/>
            </a:pPr>
            <a:r>
              <a:rPr lang="en-GB" sz="1550" dirty="0">
                <a:solidFill>
                  <a:schemeClr val="bg1"/>
                </a:solidFill>
              </a:rPr>
              <a:t>Deforestation due to palm oil production</a:t>
            </a:r>
          </a:p>
          <a:p>
            <a:pPr marL="285750" indent="-285750" eaLnBrk="1" fontAlgn="auto" hangingPunct="1">
              <a:spcBef>
                <a:spcPts val="0"/>
              </a:spcBef>
              <a:spcAft>
                <a:spcPts val="0"/>
              </a:spcAft>
              <a:buFont typeface="Arial" panose="020B0604020202020204" pitchFamily="34" charset="0"/>
              <a:buChar char="•"/>
              <a:defRPr/>
            </a:pPr>
            <a:r>
              <a:rPr lang="en-GB" sz="1550" dirty="0">
                <a:solidFill>
                  <a:schemeClr val="bg1"/>
                </a:solidFill>
              </a:rPr>
              <a:t>Human activity creeping into their habitats causing competition</a:t>
            </a:r>
          </a:p>
          <a:p>
            <a:pPr marL="285750" indent="-285750" eaLnBrk="1" fontAlgn="auto" hangingPunct="1">
              <a:spcBef>
                <a:spcPts val="0"/>
              </a:spcBef>
              <a:spcAft>
                <a:spcPts val="0"/>
              </a:spcAft>
              <a:buFont typeface="Arial" panose="020B0604020202020204" pitchFamily="34" charset="0"/>
              <a:buChar char="•"/>
              <a:defRPr/>
            </a:pPr>
            <a:r>
              <a:rPr lang="en-GB" sz="1550" dirty="0">
                <a:solidFill>
                  <a:schemeClr val="bg1"/>
                </a:solidFill>
              </a:rPr>
              <a:t>Climate change including droughts and forest fires</a:t>
            </a:r>
          </a:p>
          <a:p>
            <a:pPr marL="285750" indent="-285750" eaLnBrk="1" fontAlgn="auto" hangingPunct="1">
              <a:spcBef>
                <a:spcPts val="0"/>
              </a:spcBef>
              <a:spcAft>
                <a:spcPts val="0"/>
              </a:spcAft>
              <a:buFont typeface="Arial" panose="020B0604020202020204" pitchFamily="34" charset="0"/>
              <a:buChar char="•"/>
              <a:defRPr/>
            </a:pPr>
            <a:r>
              <a:rPr lang="en-GB" sz="1550" dirty="0">
                <a:solidFill>
                  <a:schemeClr val="bg1"/>
                </a:solidFill>
              </a:rPr>
              <a:t>Illegal capture and trade</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Great Apes</a:t>
            </a:r>
          </a:p>
        </p:txBody>
      </p:sp>
      <p:sp>
        <p:nvSpPr>
          <p:cNvPr id="19461"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865313"/>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 great ape population is in constant decline but although still endangered, mountain gorillas are making a small comeback. The picture is not so positive for the other species.</a:t>
            </a:r>
          </a:p>
        </p:txBody>
      </p:sp>
      <p:sp>
        <p:nvSpPr>
          <p:cNvPr id="10" name="TextBox 9"/>
          <p:cNvSpPr txBox="1">
            <a:spLocks noChangeArrowheads="1"/>
          </p:cNvSpPr>
          <p:nvPr/>
        </p:nvSpPr>
        <p:spPr bwMode="auto">
          <a:xfrm>
            <a:off x="755650" y="1862138"/>
            <a:ext cx="3657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 great apes are four species: gorillas, chimpanzees, bonobos and orangutans. They are found in a their natural habits in Africa, Malaysia and Indonesia and range from just over 1m to just under 2m in height.</a:t>
            </a:r>
          </a:p>
        </p:txBody>
      </p:sp>
      <p:sp>
        <p:nvSpPr>
          <p:cNvPr id="9" name="TextBox 8"/>
          <p:cNvSpPr txBox="1">
            <a:spLocks noChangeArrowheads="1"/>
          </p:cNvSpPr>
          <p:nvPr/>
        </p:nvSpPr>
        <p:spPr bwMode="auto">
          <a:xfrm>
            <a:off x="755650" y="1862138"/>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Great apes are important in their ecosystems as they are a key player in spreading seeds. They are also big draws for the tourism industry in their areas.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6" grpId="1"/>
      <p:bldP spid="10" grpId="0"/>
      <p:bldP spid="10" grpId="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l="42850" t="18222" r="4684" b="1855"/>
          <a:stretch>
            <a:fillRect/>
          </a:stretch>
        </p:blipFill>
        <p:spPr bwMode="auto">
          <a:xfrm>
            <a:off x="4572000" y="1731963"/>
            <a:ext cx="3816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132138"/>
            <a:ext cx="3827463" cy="2960687"/>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This is largely due to:</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affecting ocean temperatures and habitats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Habitat loss for freshwater fish through farming and urbanisation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Overfishing drastically affecting an area of fish and having a knock-on effect on its food chain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Water pollution, including plastics and chemicals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Fish</a:t>
            </a:r>
          </a:p>
        </p:txBody>
      </p:sp>
      <p:sp>
        <p:nvSpPr>
          <p:cNvPr id="20485"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865313"/>
            <a:ext cx="3657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It’s difficult to count, but there are thought to be more than 32 000 species of fish in the world, the smallest being only 0.76cm long!</a:t>
            </a:r>
          </a:p>
        </p:txBody>
      </p:sp>
      <p:sp>
        <p:nvSpPr>
          <p:cNvPr id="10" name="TextBox 9"/>
          <p:cNvSpPr txBox="1">
            <a:spLocks noChangeArrowheads="1"/>
          </p:cNvSpPr>
          <p:nvPr/>
        </p:nvSpPr>
        <p:spPr bwMode="auto">
          <a:xfrm>
            <a:off x="755650" y="1873250"/>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88% of fish production is for humans to eat, so fishing is big business!</a:t>
            </a:r>
          </a:p>
        </p:txBody>
      </p:sp>
      <p:sp>
        <p:nvSpPr>
          <p:cNvPr id="9" name="TextBox 8"/>
          <p:cNvSpPr txBox="1">
            <a:spLocks noChangeArrowheads="1"/>
          </p:cNvSpPr>
          <p:nvPr/>
        </p:nvSpPr>
        <p:spPr bwMode="auto">
          <a:xfrm>
            <a:off x="766763" y="1893888"/>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Because fishing is big business, there are a lot of people and communities that rely on having lots of fish, but fish populations are in danger.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6" grpId="1"/>
      <p:bldP spid="10" grpId="0"/>
      <p:bldP spid="10" grpId="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583113" y="3854450"/>
            <a:ext cx="3810000" cy="1806575"/>
          </a:xfrm>
          <a:prstGeom prst="rect">
            <a:avLst/>
          </a:prstGeom>
          <a:solidFill>
            <a:srgbClr val="155B2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a:hlinkClick r:id="rId2" action="ppaction://hlinksldjump"/>
          </p:cNvPr>
          <p:cNvSpPr/>
          <p:nvPr/>
        </p:nvSpPr>
        <p:spPr>
          <a:xfrm>
            <a:off x="755650" y="5661025"/>
            <a:ext cx="763270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8" name="Rectangle 17"/>
          <p:cNvSpPr/>
          <p:nvPr/>
        </p:nvSpPr>
        <p:spPr>
          <a:xfrm>
            <a:off x="6519863" y="2790825"/>
            <a:ext cx="1868487" cy="2870200"/>
          </a:xfrm>
          <a:prstGeom prst="rect">
            <a:avLst/>
          </a:prstGeom>
          <a:solidFill>
            <a:srgbClr val="155B21"/>
          </a:solidFill>
          <a:ln w="1905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i="1" dirty="0">
              <a:solidFill>
                <a:schemeClr val="bg1"/>
              </a:solidFill>
            </a:endParaRPr>
          </a:p>
          <a:p>
            <a:pPr algn="ctr" eaLnBrk="1" fontAlgn="auto" hangingPunct="1">
              <a:spcAft>
                <a:spcPts val="0"/>
              </a:spcAft>
              <a:defRPr/>
            </a:pPr>
            <a:r>
              <a:rPr lang="en-GB" altLang="en-US" sz="1600" b="1" dirty="0">
                <a:solidFill>
                  <a:schemeClr val="bg1"/>
                </a:solidFill>
              </a:rPr>
              <a:t>Asian Elephants</a:t>
            </a:r>
          </a:p>
          <a:p>
            <a:pPr algn="ctr" eaLnBrk="1" fontAlgn="auto" hangingPunct="1">
              <a:spcAft>
                <a:spcPts val="0"/>
              </a:spcAft>
              <a:defRPr/>
            </a:pPr>
            <a:r>
              <a:rPr lang="en-GB" altLang="en-US" sz="1600" dirty="0">
                <a:solidFill>
                  <a:schemeClr val="bg1"/>
                </a:solidFill>
              </a:rPr>
              <a:t>1900s population (estimate): </a:t>
            </a:r>
            <a:br>
              <a:rPr lang="en-GB" altLang="en-US" sz="1600" dirty="0">
                <a:solidFill>
                  <a:schemeClr val="bg1"/>
                </a:solidFill>
              </a:rPr>
            </a:br>
            <a:r>
              <a:rPr lang="en-GB" altLang="en-US" sz="1600" dirty="0">
                <a:solidFill>
                  <a:schemeClr val="bg1"/>
                </a:solidFill>
              </a:rPr>
              <a:t>100 000</a:t>
            </a:r>
          </a:p>
          <a:p>
            <a:pPr algn="ctr" eaLnBrk="1" fontAlgn="auto" hangingPunct="1">
              <a:spcAft>
                <a:spcPts val="0"/>
              </a:spcAft>
              <a:defRPr/>
            </a:pPr>
            <a:r>
              <a:rPr lang="en-GB" altLang="en-US" sz="1600" dirty="0">
                <a:solidFill>
                  <a:schemeClr val="bg1"/>
                </a:solidFill>
              </a:rPr>
              <a:t>2018 population: 40 000</a:t>
            </a:r>
          </a:p>
          <a:p>
            <a:pPr algn="ctr" eaLnBrk="1" fontAlgn="auto" hangingPunct="1">
              <a:spcBef>
                <a:spcPts val="0"/>
              </a:spcBef>
              <a:spcAft>
                <a:spcPts val="0"/>
              </a:spcAft>
              <a:defRPr/>
            </a:pPr>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234" r="14100"/>
          <a:stretch/>
        </p:blipFill>
        <p:spPr>
          <a:xfrm>
            <a:off x="6520583" y="1990242"/>
            <a:ext cx="1867767" cy="1866252"/>
          </a:xfrm>
          <a:prstGeom prst="flowChartConnector">
            <a:avLst/>
          </a:prstGeom>
        </p:spPr>
      </p:pic>
      <p:sp>
        <p:nvSpPr>
          <p:cNvPr id="5" name="Rectangle 4"/>
          <p:cNvSpPr/>
          <p:nvPr/>
        </p:nvSpPr>
        <p:spPr>
          <a:xfrm>
            <a:off x="4572000" y="2790825"/>
            <a:ext cx="1871663" cy="2870200"/>
          </a:xfrm>
          <a:prstGeom prst="rect">
            <a:avLst/>
          </a:prstGeom>
          <a:solidFill>
            <a:srgbClr val="155B21"/>
          </a:solidFill>
          <a:ln w="1270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dirty="0">
              <a:solidFill>
                <a:schemeClr val="bg1"/>
              </a:solidFill>
            </a:endParaRPr>
          </a:p>
          <a:p>
            <a:pPr algn="ctr" eaLnBrk="1" fontAlgn="auto" hangingPunct="1">
              <a:spcAft>
                <a:spcPts val="0"/>
              </a:spcAft>
              <a:defRPr/>
            </a:pPr>
            <a:endParaRPr lang="en-GB" altLang="en-US" sz="1600" dirty="0">
              <a:solidFill>
                <a:schemeClr val="bg1"/>
              </a:solidFill>
            </a:endParaRPr>
          </a:p>
          <a:p>
            <a:pPr eaLnBrk="1" fontAlgn="auto" hangingPunct="1">
              <a:spcAft>
                <a:spcPts val="0"/>
              </a:spcAft>
              <a:defRPr/>
            </a:pPr>
            <a:endParaRPr lang="en-GB" altLang="en-US" sz="1600" dirty="0">
              <a:solidFill>
                <a:schemeClr val="bg1"/>
              </a:solidFill>
            </a:endParaRPr>
          </a:p>
          <a:p>
            <a:pPr algn="ctr" eaLnBrk="1" fontAlgn="auto" hangingPunct="1">
              <a:spcAft>
                <a:spcPts val="0"/>
              </a:spcAft>
              <a:defRPr/>
            </a:pPr>
            <a:r>
              <a:rPr lang="en-GB" altLang="en-US" sz="1600" b="1" dirty="0">
                <a:solidFill>
                  <a:schemeClr val="bg1"/>
                </a:solidFill>
              </a:rPr>
              <a:t>African Elephants</a:t>
            </a:r>
          </a:p>
          <a:p>
            <a:pPr algn="ctr" eaLnBrk="1" fontAlgn="auto" hangingPunct="1">
              <a:spcAft>
                <a:spcPts val="0"/>
              </a:spcAft>
              <a:defRPr/>
            </a:pPr>
            <a:r>
              <a:rPr lang="en-GB" altLang="en-US" sz="1600" dirty="0">
                <a:solidFill>
                  <a:schemeClr val="bg1"/>
                </a:solidFill>
              </a:rPr>
              <a:t>1930 population: </a:t>
            </a:r>
            <a:br>
              <a:rPr lang="en-GB" altLang="en-US" sz="1600" dirty="0">
                <a:solidFill>
                  <a:schemeClr val="bg1"/>
                </a:solidFill>
              </a:rPr>
            </a:br>
            <a:r>
              <a:rPr lang="en-GB" altLang="en-US" sz="1600" dirty="0">
                <a:solidFill>
                  <a:schemeClr val="bg1"/>
                </a:solidFill>
              </a:rPr>
              <a:t>5 – 10 million</a:t>
            </a:r>
          </a:p>
          <a:p>
            <a:pPr algn="ctr" eaLnBrk="1" fontAlgn="auto" hangingPunct="1">
              <a:spcAft>
                <a:spcPts val="0"/>
              </a:spcAft>
              <a:defRPr/>
            </a:pPr>
            <a:r>
              <a:rPr lang="en-GB" altLang="en-US" sz="1600" dirty="0">
                <a:solidFill>
                  <a:schemeClr val="bg1"/>
                </a:solidFill>
              </a:rPr>
              <a:t>2018 population: 500 000</a:t>
            </a:r>
          </a:p>
          <a:p>
            <a:pPr algn="ctr" eaLnBrk="1" fontAlgn="auto" hangingPunct="1">
              <a:spcBef>
                <a:spcPts val="0"/>
              </a:spcBef>
              <a:spcAft>
                <a:spcPts val="0"/>
              </a:spcAft>
              <a:defRPr/>
            </a:pPr>
            <a:endParaRPr lang="en-GB"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95" t="889" r="40575" b="893"/>
          <a:stretch/>
        </p:blipFill>
        <p:spPr>
          <a:xfrm>
            <a:off x="4584126" y="1996035"/>
            <a:ext cx="1846656" cy="1846656"/>
          </a:xfrm>
          <a:prstGeom prst="flowChartConnector">
            <a:avLst/>
          </a:prstGeom>
        </p:spPr>
      </p:pic>
      <p:sp>
        <p:nvSpPr>
          <p:cNvPr id="17" name="Rectangle 16"/>
          <p:cNvSpPr/>
          <p:nvPr/>
        </p:nvSpPr>
        <p:spPr>
          <a:xfrm>
            <a:off x="755650" y="3854450"/>
            <a:ext cx="3903663" cy="1806575"/>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eaLnBrk="1" fontAlgn="auto" hangingPunct="1">
              <a:spcAft>
                <a:spcPts val="0"/>
              </a:spcAft>
              <a:defRPr/>
            </a:pPr>
            <a:r>
              <a:rPr lang="en-GB" altLang="en-US" sz="1600" dirty="0">
                <a:solidFill>
                  <a:schemeClr val="bg1"/>
                </a:solidFill>
              </a:rPr>
              <a:t>Threats to elephants include: </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Habitat loss</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Climate change causing droughts and poaching </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Being hunted for their ivory tusks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Elephants</a:t>
            </a:r>
          </a:p>
        </p:txBody>
      </p:sp>
      <p:sp>
        <p:nvSpPr>
          <p:cNvPr id="21514"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6" name="TextBox 15"/>
          <p:cNvSpPr txBox="1">
            <a:spLocks noChangeArrowheads="1"/>
          </p:cNvSpPr>
          <p:nvPr/>
        </p:nvSpPr>
        <p:spPr bwMode="auto">
          <a:xfrm>
            <a:off x="755650" y="1978025"/>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Elephants are the world’s largest land animals and one of the most recognisable creatures on the planet. </a:t>
            </a:r>
          </a:p>
        </p:txBody>
      </p:sp>
      <p:sp>
        <p:nvSpPr>
          <p:cNvPr id="10" name="TextBox 9"/>
          <p:cNvSpPr txBox="1">
            <a:spLocks noChangeArrowheads="1"/>
          </p:cNvSpPr>
          <p:nvPr/>
        </p:nvSpPr>
        <p:spPr bwMode="auto">
          <a:xfrm>
            <a:off x="766763" y="1978025"/>
            <a:ext cx="35702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They are intelligent; able to recognise their own reflections, have complex thoughts and feelings and have even been seen expressing joy at meeting other elephants.</a:t>
            </a:r>
          </a:p>
        </p:txBody>
      </p:sp>
      <p:sp>
        <p:nvSpPr>
          <p:cNvPr id="9" name="TextBox 8"/>
          <p:cNvSpPr txBox="1">
            <a:spLocks noChangeArrowheads="1"/>
          </p:cNvSpPr>
          <p:nvPr/>
        </p:nvSpPr>
        <p:spPr bwMode="auto">
          <a:xfrm>
            <a:off x="766763" y="1990725"/>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In 2019, elephant populations are dangerously low.</a:t>
            </a:r>
          </a:p>
        </p:txBody>
      </p:sp>
      <p:sp>
        <p:nvSpPr>
          <p:cNvPr id="12" name="Oval 11"/>
          <p:cNvSpPr/>
          <p:nvPr/>
        </p:nvSpPr>
        <p:spPr>
          <a:xfrm>
            <a:off x="6523038" y="1978025"/>
            <a:ext cx="1865312" cy="1865313"/>
          </a:xfrm>
          <a:prstGeom prst="ellipse">
            <a:avLst/>
          </a:prstGeom>
          <a:noFill/>
          <a:ln w="3810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Oval 12"/>
          <p:cNvSpPr/>
          <p:nvPr/>
        </p:nvSpPr>
        <p:spPr>
          <a:xfrm>
            <a:off x="4578350" y="1978025"/>
            <a:ext cx="1865313" cy="1865313"/>
          </a:xfrm>
          <a:prstGeom prst="ellipse">
            <a:avLst/>
          </a:prstGeom>
          <a:noFill/>
          <a:ln w="3810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5" grpId="0" animBg="1"/>
      <p:bldP spid="17" grpId="0" animBg="1"/>
      <p:bldP spid="16" grpId="0"/>
      <p:bldP spid="16" grpId="1"/>
      <p:bldP spid="10" grpId="0"/>
      <p:bldP spid="10"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l="12444" t="12372" r="10635"/>
          <a:stretch>
            <a:fillRect/>
          </a:stretch>
        </p:blipFill>
        <p:spPr bwMode="auto">
          <a:xfrm>
            <a:off x="4572000" y="1731963"/>
            <a:ext cx="3827463"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4119563"/>
            <a:ext cx="3827463" cy="1973262"/>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Bef>
                <a:spcPts val="0"/>
              </a:spcBef>
              <a:spcAft>
                <a:spcPts val="0"/>
              </a:spcAft>
              <a:defRPr/>
            </a:pPr>
            <a:r>
              <a:rPr lang="en-GB" sz="1600" dirty="0">
                <a:solidFill>
                  <a:schemeClr val="bg1"/>
                </a:solidFill>
              </a:rPr>
              <a:t>Threats to giraffes include: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Habitat loss and climate change - resulting in the decline of the acacia tree, their main food source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Illegal poaching</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Trophy hunting</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Giraffes</a:t>
            </a:r>
          </a:p>
        </p:txBody>
      </p:sp>
      <p:sp>
        <p:nvSpPr>
          <p:cNvPr id="22533"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835150"/>
            <a:ext cx="365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Giraffes are the world’s tallest mammals, standing between 15 and 20 feet tall. They are one of the world’s most iconic species and tourists travel from around the world to see them in their natural habitat.</a:t>
            </a:r>
          </a:p>
        </p:txBody>
      </p:sp>
      <p:sp>
        <p:nvSpPr>
          <p:cNvPr id="10" name="TextBox 9"/>
          <p:cNvSpPr txBox="1">
            <a:spLocks noChangeArrowheads="1"/>
          </p:cNvSpPr>
          <p:nvPr/>
        </p:nvSpPr>
        <p:spPr bwMode="auto">
          <a:xfrm>
            <a:off x="755650" y="1838028"/>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dirty="0"/>
              <a:t>In 1985, there were 155 000 giraffes in the wild. Today, there are only </a:t>
            </a:r>
          </a:p>
          <a:p>
            <a:pPr eaLnBrk="1" hangingPunct="1"/>
            <a:r>
              <a:rPr lang="en-GB" altLang="en-US" sz="1600" dirty="0"/>
              <a:t>80 000. There are now fewer giraffes than elephants in Africa.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6"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l="32024" t="14447" r="13200"/>
          <a:stretch>
            <a:fillRect/>
          </a:stretch>
        </p:blipFill>
        <p:spPr bwMode="auto">
          <a:xfrm>
            <a:off x="4572000" y="1731963"/>
            <a:ext cx="3816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822700"/>
            <a:ext cx="3827463" cy="2270125"/>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Bef>
                <a:spcPts val="0"/>
              </a:spcBef>
              <a:spcAft>
                <a:spcPts val="0"/>
              </a:spcAft>
              <a:defRPr/>
            </a:pPr>
            <a:r>
              <a:rPr lang="en-GB" sz="1600" dirty="0">
                <a:solidFill>
                  <a:schemeClr val="bg1"/>
                </a:solidFill>
              </a:rPr>
              <a:t>Threats to insects include: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Habitat loss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Use of pesticides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Invasive species – new species introduced to a different habitat causing significant problems, such as habitat destruction and reduced food availability</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Insects</a:t>
            </a:r>
          </a:p>
        </p:txBody>
      </p:sp>
      <p:sp>
        <p:nvSpPr>
          <p:cNvPr id="23557"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5" name="Rectangle 14">
            <a:hlinkClick r:id="rId3" action="ppaction://hlinksldjump"/>
          </p:cNvPr>
          <p:cNvSpPr/>
          <p:nvPr/>
        </p:nvSpPr>
        <p:spPr>
          <a:xfrm>
            <a:off x="4572000" y="5661025"/>
            <a:ext cx="3827463"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679450" y="1870075"/>
            <a:ext cx="36576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Insects make up around 80% of all the known species on earth. There are more than 900 000 species of insects that have been identified and scientists believe there may be another 2 million insects yet to be named.</a:t>
            </a:r>
          </a:p>
        </p:txBody>
      </p:sp>
      <p:sp>
        <p:nvSpPr>
          <p:cNvPr id="10" name="TextBox 9"/>
          <p:cNvSpPr txBox="1">
            <a:spLocks noChangeArrowheads="1"/>
          </p:cNvSpPr>
          <p:nvPr/>
        </p:nvSpPr>
        <p:spPr bwMode="auto">
          <a:xfrm>
            <a:off x="679450" y="1870075"/>
            <a:ext cx="365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Insects are essential for our planet; they help pollinate plants, are a source of food for thousands of different species and many help to reduce the number of harmful insects that would destroy crops.</a:t>
            </a:r>
          </a:p>
        </p:txBody>
      </p:sp>
      <p:sp>
        <p:nvSpPr>
          <p:cNvPr id="12" name="Rectangle 11">
            <a:hlinkClick r:id="rId3" action="ppaction://hlinksldjump"/>
          </p:cNvPr>
          <p:cNvSpPr/>
          <p:nvPr/>
        </p:nvSpPr>
        <p:spPr>
          <a:xfrm>
            <a:off x="4583113" y="4468813"/>
            <a:ext cx="3805237" cy="1192212"/>
          </a:xfrm>
          <a:prstGeom prst="rect">
            <a:avLst/>
          </a:prstGeom>
          <a:solidFill>
            <a:srgbClr val="155B2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b="1" dirty="0">
                <a:solidFill>
                  <a:schemeClr val="bg1"/>
                </a:solidFill>
              </a:rPr>
              <a:t>Did You Know?</a:t>
            </a:r>
          </a:p>
          <a:p>
            <a:pPr algn="ctr" eaLnBrk="1" fontAlgn="auto" hangingPunct="1">
              <a:spcBef>
                <a:spcPts val="0"/>
              </a:spcBef>
              <a:spcAft>
                <a:spcPts val="0"/>
              </a:spcAft>
              <a:defRPr/>
            </a:pPr>
            <a:r>
              <a:rPr lang="en-GB" sz="1600" dirty="0">
                <a:solidFill>
                  <a:schemeClr val="bg1"/>
                </a:solidFill>
              </a:rPr>
              <a:t>For every human on Earth, </a:t>
            </a:r>
            <a:br>
              <a:rPr lang="en-GB" sz="1600" dirty="0">
                <a:solidFill>
                  <a:schemeClr val="bg1"/>
                </a:solidFill>
              </a:rPr>
            </a:br>
            <a:r>
              <a:rPr lang="en-GB" sz="1600" dirty="0">
                <a:solidFill>
                  <a:schemeClr val="bg1"/>
                </a:solidFill>
              </a:rPr>
              <a:t>there are 200 million insects!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6" grpId="1"/>
      <p:bldP spid="10"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whale"/>
          <p:cNvPicPr>
            <a:picLocks noChangeAspect="1" noChangeArrowheads="1"/>
          </p:cNvPicPr>
          <p:nvPr/>
        </p:nvPicPr>
        <p:blipFill>
          <a:blip r:embed="rId2">
            <a:extLst>
              <a:ext uri="{28A0092B-C50C-407E-A947-70E740481C1C}">
                <a14:useLocalDpi xmlns:a14="http://schemas.microsoft.com/office/drawing/2010/main" val="0"/>
              </a:ext>
            </a:extLst>
          </a:blip>
          <a:srcRect l="13620" b="2057"/>
          <a:stretch>
            <a:fillRect/>
          </a:stretch>
        </p:blipFill>
        <p:spPr bwMode="auto">
          <a:xfrm>
            <a:off x="4572000" y="1731963"/>
            <a:ext cx="3816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66763" y="3673475"/>
            <a:ext cx="3805237" cy="241935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Bef>
                <a:spcPts val="0"/>
              </a:spcBef>
              <a:spcAft>
                <a:spcPts val="0"/>
              </a:spcAft>
              <a:defRPr/>
            </a:pPr>
            <a:r>
              <a:rPr lang="en-GB" sz="1500" dirty="0">
                <a:solidFill>
                  <a:schemeClr val="bg1"/>
                </a:solidFill>
              </a:rPr>
              <a:t>Threats to whales include:</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Climate change causing rising sea temperatures</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Hunting</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Collisions with boats</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Fishing (getting caught in nets)</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Water pollution</a:t>
            </a:r>
          </a:p>
          <a:p>
            <a:pPr marL="285750" indent="-285750" eaLnBrk="1" fontAlgn="auto" hangingPunct="1">
              <a:spcBef>
                <a:spcPts val="0"/>
              </a:spcBef>
              <a:spcAft>
                <a:spcPts val="0"/>
              </a:spcAft>
              <a:buFont typeface="Arial" panose="020B0604020202020204" pitchFamily="34" charset="0"/>
              <a:buChar char="•"/>
              <a:defRPr/>
            </a:pPr>
            <a:r>
              <a:rPr lang="en-GB" sz="1500" dirty="0">
                <a:solidFill>
                  <a:schemeClr val="bg1"/>
                </a:solidFill>
              </a:rPr>
              <a:t>Noise pollution – whales navigate using sound and loud sounds from boats can scare or hurt them</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Whales</a:t>
            </a:r>
          </a:p>
        </p:txBody>
      </p:sp>
      <p:sp>
        <p:nvSpPr>
          <p:cNvPr id="24581"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66763" y="1792288"/>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There are 48 known species of whales, including the blue whale, which is the largest animal to have ever existed on earth. They are migratory animals, meaning they often travel thousands of miles to different waters to have their young.</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66763" y="1789113"/>
            <a:ext cx="36576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Whale populations are in steep decline. Over the last 100 years, the Fin whale population has dropped from 720 000 to around 20 000. Other species number only in the hundreds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5650" y="2890838"/>
            <a:ext cx="7632700" cy="2770187"/>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b="1" dirty="0">
                <a:solidFill>
                  <a:schemeClr val="bg1"/>
                </a:solidFill>
              </a:rPr>
              <a:t>Why do you think this is?</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Plants absorb carbon dioxide from the air and </a:t>
            </a:r>
            <a:br>
              <a:rPr lang="en-GB" altLang="en-US" sz="1600" dirty="0">
                <a:solidFill>
                  <a:schemeClr val="bg1"/>
                </a:solidFill>
              </a:rPr>
            </a:br>
            <a:r>
              <a:rPr lang="en-GB" altLang="en-US" sz="1600" dirty="0">
                <a:solidFill>
                  <a:schemeClr val="bg1"/>
                </a:solidFill>
              </a:rPr>
              <a:t>release oxygen for us and other animals to breathe.</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Many living things rely on plants as a source of food.</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Plants provide somewhere for animals to live. </a:t>
            </a:r>
          </a:p>
          <a:p>
            <a:pPr marL="285750" indent="-285750" eaLnBrk="1" fontAlgn="auto" hangingPunct="1">
              <a:spcAft>
                <a:spcPts val="0"/>
              </a:spcAft>
              <a:buFont typeface="Arial" panose="020B0604020202020204" pitchFamily="34" charset="0"/>
              <a:buChar char="•"/>
              <a:defRPr/>
            </a:pPr>
            <a:r>
              <a:rPr lang="en-GB" altLang="en-US" sz="1600" dirty="0">
                <a:solidFill>
                  <a:schemeClr val="bg1"/>
                </a:solidFill>
              </a:rPr>
              <a:t>Plants help to clean water.</a:t>
            </a:r>
          </a:p>
          <a:p>
            <a:pPr eaLnBrk="1" fontAlgn="auto" hangingPunct="1">
              <a:spcAft>
                <a:spcPts val="0"/>
              </a:spcAft>
              <a:defRPr/>
            </a:pPr>
            <a:endParaRPr lang="en-GB" altLang="en-US" sz="1600" dirty="0">
              <a:solidFill>
                <a:schemeClr val="tx1"/>
              </a:solidFill>
            </a:endParaRPr>
          </a:p>
          <a:p>
            <a:pPr eaLnBrk="1" fontAlgn="auto" hangingPunct="1">
              <a:spcAft>
                <a:spcPts val="0"/>
              </a:spcAft>
              <a:defRPr/>
            </a:pPr>
            <a:r>
              <a:rPr lang="en-GB" altLang="en-US" sz="1600" b="1" dirty="0">
                <a:solidFill>
                  <a:schemeClr val="bg1"/>
                </a:solidFill>
              </a:rPr>
              <a:t>What do you think would happen if there were no plants?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Plants</a:t>
            </a:r>
          </a:p>
        </p:txBody>
      </p:sp>
      <p:sp>
        <p:nvSpPr>
          <p:cNvPr id="25604"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66763" y="1895475"/>
            <a:ext cx="7621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Whenever people talk about extinction, it is often animals that spring to mind. However, plants are an essential part of our planet’s survival. Losing the plants around us would be devastating for the environment.</a:t>
            </a:r>
          </a:p>
        </p:txBody>
      </p:sp>
      <p:sp>
        <p:nvSpPr>
          <p:cNvPr id="15" name="Rectangle 14">
            <a:hlinkClick r:id="rId2" action="ppaction://hlinksldjump"/>
          </p:cNvPr>
          <p:cNvSpPr/>
          <p:nvPr/>
        </p:nvSpPr>
        <p:spPr>
          <a:xfrm>
            <a:off x="755650" y="5661025"/>
            <a:ext cx="7632700" cy="431800"/>
          </a:xfrm>
          <a:prstGeom prst="rect">
            <a:avLst/>
          </a:prstGeom>
          <a:solidFill>
            <a:srgbClr val="E84E1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pic>
        <p:nvPicPr>
          <p:cNvPr id="2560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2471738"/>
            <a:ext cx="2392363"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5200650"/>
            <a:ext cx="7632700" cy="892175"/>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b="1" dirty="0">
                <a:solidFill>
                  <a:schemeClr val="bg1"/>
                </a:solidFill>
              </a:rPr>
              <a:t>Did You Know…?</a:t>
            </a:r>
          </a:p>
          <a:p>
            <a:pPr eaLnBrk="1" fontAlgn="auto" hangingPunct="1">
              <a:spcAft>
                <a:spcPts val="0"/>
              </a:spcAft>
              <a:defRPr/>
            </a:pPr>
            <a:r>
              <a:rPr lang="en-GB" altLang="en-US" sz="1600" dirty="0">
                <a:solidFill>
                  <a:schemeClr val="bg1"/>
                </a:solidFill>
              </a:rPr>
              <a:t>It is estimated there are a total of 8.7 million </a:t>
            </a:r>
          </a:p>
          <a:p>
            <a:pPr eaLnBrk="1" fontAlgn="auto" hangingPunct="1">
              <a:spcAft>
                <a:spcPts val="0"/>
              </a:spcAft>
              <a:defRPr/>
            </a:pPr>
            <a:r>
              <a:rPr lang="en-GB" altLang="en-US" sz="1600" dirty="0">
                <a:solidFill>
                  <a:schemeClr val="bg1"/>
                </a:solidFill>
              </a:rPr>
              <a:t>different species on earth. However, only 1.3 million species have been identified.</a:t>
            </a:r>
          </a:p>
        </p:txBody>
      </p:sp>
      <p:sp>
        <p:nvSpPr>
          <p:cNvPr id="12" name="Rectangle 11"/>
          <p:cNvSpPr/>
          <p:nvPr/>
        </p:nvSpPr>
        <p:spPr>
          <a:xfrm>
            <a:off x="755650" y="3186112"/>
            <a:ext cx="5962650" cy="1765300"/>
          </a:xfrm>
          <a:prstGeom prst="rect">
            <a:avLst/>
          </a:prstGeom>
          <a:solidFill>
            <a:schemeClr val="bg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rIns="1908000" anchor="ctr"/>
          <a:lstStyle/>
          <a:p>
            <a:pPr eaLnBrk="1" fontAlgn="auto" hangingPunct="1">
              <a:spcBef>
                <a:spcPts val="0"/>
              </a:spcBef>
              <a:spcAft>
                <a:spcPts val="0"/>
              </a:spcAft>
              <a:defRPr/>
            </a:pPr>
            <a:r>
              <a:rPr lang="en-GB" altLang="en-US" sz="1600" b="1" dirty="0">
                <a:solidFill>
                  <a:schemeClr val="tx1"/>
                </a:solidFill>
              </a:rPr>
              <a:t>Species </a:t>
            </a:r>
            <a:r>
              <a:rPr lang="en-GB" sz="1600" dirty="0">
                <a:solidFill>
                  <a:schemeClr val="tx1"/>
                </a:solidFill>
              </a:rPr>
              <a:t>are groups of living things like a type of animal or a type of plant. Species </a:t>
            </a:r>
          </a:p>
          <a:p>
            <a:pPr eaLnBrk="1" fontAlgn="auto" hangingPunct="1">
              <a:spcBef>
                <a:spcPts val="0"/>
              </a:spcBef>
              <a:spcAft>
                <a:spcPts val="0"/>
              </a:spcAft>
              <a:defRPr/>
            </a:pPr>
            <a:r>
              <a:rPr lang="en-GB" sz="1600" dirty="0">
                <a:solidFill>
                  <a:schemeClr val="tx1"/>
                </a:solidFill>
              </a:rPr>
              <a:t>is the eighth and last in line of the taxonomy ranking. Cheetah, jaguar, lion and lynx are all examples of wild cat species.</a:t>
            </a:r>
          </a:p>
        </p:txBody>
      </p:sp>
      <p:sp>
        <p:nvSpPr>
          <p:cNvPr id="10" name="Rectangle 9"/>
          <p:cNvSpPr/>
          <p:nvPr/>
        </p:nvSpPr>
        <p:spPr>
          <a:xfrm>
            <a:off x="755650" y="1995488"/>
            <a:ext cx="5859463" cy="941387"/>
          </a:xfrm>
          <a:prstGeom prst="rect">
            <a:avLst/>
          </a:prstGeom>
          <a:solidFill>
            <a:schemeClr val="bg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sz="1600" b="1" dirty="0">
                <a:solidFill>
                  <a:schemeClr val="tx1"/>
                </a:solidFill>
              </a:rPr>
              <a:t>Endangered </a:t>
            </a:r>
            <a:r>
              <a:rPr lang="en-GB" sz="1600" dirty="0">
                <a:solidFill>
                  <a:schemeClr val="tx1"/>
                </a:solidFill>
              </a:rPr>
              <a:t>means something really in danger </a:t>
            </a:r>
            <a:br>
              <a:rPr lang="en-GB" sz="1600" dirty="0">
                <a:solidFill>
                  <a:schemeClr val="tx1"/>
                </a:solidFill>
              </a:rPr>
            </a:br>
            <a:r>
              <a:rPr lang="en-GB" sz="1600" dirty="0">
                <a:solidFill>
                  <a:schemeClr val="tx1"/>
                </a:solidFill>
              </a:rPr>
              <a:t>of becoming extinct (disappearing altogether).</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0391" t="-446" r="8897" b="446"/>
          <a:stretch/>
        </p:blipFill>
        <p:spPr>
          <a:xfrm>
            <a:off x="4737637" y="1987924"/>
            <a:ext cx="3666417" cy="3666417"/>
          </a:xfrm>
          <a:prstGeom prst="flowChartConnector">
            <a:avLst/>
          </a:prstGeom>
        </p:spPr>
      </p:pic>
      <p:sp>
        <p:nvSpPr>
          <p:cNvPr id="11" name="Oval 10"/>
          <p:cNvSpPr/>
          <p:nvPr/>
        </p:nvSpPr>
        <p:spPr>
          <a:xfrm>
            <a:off x="4733925" y="1966913"/>
            <a:ext cx="3665538" cy="3665537"/>
          </a:xfrm>
          <a:prstGeom prst="ellipse">
            <a:avLst/>
          </a:prstGeom>
          <a:solidFill>
            <a:srgbClr val="155B2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Title 20"/>
          <p:cNvSpPr>
            <a:spLocks noGrp="1"/>
          </p:cNvSpPr>
          <p:nvPr>
            <p:ph type="title"/>
          </p:nvPr>
        </p:nvSpPr>
        <p:spPr>
          <a:xfrm>
            <a:off x="444500" y="738188"/>
            <a:ext cx="824706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What are Endangered Species?</a:t>
            </a:r>
          </a:p>
        </p:txBody>
      </p:sp>
      <p:sp>
        <p:nvSpPr>
          <p:cNvPr id="8" name="Oval 7"/>
          <p:cNvSpPr/>
          <p:nvPr/>
        </p:nvSpPr>
        <p:spPr>
          <a:xfrm>
            <a:off x="4737100" y="1995488"/>
            <a:ext cx="3651250" cy="3651250"/>
          </a:xfrm>
          <a:prstGeom prst="ellipse">
            <a:avLst/>
          </a:prstGeom>
          <a:noFill/>
          <a:ln w="3810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7763" y="3700128"/>
            <a:ext cx="34305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1" y="3334992"/>
            <a:ext cx="7113222" cy="1275358"/>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600" b="1" dirty="0">
                <a:solidFill>
                  <a:schemeClr val="bg1"/>
                </a:solidFill>
              </a:rPr>
              <a:t>Reduce pollution. </a:t>
            </a:r>
          </a:p>
          <a:p>
            <a:r>
              <a:rPr lang="en-GB" altLang="en-US" sz="1600" dirty="0">
                <a:solidFill>
                  <a:schemeClr val="bg1"/>
                </a:solidFill>
              </a:rPr>
              <a:t>Walk or use a bike when possible. Properly dispose of litter in </a:t>
            </a:r>
          </a:p>
          <a:p>
            <a:r>
              <a:rPr lang="en-GB" altLang="en-US" sz="1600" dirty="0">
                <a:solidFill>
                  <a:schemeClr val="bg1"/>
                </a:solidFill>
              </a:rPr>
              <a:t>waste bins or recycling centres. Perhaps you could join in </a:t>
            </a:r>
          </a:p>
          <a:p>
            <a:r>
              <a:rPr lang="en-GB" altLang="en-US" sz="1600" dirty="0">
                <a:solidFill>
                  <a:schemeClr val="bg1"/>
                </a:solidFill>
              </a:rPr>
              <a:t>with a litter-pick in your area?</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What Can You Do to Help?</a:t>
            </a:r>
          </a:p>
        </p:txBody>
      </p:sp>
      <p:sp>
        <p:nvSpPr>
          <p:cNvPr id="26627"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843978"/>
            <a:ext cx="6425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b="1" dirty="0"/>
              <a:t>Reduce consumption. </a:t>
            </a:r>
          </a:p>
          <a:p>
            <a:pPr eaLnBrk="1" hangingPunct="1"/>
            <a:r>
              <a:rPr lang="en-GB" altLang="en-US" sz="1600" dirty="0"/>
              <a:t>Choose green and environmentally sustainable products which </a:t>
            </a:r>
          </a:p>
          <a:p>
            <a:pPr eaLnBrk="1" hangingPunct="1"/>
            <a:r>
              <a:rPr lang="en-GB" altLang="en-US" sz="1600" dirty="0"/>
              <a:t>help protect nature. Reuse and recycle as much as you can. </a:t>
            </a:r>
          </a:p>
          <a:p>
            <a:pPr eaLnBrk="1" hangingPunct="1"/>
            <a:r>
              <a:rPr lang="en-GB" altLang="en-US" sz="1600" dirty="0"/>
              <a:t>Make sure you switch off lights when not needed and unplug electrical appliances when not in use.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3537"/>
          <a:stretch/>
        </p:blipFill>
        <p:spPr>
          <a:xfrm>
            <a:off x="6071267" y="1916127"/>
            <a:ext cx="2897907" cy="4941873"/>
          </a:xfrm>
          <a:prstGeom prst="rect">
            <a:avLst/>
          </a:prstGeom>
        </p:spPr>
      </p:pic>
      <p:sp>
        <p:nvSpPr>
          <p:cNvPr id="9" name="TextBox 8"/>
          <p:cNvSpPr txBox="1">
            <a:spLocks noChangeArrowheads="1"/>
          </p:cNvSpPr>
          <p:nvPr/>
        </p:nvSpPr>
        <p:spPr bwMode="auto">
          <a:xfrm>
            <a:off x="755650" y="4777925"/>
            <a:ext cx="58297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r>
              <a:rPr lang="en-GB" altLang="en-US" sz="1600" b="1" dirty="0">
                <a:solidFill>
                  <a:schemeClr val="tx1"/>
                </a:solidFill>
              </a:rPr>
              <a:t>Protect habitats. </a:t>
            </a:r>
          </a:p>
          <a:p>
            <a:r>
              <a:rPr lang="en-GB" altLang="en-US" sz="1600" dirty="0">
                <a:solidFill>
                  <a:schemeClr val="tx1"/>
                </a:solidFill>
              </a:rPr>
              <a:t>Make sure your local area is free of litter and that any </a:t>
            </a:r>
          </a:p>
          <a:p>
            <a:r>
              <a:rPr lang="en-GB" altLang="en-US" sz="1600" dirty="0">
                <a:solidFill>
                  <a:schemeClr val="tx1"/>
                </a:solidFill>
              </a:rPr>
              <a:t>waste is properly disposed of to prevent animals getting </a:t>
            </a:r>
          </a:p>
          <a:p>
            <a:r>
              <a:rPr lang="en-GB" altLang="en-US" sz="1600" dirty="0">
                <a:solidFill>
                  <a:schemeClr val="tx1"/>
                </a:solidFill>
              </a:rPr>
              <a:t>hurt. Perhaps you could try and build your own animal habitat, such as a bug hotel or a </a:t>
            </a:r>
            <a:r>
              <a:rPr lang="en-GB" altLang="en-US" sz="1600" dirty="0" err="1">
                <a:solidFill>
                  <a:schemeClr val="tx1"/>
                </a:solidFill>
              </a:rPr>
              <a:t>wormery</a:t>
            </a:r>
            <a:r>
              <a:rPr lang="en-GB" altLang="en-US" sz="16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0413" y="2968625"/>
            <a:ext cx="5741055" cy="3124200"/>
          </a:xfrm>
          <a:prstGeom prst="rect">
            <a:avLst/>
          </a:prstGeom>
          <a:solidFill>
            <a:srgbClr val="155B2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766763" y="2514600"/>
            <a:ext cx="7621587" cy="388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anchor="ctr"/>
          <a:lstStyle/>
          <a:p>
            <a:pPr eaLnBrk="1" fontAlgn="auto" hangingPunct="1">
              <a:spcAft>
                <a:spcPts val="0"/>
              </a:spcAft>
              <a:defRPr/>
            </a:pPr>
            <a:r>
              <a:rPr lang="en-GB" altLang="en-US" sz="1600" dirty="0">
                <a:solidFill>
                  <a:schemeClr val="tx1"/>
                </a:solidFill>
              </a:rPr>
              <a:t>Remember:</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Protect Our Species</a:t>
            </a:r>
          </a:p>
        </p:txBody>
      </p:sp>
      <p:sp>
        <p:nvSpPr>
          <p:cNvPr id="27653"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66763" y="1863725"/>
            <a:ext cx="7621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dirty="0"/>
              <a:t>There are countless more species threatened with extinction. </a:t>
            </a:r>
          </a:p>
          <a:p>
            <a:pPr algn="ctr" eaLnBrk="1" hangingPunct="1"/>
            <a:r>
              <a:rPr lang="en-GB" altLang="en-US" sz="1600" dirty="0"/>
              <a:t>They cannot have a hope of recovering unless we take action.</a:t>
            </a:r>
          </a:p>
        </p:txBody>
      </p:sp>
      <p:sp>
        <p:nvSpPr>
          <p:cNvPr id="15" name="Rectangle 14">
            <a:hlinkClick r:id="rId2" action="ppaction://hlinksldjump"/>
          </p:cNvPr>
          <p:cNvSpPr/>
          <p:nvPr/>
        </p:nvSpPr>
        <p:spPr>
          <a:xfrm>
            <a:off x="755650" y="5168900"/>
            <a:ext cx="7632700" cy="923925"/>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2952000" bIns="108000" anchor="ctr"/>
          <a:lstStyle/>
          <a:p>
            <a:pPr eaLnBrk="1" fontAlgn="auto" hangingPunct="1">
              <a:spcAft>
                <a:spcPts val="0"/>
              </a:spcAft>
              <a:defRPr/>
            </a:pPr>
            <a:r>
              <a:rPr lang="en-GB" altLang="en-US" sz="1600" dirty="0">
                <a:solidFill>
                  <a:schemeClr val="bg1"/>
                </a:solidFill>
              </a:rPr>
              <a:t>‘We have a responsibility to look after </a:t>
            </a:r>
            <a:br>
              <a:rPr lang="en-GB" altLang="en-US" sz="1600" dirty="0">
                <a:solidFill>
                  <a:schemeClr val="bg1"/>
                </a:solidFill>
              </a:rPr>
            </a:br>
            <a:r>
              <a:rPr lang="en-GB" altLang="en-US" sz="1600" dirty="0">
                <a:solidFill>
                  <a:schemeClr val="bg1"/>
                </a:solidFill>
              </a:rPr>
              <a:t>our planet. It is our only home.’ </a:t>
            </a:r>
            <a:br>
              <a:rPr lang="en-GB" altLang="en-US" sz="1600" dirty="0">
                <a:solidFill>
                  <a:schemeClr val="bg1"/>
                </a:solidFill>
              </a:rPr>
            </a:br>
            <a:r>
              <a:rPr lang="en-GB" altLang="en-US" sz="1600" dirty="0">
                <a:solidFill>
                  <a:schemeClr val="bg1"/>
                </a:solidFill>
              </a:rPr>
              <a:t>– </a:t>
            </a:r>
            <a:r>
              <a:rPr lang="en-GB" altLang="en-US" sz="1600" b="1" dirty="0">
                <a:solidFill>
                  <a:schemeClr val="bg1"/>
                </a:solidFill>
              </a:rPr>
              <a:t>Dalai Lama</a:t>
            </a:r>
          </a:p>
        </p:txBody>
      </p:sp>
      <p:sp>
        <p:nvSpPr>
          <p:cNvPr id="3" name="Rectangle 2"/>
          <p:cNvSpPr/>
          <p:nvPr/>
        </p:nvSpPr>
        <p:spPr>
          <a:xfrm>
            <a:off x="766763" y="2994025"/>
            <a:ext cx="6054725" cy="460375"/>
          </a:xfrm>
          <a:prstGeom prst="rect">
            <a:avLst/>
          </a:prstGeom>
          <a:solidFill>
            <a:srgbClr val="155B2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sz="1600" dirty="0">
                <a:solidFill>
                  <a:schemeClr val="bg1"/>
                </a:solidFill>
              </a:rPr>
              <a:t>Reduce consumption</a:t>
            </a:r>
          </a:p>
        </p:txBody>
      </p:sp>
      <p:sp>
        <p:nvSpPr>
          <p:cNvPr id="9" name="Rectangle 8"/>
          <p:cNvSpPr/>
          <p:nvPr/>
        </p:nvSpPr>
        <p:spPr>
          <a:xfrm>
            <a:off x="766763" y="3719513"/>
            <a:ext cx="5927725" cy="460375"/>
          </a:xfrm>
          <a:prstGeom prst="rect">
            <a:avLst/>
          </a:prstGeom>
          <a:solidFill>
            <a:srgbClr val="155B2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eaLnBrk="1" fontAlgn="auto" hangingPunct="1">
              <a:spcBef>
                <a:spcPts val="0"/>
              </a:spcBef>
              <a:spcAft>
                <a:spcPts val="0"/>
              </a:spcAft>
              <a:defRPr/>
            </a:pPr>
            <a:r>
              <a:rPr lang="en-GB" sz="1600" dirty="0">
                <a:solidFill>
                  <a:schemeClr val="bg1"/>
                </a:solidFill>
              </a:rPr>
              <a:t>Reduce pollution</a:t>
            </a:r>
          </a:p>
        </p:txBody>
      </p:sp>
      <p:sp>
        <p:nvSpPr>
          <p:cNvPr id="10" name="Rectangle 9"/>
          <p:cNvSpPr/>
          <p:nvPr/>
        </p:nvSpPr>
        <p:spPr>
          <a:xfrm>
            <a:off x="766763" y="4443413"/>
            <a:ext cx="5649912" cy="460375"/>
          </a:xfrm>
          <a:prstGeom prst="rect">
            <a:avLst/>
          </a:prstGeom>
          <a:solidFill>
            <a:srgbClr val="155B2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fontAlgn="auto" hangingPunct="1">
              <a:spcBef>
                <a:spcPts val="0"/>
              </a:spcBef>
              <a:spcAft>
                <a:spcPts val="0"/>
              </a:spcAft>
              <a:defRPr/>
            </a:pPr>
            <a:r>
              <a:rPr lang="en-GB" altLang="en-US" sz="1600" dirty="0">
                <a:solidFill>
                  <a:schemeClr val="bg1"/>
                </a:solidFill>
              </a:rPr>
              <a:t>Protect habitats</a:t>
            </a:r>
          </a:p>
        </p:txBody>
      </p:sp>
      <p:pic>
        <p:nvPicPr>
          <p:cNvPr id="27659" name="Picture 4"/>
          <p:cNvPicPr>
            <a:picLocks noChangeAspect="1"/>
          </p:cNvPicPr>
          <p:nvPr/>
        </p:nvPicPr>
        <p:blipFill>
          <a:blip r:embed="rId3">
            <a:extLst>
              <a:ext uri="{28A0092B-C50C-407E-A947-70E740481C1C}">
                <a14:useLocalDpi xmlns:a14="http://schemas.microsoft.com/office/drawing/2010/main" val="0"/>
              </a:ext>
            </a:extLst>
          </a:blip>
          <a:srcRect r="8698"/>
          <a:stretch>
            <a:fillRect/>
          </a:stretch>
        </p:blipFill>
        <p:spPr bwMode="auto">
          <a:xfrm>
            <a:off x="4991450" y="2518395"/>
            <a:ext cx="3395313" cy="357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3"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500" y="738188"/>
            <a:ext cx="824706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Protect Our Species</a:t>
            </a:r>
          </a:p>
        </p:txBody>
      </p:sp>
      <p:sp>
        <p:nvSpPr>
          <p:cNvPr id="2" name="TextBox 1"/>
          <p:cNvSpPr txBox="1">
            <a:spLocks noChangeArrowheads="1"/>
          </p:cNvSpPr>
          <p:nvPr/>
        </p:nvSpPr>
        <p:spPr bwMode="auto">
          <a:xfrm>
            <a:off x="755650" y="1908175"/>
            <a:ext cx="7632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Animals and plants are a great gift and essential to the health of our planet. Unfortunately, due to human actions, more and more of </a:t>
            </a:r>
            <a:br>
              <a:rPr lang="en-GB" altLang="en-US" sz="1600"/>
            </a:br>
            <a:r>
              <a:rPr lang="en-GB" altLang="en-US" sz="1600"/>
              <a:t>these species are at risk of extinction every year.</a:t>
            </a:r>
          </a:p>
        </p:txBody>
      </p:sp>
      <p:pic>
        <p:nvPicPr>
          <p:cNvPr id="9220" name="Picture 4"/>
          <p:cNvPicPr>
            <a:picLocks noChangeAspect="1"/>
          </p:cNvPicPr>
          <p:nvPr/>
        </p:nvPicPr>
        <p:blipFill>
          <a:blip r:embed="rId2">
            <a:extLst>
              <a:ext uri="{28A0092B-C50C-407E-A947-70E740481C1C}">
                <a14:useLocalDpi xmlns:a14="http://schemas.microsoft.com/office/drawing/2010/main" val="0"/>
              </a:ext>
            </a:extLst>
          </a:blip>
          <a:srcRect l="-2" t="-2" r="153" b="39685"/>
          <a:stretch>
            <a:fillRect/>
          </a:stretch>
        </p:blipFill>
        <p:spPr bwMode="auto">
          <a:xfrm>
            <a:off x="755650" y="2916238"/>
            <a:ext cx="76327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0413" y="2916238"/>
            <a:ext cx="7632700" cy="3176587"/>
          </a:xfrm>
          <a:prstGeom prst="rect">
            <a:avLst/>
          </a:prstGeom>
          <a:solidFill>
            <a:srgbClr val="155B21">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TextBox 17"/>
          <p:cNvSpPr txBox="1">
            <a:spLocks noChangeArrowheads="1"/>
          </p:cNvSpPr>
          <p:nvPr/>
        </p:nvSpPr>
        <p:spPr bwMode="auto">
          <a:xfrm>
            <a:off x="755650" y="1908175"/>
            <a:ext cx="7632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Climate change, deforestation, pollution, poaching and pesticides are among the many reasons why these precious living things are in danger of disappearing forever.</a:t>
            </a:r>
          </a:p>
        </p:txBody>
      </p:sp>
      <p:sp>
        <p:nvSpPr>
          <p:cNvPr id="19" name="TextBox 18"/>
          <p:cNvSpPr txBox="1">
            <a:spLocks noChangeArrowheads="1"/>
          </p:cNvSpPr>
          <p:nvPr/>
        </p:nvSpPr>
        <p:spPr bwMode="auto">
          <a:xfrm>
            <a:off x="755650" y="190817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dirty="0"/>
              <a:t>The rate of extinction can be slowed and many species can recover if there is immediate action.</a:t>
            </a:r>
          </a:p>
        </p:txBody>
      </p:sp>
      <p:sp>
        <p:nvSpPr>
          <p:cNvPr id="14" name="Rectangle 13"/>
          <p:cNvSpPr/>
          <p:nvPr/>
        </p:nvSpPr>
        <p:spPr>
          <a:xfrm>
            <a:off x="750888" y="5200650"/>
            <a:ext cx="7632700" cy="892175"/>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b="1" dirty="0">
                <a:solidFill>
                  <a:schemeClr val="bg1"/>
                </a:solidFill>
              </a:rPr>
              <a:t>Did You Know…?</a:t>
            </a:r>
          </a:p>
          <a:p>
            <a:pPr eaLnBrk="1" fontAlgn="auto" hangingPunct="1">
              <a:spcAft>
                <a:spcPts val="0"/>
              </a:spcAft>
              <a:defRPr/>
            </a:pPr>
            <a:r>
              <a:rPr lang="en-GB" altLang="en-US" sz="1600" dirty="0">
                <a:solidFill>
                  <a:schemeClr val="bg1"/>
                </a:solidFill>
                <a:latin typeface="Twinkl" pitchFamily="2" charset="0"/>
              </a:rPr>
              <a:t>There are currently over 16 000 species threatened with extinction.</a:t>
            </a:r>
          </a:p>
          <a:p>
            <a:pPr eaLnBrk="1" fontAlgn="auto" hangingPunct="1">
              <a:spcAft>
                <a:spcPts val="0"/>
              </a:spcAft>
              <a:defRPr/>
            </a:pPr>
            <a:r>
              <a:rPr lang="en-GB" altLang="en-US" sz="1600" dirty="0">
                <a:solidFill>
                  <a:schemeClr val="bg1"/>
                </a:solidFill>
                <a:latin typeface="Twinkl" pitchFamily="2" charset="0"/>
              </a:rPr>
              <a:t>Between 200 and 2000 species become extinct every year.</a:t>
            </a:r>
          </a:p>
        </p:txBody>
      </p:sp>
      <p:pic>
        <p:nvPicPr>
          <p:cNvPr id="92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2740025"/>
            <a:ext cx="3698875"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8" grpId="1"/>
      <p:bldP spid="19"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66763" y="5297488"/>
            <a:ext cx="5932487" cy="81280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If we are not careful, this will happen to many </a:t>
            </a:r>
          </a:p>
          <a:p>
            <a:pPr eaLnBrk="1" fontAlgn="auto" hangingPunct="1">
              <a:spcAft>
                <a:spcPts val="0"/>
              </a:spcAft>
              <a:defRPr/>
            </a:pPr>
            <a:r>
              <a:rPr lang="en-GB" altLang="en-US" sz="1600" dirty="0">
                <a:solidFill>
                  <a:schemeClr val="bg1"/>
                </a:solidFill>
              </a:rPr>
              <a:t>of the species treasured around the world today.</a:t>
            </a:r>
          </a:p>
        </p:txBody>
      </p:sp>
      <p:sp>
        <p:nvSpPr>
          <p:cNvPr id="31" name="Rectangle 30"/>
          <p:cNvSpPr/>
          <p:nvPr/>
        </p:nvSpPr>
        <p:spPr>
          <a:xfrm>
            <a:off x="755650" y="2670175"/>
            <a:ext cx="5859463" cy="2317750"/>
          </a:xfrm>
          <a:prstGeom prst="rect">
            <a:avLst/>
          </a:prstGeom>
          <a:solidFill>
            <a:schemeClr val="bg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rIns="1764000" anchor="ctr"/>
          <a:lstStyle/>
          <a:p>
            <a:pPr eaLnBrk="1" fontAlgn="auto" hangingPunct="1">
              <a:spcAft>
                <a:spcPts val="0"/>
              </a:spcAft>
              <a:defRPr/>
            </a:pPr>
            <a:r>
              <a:rPr lang="en-GB" altLang="en-US" sz="1600" dirty="0">
                <a:solidFill>
                  <a:schemeClr val="tx1"/>
                </a:solidFill>
              </a:rPr>
              <a:t>One of the most famous creatures to have become extinct is the dodo.</a:t>
            </a:r>
          </a:p>
          <a:p>
            <a:pPr eaLnBrk="1" fontAlgn="auto" hangingPunct="1">
              <a:spcAft>
                <a:spcPts val="0"/>
              </a:spcAft>
              <a:defRPr/>
            </a:pPr>
            <a:r>
              <a:rPr lang="en-GB" altLang="en-US" sz="1600" dirty="0">
                <a:solidFill>
                  <a:schemeClr val="tx1"/>
                </a:solidFill>
              </a:rPr>
              <a:t>First discovered in 1598, the dodo was a flightless bird that lived on the island of Mauritius in the Indian Ocean. Soon after, the dodo was hunted by sailors and other species they had brought with them and its habitat was destroyed. </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Which Species Are Endangered?</a:t>
            </a:r>
          </a:p>
        </p:txBody>
      </p:sp>
      <p:sp>
        <p:nvSpPr>
          <p:cNvPr id="29" name="TextBox 28"/>
          <p:cNvSpPr txBox="1">
            <a:spLocks noChangeArrowheads="1"/>
          </p:cNvSpPr>
          <p:nvPr/>
        </p:nvSpPr>
        <p:spPr bwMode="auto">
          <a:xfrm>
            <a:off x="755650" y="1908175"/>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a:t>Do you know of any species that are endangered?</a:t>
            </a:r>
          </a:p>
          <a:p>
            <a:pPr algn="ctr" eaLnBrk="1" hangingPunct="1"/>
            <a:r>
              <a:rPr lang="en-GB" altLang="en-US" sz="1600"/>
              <a:t>Do you know of any species that are extinct?</a:t>
            </a:r>
          </a:p>
        </p:txBody>
      </p:sp>
      <p:sp>
        <p:nvSpPr>
          <p:cNvPr id="32" name="Rectangle 31"/>
          <p:cNvSpPr/>
          <p:nvPr/>
        </p:nvSpPr>
        <p:spPr>
          <a:xfrm>
            <a:off x="755650" y="2667594"/>
            <a:ext cx="5943600" cy="887412"/>
          </a:xfrm>
          <a:prstGeom prst="rect">
            <a:avLst/>
          </a:prstGeom>
          <a:solidFill>
            <a:schemeClr val="bg1"/>
          </a:solid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rIns="1440000" anchor="ctr"/>
          <a:lstStyle/>
          <a:p>
            <a:pPr eaLnBrk="1" fontAlgn="auto" hangingPunct="1">
              <a:spcAft>
                <a:spcPts val="0"/>
              </a:spcAft>
              <a:defRPr/>
            </a:pPr>
            <a:r>
              <a:rPr lang="en-GB" altLang="en-US" sz="1600" dirty="0">
                <a:solidFill>
                  <a:schemeClr val="tx1"/>
                </a:solidFill>
              </a:rPr>
              <a:t>Sadly, the last sighting of a dodo was in 1662, less than 100 years after it was discovered.</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358" r="28930"/>
          <a:stretch/>
        </p:blipFill>
        <p:spPr>
          <a:xfrm>
            <a:off x="4943103" y="2669459"/>
            <a:ext cx="3438964" cy="3438964"/>
          </a:xfrm>
          <a:prstGeom prst="flowChartConnector">
            <a:avLst/>
          </a:prstGeom>
        </p:spPr>
      </p:pic>
      <p:sp>
        <p:nvSpPr>
          <p:cNvPr id="23" name="Oval 22"/>
          <p:cNvSpPr/>
          <p:nvPr/>
        </p:nvSpPr>
        <p:spPr>
          <a:xfrm>
            <a:off x="4937125" y="2647950"/>
            <a:ext cx="3444875" cy="3444875"/>
          </a:xfrm>
          <a:prstGeom prst="ellipse">
            <a:avLst/>
          </a:prstGeom>
          <a:noFill/>
          <a:ln w="38100">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24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1195" y="4353886"/>
            <a:ext cx="1580805" cy="17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22" presetClass="entr" presetSubtype="2"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500"/>
                                        <p:tgtEl>
                                          <p:spTgt spid="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animBg="1"/>
      <p:bldP spid="31" grpId="1" animBg="1"/>
      <p:bldP spid="29"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500" y="738188"/>
            <a:ext cx="8250238"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Find Out More…</a:t>
            </a:r>
          </a:p>
        </p:txBody>
      </p:sp>
      <p:grpSp>
        <p:nvGrpSpPr>
          <p:cNvPr id="11267" name="Group 58"/>
          <p:cNvGrpSpPr>
            <a:grpSpLocks/>
          </p:cNvGrpSpPr>
          <p:nvPr/>
        </p:nvGrpSpPr>
        <p:grpSpPr bwMode="auto">
          <a:xfrm>
            <a:off x="1550988" y="4884738"/>
            <a:ext cx="1216025" cy="1200150"/>
            <a:chOff x="1550391" y="4883949"/>
            <a:chExt cx="1215986" cy="1200378"/>
          </a:xfrm>
        </p:grpSpPr>
        <p:pic>
          <p:nvPicPr>
            <p:cNvPr id="2050" name="Picture 2" descr="Close-Up Photography of Giraffe">
              <a:hlinkClick r:id="rId2" action="ppaction://hlinksldjump"/>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9" t="1190" r="22660" b="4334"/>
            <a:stretch/>
          </p:blipFill>
          <p:spPr bwMode="auto">
            <a:xfrm>
              <a:off x="1565999" y="4883949"/>
              <a:ext cx="1200378" cy="120037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2" name="Rounded Rectangle 51">
              <a:hlinkClick r:id="rId2" action="ppaction://hlinksldjump"/>
            </p:cNvPr>
            <p:cNvSpPr/>
            <p:nvPr/>
          </p:nvSpPr>
          <p:spPr>
            <a:xfrm>
              <a:off x="1550391" y="5366641"/>
              <a:ext cx="1215986" cy="25246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Giraffes</a:t>
              </a:r>
            </a:p>
          </p:txBody>
        </p:sp>
      </p:grpSp>
      <p:pic>
        <p:nvPicPr>
          <p:cNvPr id="40" name="Picture 39">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7039" t="36100" r="31338" b="2911"/>
          <a:stretch/>
        </p:blipFill>
        <p:spPr>
          <a:xfrm>
            <a:off x="6377786" y="4889494"/>
            <a:ext cx="1215822" cy="1215822"/>
          </a:xfrm>
          <a:prstGeom prst="flowChartConnector">
            <a:avLst/>
          </a:prstGeom>
        </p:spPr>
      </p:pic>
      <p:pic>
        <p:nvPicPr>
          <p:cNvPr id="39" name="Picture 38">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2641" t="24678" r="37319"/>
          <a:stretch/>
        </p:blipFill>
        <p:spPr>
          <a:xfrm>
            <a:off x="4747190" y="4870514"/>
            <a:ext cx="1235744" cy="1235744"/>
          </a:xfrm>
          <a:prstGeom prst="flowChartConnector">
            <a:avLst/>
          </a:prstGeom>
        </p:spPr>
      </p:pic>
      <p:pic>
        <p:nvPicPr>
          <p:cNvPr id="38" name="Picture 37">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6027" t="7841" r="25547" b="944"/>
          <a:stretch/>
        </p:blipFill>
        <p:spPr>
          <a:xfrm>
            <a:off x="3163457" y="4884954"/>
            <a:ext cx="1203209" cy="1207871"/>
          </a:xfrm>
          <a:prstGeom prst="flowChartConnector">
            <a:avLst/>
          </a:prstGeom>
        </p:spPr>
      </p:pic>
      <p:pic>
        <p:nvPicPr>
          <p:cNvPr id="37" name="Picture 36">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l="23262" t="36823" r="11053" b="19218"/>
          <a:stretch/>
        </p:blipFill>
        <p:spPr>
          <a:xfrm>
            <a:off x="7180764" y="3685520"/>
            <a:ext cx="1221367" cy="1221367"/>
          </a:xfrm>
          <a:prstGeom prst="flowChartConnector">
            <a:avLst/>
          </a:prstGeom>
        </p:spPr>
      </p:pic>
      <p:pic>
        <p:nvPicPr>
          <p:cNvPr id="36" name="Picture 3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20459" r="20459"/>
          <a:stretch/>
        </p:blipFill>
        <p:spPr>
          <a:xfrm>
            <a:off x="5587844" y="3705049"/>
            <a:ext cx="1194549" cy="1194549"/>
          </a:xfrm>
          <a:prstGeom prst="flowChartConnector">
            <a:avLst/>
          </a:prstGeom>
        </p:spPr>
      </p:pic>
      <p:pic>
        <p:nvPicPr>
          <p:cNvPr id="35" name="Picture 34">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4790" r="28268"/>
          <a:stretch/>
        </p:blipFill>
        <p:spPr>
          <a:xfrm flipH="1">
            <a:off x="3981889" y="3687005"/>
            <a:ext cx="1202081" cy="1212593"/>
          </a:xfrm>
          <a:prstGeom prst="flowChartConnector">
            <a:avLst/>
          </a:prstGeom>
        </p:spPr>
      </p:pic>
      <p:pic>
        <p:nvPicPr>
          <p:cNvPr id="34" name="Picture 33">
            <a:hlinkClick r:id="rId16" action="ppaction://hlinksldjump"/>
          </p:cNvPr>
          <p:cNvPicPr>
            <a:picLocks noChangeAspect="1"/>
          </p:cNvPicPr>
          <p:nvPr/>
        </p:nvPicPr>
        <p:blipFill rotWithShape="1">
          <a:blip r:embed="rId17" cstate="print">
            <a:extLst>
              <a:ext uri="{28A0092B-C50C-407E-A947-70E740481C1C}">
                <a14:useLocalDpi xmlns:a14="http://schemas.microsoft.com/office/drawing/2010/main" val="0"/>
              </a:ext>
            </a:extLst>
          </a:blip>
          <a:srcRect l="23277" r="10057"/>
          <a:stretch/>
        </p:blipFill>
        <p:spPr>
          <a:xfrm>
            <a:off x="2369142" y="3700414"/>
            <a:ext cx="1223947" cy="1223947"/>
          </a:xfrm>
          <a:prstGeom prst="flowChartConnector">
            <a:avLst/>
          </a:prstGeom>
        </p:spPr>
      </p:pic>
      <p:pic>
        <p:nvPicPr>
          <p:cNvPr id="33" name="Picture 32">
            <a:hlinkClick r:id="rId18" action="ppaction://hlinksldjump"/>
          </p:cNvPr>
          <p:cNvPicPr>
            <a:picLocks noChangeAspect="1"/>
          </p:cNvPicPr>
          <p:nvPr/>
        </p:nvPicPr>
        <p:blipFill rotWithShape="1">
          <a:blip r:embed="rId19" cstate="print">
            <a:extLst>
              <a:ext uri="{28A0092B-C50C-407E-A947-70E740481C1C}">
                <a14:useLocalDpi xmlns:a14="http://schemas.microsoft.com/office/drawing/2010/main" val="0"/>
              </a:ext>
            </a:extLst>
          </a:blip>
          <a:srcRect l="32568" t="35907" r="24537" b="-477"/>
          <a:stretch/>
        </p:blipFill>
        <p:spPr>
          <a:xfrm>
            <a:off x="754905" y="3698926"/>
            <a:ext cx="1225435" cy="1225435"/>
          </a:xfrm>
          <a:prstGeom prst="flowChartConnector">
            <a:avLst/>
          </a:prstGeom>
        </p:spPr>
      </p:pic>
      <p:pic>
        <p:nvPicPr>
          <p:cNvPr id="32" name="Picture 31">
            <a:hlinkClick r:id="rId20" action="ppaction://hlinksldjump"/>
          </p:cNvPr>
          <p:cNvPicPr>
            <a:picLocks noChangeAspect="1"/>
          </p:cNvPicPr>
          <p:nvPr/>
        </p:nvPicPr>
        <p:blipFill rotWithShape="1">
          <a:blip r:embed="rId21" cstate="print">
            <a:extLst>
              <a:ext uri="{28A0092B-C50C-407E-A947-70E740481C1C}">
                <a14:useLocalDpi xmlns:a14="http://schemas.microsoft.com/office/drawing/2010/main" val="0"/>
              </a:ext>
            </a:extLst>
          </a:blip>
          <a:srcRect l="38810" t="9007" r="12093" b="1725"/>
          <a:stretch/>
        </p:blipFill>
        <p:spPr>
          <a:xfrm>
            <a:off x="7187864" y="2365928"/>
            <a:ext cx="1193319" cy="1193319"/>
          </a:xfrm>
          <a:prstGeom prst="flowChartConnector">
            <a:avLst/>
          </a:prstGeom>
        </p:spPr>
      </p:pic>
      <p:pic>
        <p:nvPicPr>
          <p:cNvPr id="31" name="Picture 30">
            <a:hlinkClick r:id="rId22" action="ppaction://hlinksldjump"/>
          </p:cNvPr>
          <p:cNvPicPr>
            <a:picLocks noChangeAspect="1"/>
          </p:cNvPicPr>
          <p:nvPr/>
        </p:nvPicPr>
        <p:blipFill rotWithShape="1">
          <a:blip r:embed="rId23" cstate="print">
            <a:extLst>
              <a:ext uri="{28A0092B-C50C-407E-A947-70E740481C1C}">
                <a14:useLocalDpi xmlns:a14="http://schemas.microsoft.com/office/drawing/2010/main" val="0"/>
              </a:ext>
            </a:extLst>
          </a:blip>
          <a:srcRect l="7134" t="436" r="16093" b="22791"/>
          <a:stretch/>
        </p:blipFill>
        <p:spPr>
          <a:xfrm>
            <a:off x="5556435" y="2356150"/>
            <a:ext cx="1233494" cy="1233494"/>
          </a:xfrm>
          <a:prstGeom prst="flowChartConnector">
            <a:avLst/>
          </a:prstGeom>
        </p:spPr>
      </p:pic>
      <p:pic>
        <p:nvPicPr>
          <p:cNvPr id="30" name="Picture 29">
            <a:hlinkClick r:id="rId24" action="ppaction://hlinksldjump"/>
          </p:cNvPr>
          <p:cNvPicPr>
            <a:picLocks noChangeAspect="1"/>
          </p:cNvPicPr>
          <p:nvPr/>
        </p:nvPicPr>
        <p:blipFill rotWithShape="1">
          <a:blip r:embed="rId25">
            <a:extLst>
              <a:ext uri="{28A0092B-C50C-407E-A947-70E740481C1C}">
                <a14:useLocalDpi xmlns:a14="http://schemas.microsoft.com/office/drawing/2010/main" val="0"/>
              </a:ext>
            </a:extLst>
          </a:blip>
          <a:srcRect l="20743" t="14017" r="22747" b="1063"/>
          <a:stretch/>
        </p:blipFill>
        <p:spPr>
          <a:xfrm>
            <a:off x="3967561" y="2351518"/>
            <a:ext cx="1208875" cy="1208875"/>
          </a:xfrm>
          <a:prstGeom prst="flowChartConnector">
            <a:avLst/>
          </a:prstGeom>
        </p:spPr>
      </p:pic>
      <p:pic>
        <p:nvPicPr>
          <p:cNvPr id="29" name="Picture 28">
            <a:hlinkClick r:id="rId26" action="ppaction://hlinksldjump"/>
          </p:cNvPr>
          <p:cNvPicPr>
            <a:picLocks noChangeAspect="1"/>
          </p:cNvPicPr>
          <p:nvPr/>
        </p:nvPicPr>
        <p:blipFill rotWithShape="1">
          <a:blip r:embed="rId27" cstate="print">
            <a:extLst>
              <a:ext uri="{28A0092B-C50C-407E-A947-70E740481C1C}">
                <a14:useLocalDpi xmlns:a14="http://schemas.microsoft.com/office/drawing/2010/main" val="0"/>
              </a:ext>
            </a:extLst>
          </a:blip>
          <a:srcRect l="18750" r="18750"/>
          <a:stretch/>
        </p:blipFill>
        <p:spPr>
          <a:xfrm>
            <a:off x="2361606" y="2349150"/>
            <a:ext cx="1208874" cy="1208874"/>
          </a:xfrm>
          <a:prstGeom prst="flowChartConnector">
            <a:avLst/>
          </a:prstGeom>
        </p:spPr>
      </p:pic>
      <p:pic>
        <p:nvPicPr>
          <p:cNvPr id="10" name="Picture 9">
            <a:hlinkClick r:id="rId28" action="ppaction://hlinksldjump"/>
          </p:cNvPr>
          <p:cNvPicPr>
            <a:picLocks noChangeAspect="1"/>
          </p:cNvPicPr>
          <p:nvPr/>
        </p:nvPicPr>
        <p:blipFill rotWithShape="1">
          <a:blip r:embed="rId29" cstate="print">
            <a:extLst>
              <a:ext uri="{28A0092B-C50C-407E-A947-70E740481C1C}">
                <a14:useLocalDpi xmlns:a14="http://schemas.microsoft.com/office/drawing/2010/main" val="0"/>
              </a:ext>
            </a:extLst>
          </a:blip>
          <a:srcRect l="20987" t="7939" r="18668" b="1542"/>
          <a:stretch/>
        </p:blipFill>
        <p:spPr>
          <a:xfrm>
            <a:off x="739090" y="2356411"/>
            <a:ext cx="1232971" cy="1232971"/>
          </a:xfrm>
          <a:prstGeom prst="flowChartConnector">
            <a:avLst/>
          </a:prstGeom>
        </p:spPr>
      </p:pic>
      <p:sp>
        <p:nvSpPr>
          <p:cNvPr id="11281" name="TextBox 1"/>
          <p:cNvSpPr txBox="1">
            <a:spLocks noChangeArrowheads="1"/>
          </p:cNvSpPr>
          <p:nvPr/>
        </p:nvSpPr>
        <p:spPr bwMode="auto">
          <a:xfrm>
            <a:off x="763588" y="1852613"/>
            <a:ext cx="7632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a:t>Click on one of the species below and learn about why they are endangered:</a:t>
            </a:r>
          </a:p>
        </p:txBody>
      </p:sp>
      <p:sp>
        <p:nvSpPr>
          <p:cNvPr id="3" name="Oval 2"/>
          <p:cNvSpPr/>
          <p:nvPr/>
        </p:nvSpPr>
        <p:spPr>
          <a:xfrm>
            <a:off x="755650" y="2355850"/>
            <a:ext cx="1208088" cy="1209675"/>
          </a:xfrm>
          <a:prstGeom prst="ellipse">
            <a:avLst/>
          </a:prstGeom>
          <a:no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1" name="Oval 10"/>
          <p:cNvSpPr/>
          <p:nvPr/>
        </p:nvSpPr>
        <p:spPr>
          <a:xfrm>
            <a:off x="2362200" y="2355850"/>
            <a:ext cx="1208088" cy="1209675"/>
          </a:xfrm>
          <a:prstGeom prst="ellipse">
            <a:avLst/>
          </a:prstGeom>
          <a:no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Oval 11"/>
          <p:cNvSpPr/>
          <p:nvPr/>
        </p:nvSpPr>
        <p:spPr>
          <a:xfrm>
            <a:off x="3967163" y="2355850"/>
            <a:ext cx="1209675" cy="1209675"/>
          </a:xfrm>
          <a:prstGeom prst="ellipse">
            <a:avLst/>
          </a:prstGeom>
          <a:no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Oval 12"/>
          <p:cNvSpPr/>
          <p:nvPr/>
        </p:nvSpPr>
        <p:spPr>
          <a:xfrm>
            <a:off x="5573713" y="2355850"/>
            <a:ext cx="1208087" cy="1209675"/>
          </a:xfrm>
          <a:prstGeom prst="ellipse">
            <a:avLst/>
          </a:prstGeom>
          <a:no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p:cNvSpPr/>
          <p:nvPr/>
        </p:nvSpPr>
        <p:spPr>
          <a:xfrm>
            <a:off x="7180263" y="2355850"/>
            <a:ext cx="1208087" cy="1209675"/>
          </a:xfrm>
          <a:prstGeom prst="ellipse">
            <a:avLst/>
          </a:prstGeom>
          <a:no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8" name="Group 7"/>
          <p:cNvGrpSpPr/>
          <p:nvPr/>
        </p:nvGrpSpPr>
        <p:grpSpPr>
          <a:xfrm>
            <a:off x="763186" y="3698927"/>
            <a:ext cx="7632700" cy="1208875"/>
            <a:chOff x="755650" y="3808484"/>
            <a:chExt cx="7632700" cy="1208875"/>
          </a:xfrm>
          <a:noFill/>
        </p:grpSpPr>
        <p:sp>
          <p:nvSpPr>
            <p:cNvPr id="16" name="Oval 15"/>
            <p:cNvSpPr/>
            <p:nvPr/>
          </p:nvSpPr>
          <p:spPr>
            <a:xfrm>
              <a:off x="755650" y="3808484"/>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Oval 16"/>
            <p:cNvSpPr/>
            <p:nvPr/>
          </p:nvSpPr>
          <p:spPr>
            <a:xfrm>
              <a:off x="2361606" y="3808484"/>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Oval 19"/>
            <p:cNvSpPr/>
            <p:nvPr/>
          </p:nvSpPr>
          <p:spPr>
            <a:xfrm>
              <a:off x="3967562" y="3808484"/>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Oval 21"/>
            <p:cNvSpPr/>
            <p:nvPr/>
          </p:nvSpPr>
          <p:spPr>
            <a:xfrm>
              <a:off x="5573518" y="3808484"/>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Oval 22"/>
            <p:cNvSpPr/>
            <p:nvPr/>
          </p:nvSpPr>
          <p:spPr>
            <a:xfrm>
              <a:off x="7179475" y="3808484"/>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 name="Group 3"/>
          <p:cNvGrpSpPr/>
          <p:nvPr/>
        </p:nvGrpSpPr>
        <p:grpSpPr>
          <a:xfrm>
            <a:off x="1558628" y="4883949"/>
            <a:ext cx="6026743" cy="1208875"/>
            <a:chOff x="1558628" y="4883949"/>
            <a:chExt cx="6026743" cy="1208875"/>
          </a:xfrm>
          <a:noFill/>
        </p:grpSpPr>
        <p:sp>
          <p:nvSpPr>
            <p:cNvPr id="24" name="Oval 23"/>
            <p:cNvSpPr/>
            <p:nvPr/>
          </p:nvSpPr>
          <p:spPr>
            <a:xfrm>
              <a:off x="1558628" y="4883949"/>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Oval 24"/>
            <p:cNvSpPr/>
            <p:nvPr/>
          </p:nvSpPr>
          <p:spPr>
            <a:xfrm>
              <a:off x="3164584" y="4883949"/>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Oval 25"/>
            <p:cNvSpPr/>
            <p:nvPr/>
          </p:nvSpPr>
          <p:spPr>
            <a:xfrm>
              <a:off x="4770540" y="4883949"/>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Oval 26"/>
            <p:cNvSpPr/>
            <p:nvPr/>
          </p:nvSpPr>
          <p:spPr>
            <a:xfrm>
              <a:off x="6376496" y="4883949"/>
              <a:ext cx="1208875" cy="1208875"/>
            </a:xfrm>
            <a:prstGeom prst="ellipse">
              <a:avLst/>
            </a:prstGeom>
            <a:grpFill/>
            <a:ln w="28575">
              <a:solidFill>
                <a:srgbClr val="155B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1" name="Rounded Rectangle 40">
            <a:hlinkClick r:id="rId28" action="ppaction://hlinksldjump"/>
          </p:cNvPr>
          <p:cNvSpPr/>
          <p:nvPr/>
        </p:nvSpPr>
        <p:spPr>
          <a:xfrm>
            <a:off x="763588" y="2859088"/>
            <a:ext cx="1192212" cy="252412"/>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Crustaceans</a:t>
            </a:r>
          </a:p>
        </p:txBody>
      </p:sp>
      <p:sp>
        <p:nvSpPr>
          <p:cNvPr id="43" name="Rounded Rectangle 42">
            <a:hlinkClick r:id="rId26" action="ppaction://hlinksldjump"/>
          </p:cNvPr>
          <p:cNvSpPr/>
          <p:nvPr/>
        </p:nvSpPr>
        <p:spPr>
          <a:xfrm>
            <a:off x="2376488" y="2846388"/>
            <a:ext cx="1193800"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Trees</a:t>
            </a:r>
          </a:p>
        </p:txBody>
      </p:sp>
      <p:sp>
        <p:nvSpPr>
          <p:cNvPr id="44" name="Rounded Rectangle 43">
            <a:hlinkClick r:id="rId24" action="ppaction://hlinksldjump"/>
          </p:cNvPr>
          <p:cNvSpPr/>
          <p:nvPr/>
        </p:nvSpPr>
        <p:spPr>
          <a:xfrm>
            <a:off x="3983038" y="2838450"/>
            <a:ext cx="1193800" cy="252413"/>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Birds</a:t>
            </a:r>
          </a:p>
        </p:txBody>
      </p:sp>
      <p:sp>
        <p:nvSpPr>
          <p:cNvPr id="45" name="Rounded Rectangle 44">
            <a:hlinkClick r:id="rId22" action="ppaction://hlinksldjump"/>
          </p:cNvPr>
          <p:cNvSpPr/>
          <p:nvPr/>
        </p:nvSpPr>
        <p:spPr>
          <a:xfrm>
            <a:off x="5581650" y="2859088"/>
            <a:ext cx="1192213" cy="252412"/>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Sharks</a:t>
            </a:r>
          </a:p>
        </p:txBody>
      </p:sp>
      <p:sp>
        <p:nvSpPr>
          <p:cNvPr id="46" name="Rounded Rectangle 45">
            <a:hlinkClick r:id="rId20" action="ppaction://hlinksldjump"/>
          </p:cNvPr>
          <p:cNvSpPr/>
          <p:nvPr/>
        </p:nvSpPr>
        <p:spPr>
          <a:xfrm>
            <a:off x="7178675" y="2833688"/>
            <a:ext cx="1193800" cy="252412"/>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Sea Turtles</a:t>
            </a:r>
          </a:p>
        </p:txBody>
      </p:sp>
      <p:sp>
        <p:nvSpPr>
          <p:cNvPr id="47" name="Rounded Rectangle 46">
            <a:hlinkClick r:id="rId18" action="ppaction://hlinksldjump"/>
          </p:cNvPr>
          <p:cNvSpPr/>
          <p:nvPr/>
        </p:nvSpPr>
        <p:spPr>
          <a:xfrm>
            <a:off x="776288" y="4211638"/>
            <a:ext cx="1193800"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Whales</a:t>
            </a:r>
          </a:p>
        </p:txBody>
      </p:sp>
      <p:sp>
        <p:nvSpPr>
          <p:cNvPr id="48" name="Rounded Rectangle 47">
            <a:hlinkClick r:id="rId16" action="ppaction://hlinksldjump"/>
          </p:cNvPr>
          <p:cNvSpPr/>
          <p:nvPr/>
        </p:nvSpPr>
        <p:spPr>
          <a:xfrm>
            <a:off x="2390775" y="4200525"/>
            <a:ext cx="1193800" cy="252413"/>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Great Apes</a:t>
            </a:r>
          </a:p>
        </p:txBody>
      </p:sp>
      <p:sp>
        <p:nvSpPr>
          <p:cNvPr id="49" name="Rounded Rectangle 48">
            <a:hlinkClick r:id="rId14" action="ppaction://hlinksldjump"/>
          </p:cNvPr>
          <p:cNvSpPr/>
          <p:nvPr/>
        </p:nvSpPr>
        <p:spPr>
          <a:xfrm>
            <a:off x="3997325" y="4191000"/>
            <a:ext cx="1192213"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Fish</a:t>
            </a:r>
          </a:p>
        </p:txBody>
      </p:sp>
      <p:sp>
        <p:nvSpPr>
          <p:cNvPr id="50" name="Rounded Rectangle 49">
            <a:hlinkClick r:id="rId12" action="ppaction://hlinksldjump"/>
          </p:cNvPr>
          <p:cNvSpPr/>
          <p:nvPr/>
        </p:nvSpPr>
        <p:spPr>
          <a:xfrm>
            <a:off x="5594350" y="4211638"/>
            <a:ext cx="1193800"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Plants</a:t>
            </a:r>
          </a:p>
        </p:txBody>
      </p:sp>
      <p:sp>
        <p:nvSpPr>
          <p:cNvPr id="51" name="Rounded Rectangle 50">
            <a:hlinkClick r:id="rId10" action="ppaction://hlinksldjump"/>
          </p:cNvPr>
          <p:cNvSpPr/>
          <p:nvPr/>
        </p:nvSpPr>
        <p:spPr>
          <a:xfrm>
            <a:off x="7192963" y="4186238"/>
            <a:ext cx="1192212"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Insects</a:t>
            </a:r>
          </a:p>
        </p:txBody>
      </p:sp>
      <p:sp>
        <p:nvSpPr>
          <p:cNvPr id="53" name="Rounded Rectangle 52">
            <a:hlinkClick r:id="rId8" action="ppaction://hlinksldjump"/>
          </p:cNvPr>
          <p:cNvSpPr/>
          <p:nvPr/>
        </p:nvSpPr>
        <p:spPr>
          <a:xfrm>
            <a:off x="3182938" y="5375275"/>
            <a:ext cx="1192212"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Coral</a:t>
            </a:r>
          </a:p>
        </p:txBody>
      </p:sp>
      <p:sp>
        <p:nvSpPr>
          <p:cNvPr id="54" name="Rounded Rectangle 53">
            <a:hlinkClick r:id="rId6" action="ppaction://hlinksldjump"/>
          </p:cNvPr>
          <p:cNvSpPr/>
          <p:nvPr/>
        </p:nvSpPr>
        <p:spPr>
          <a:xfrm>
            <a:off x="4778375" y="5365750"/>
            <a:ext cx="1193800"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Bees</a:t>
            </a:r>
          </a:p>
        </p:txBody>
      </p:sp>
      <p:sp>
        <p:nvSpPr>
          <p:cNvPr id="55" name="Rounded Rectangle 54">
            <a:hlinkClick r:id="rId4" action="ppaction://hlinksldjump"/>
          </p:cNvPr>
          <p:cNvSpPr/>
          <p:nvPr/>
        </p:nvSpPr>
        <p:spPr>
          <a:xfrm>
            <a:off x="6392863" y="5351463"/>
            <a:ext cx="1192212" cy="254000"/>
          </a:xfrm>
          <a:prstGeom prst="roundRect">
            <a:avLst/>
          </a:prstGeom>
          <a:solidFill>
            <a:srgbClr val="155B2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200" b="1" dirty="0"/>
              <a:t>Elephants</a:t>
            </a:r>
          </a:p>
        </p:txBody>
      </p:sp>
      <p:grpSp>
        <p:nvGrpSpPr>
          <p:cNvPr id="11302" name="Group 66"/>
          <p:cNvGrpSpPr>
            <a:grpSpLocks/>
          </p:cNvGrpSpPr>
          <p:nvPr/>
        </p:nvGrpSpPr>
        <p:grpSpPr bwMode="auto">
          <a:xfrm>
            <a:off x="7048500" y="606425"/>
            <a:ext cx="1485900" cy="1209675"/>
            <a:chOff x="7048000" y="606675"/>
            <a:chExt cx="1486894" cy="1208875"/>
          </a:xfrm>
        </p:grpSpPr>
        <p:sp>
          <p:nvSpPr>
            <p:cNvPr id="57" name="Oval 56">
              <a:hlinkClick r:id="rId30" action="ppaction://hlinksldjump"/>
            </p:cNvPr>
            <p:cNvSpPr/>
            <p:nvPr/>
          </p:nvSpPr>
          <p:spPr>
            <a:xfrm>
              <a:off x="7179851" y="606675"/>
              <a:ext cx="1208895" cy="1208875"/>
            </a:xfrm>
            <a:prstGeom prst="ellipse">
              <a:avLst/>
            </a:prstGeom>
            <a:solidFill>
              <a:srgbClr val="155B2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300" dirty="0">
                <a:solidFill>
                  <a:schemeClr val="tx1"/>
                </a:solidFill>
              </a:endParaRPr>
            </a:p>
          </p:txBody>
        </p:sp>
        <p:sp>
          <p:nvSpPr>
            <p:cNvPr id="11304" name="TextBox 65">
              <a:hlinkClick r:id="rId31" action="ppaction://hlinksldjump"/>
            </p:cNvPr>
            <p:cNvSpPr txBox="1">
              <a:spLocks noChangeArrowheads="1"/>
            </p:cNvSpPr>
            <p:nvPr/>
          </p:nvSpPr>
          <p:spPr bwMode="auto">
            <a:xfrm>
              <a:off x="7048000" y="795815"/>
              <a:ext cx="1486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eaLnBrk="1" hangingPunct="1"/>
              <a:r>
                <a:rPr lang="en-GB" altLang="en-US" sz="1600" dirty="0">
                  <a:solidFill>
                    <a:schemeClr val="bg1"/>
                  </a:solidFill>
                </a:rPr>
                <a:t>What can </a:t>
              </a:r>
              <a:br>
                <a:rPr lang="en-GB" altLang="en-US" sz="1600" dirty="0">
                  <a:solidFill>
                    <a:schemeClr val="bg1"/>
                  </a:solidFill>
                </a:rPr>
              </a:br>
              <a:r>
                <a:rPr lang="en-GB" altLang="en-US" sz="1600" dirty="0">
                  <a:solidFill>
                    <a:schemeClr val="bg1"/>
                  </a:solidFill>
                </a:rPr>
                <a:t>we do </a:t>
              </a:r>
              <a:br>
                <a:rPr lang="en-GB" altLang="en-US" sz="1600" dirty="0">
                  <a:solidFill>
                    <a:schemeClr val="bg1"/>
                  </a:solidFill>
                </a:rPr>
              </a:br>
              <a:r>
                <a:rPr lang="en-GB" altLang="en-US" sz="1600" dirty="0">
                  <a:solidFill>
                    <a:schemeClr val="bg1"/>
                  </a:solidFill>
                </a:rPr>
                <a:t>to help?</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66763" y="3768725"/>
            <a:ext cx="3805237" cy="2324100"/>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Bef>
                <a:spcPts val="0"/>
              </a:spcBef>
              <a:spcAft>
                <a:spcPts val="0"/>
              </a:spcAft>
              <a:defRPr/>
            </a:pPr>
            <a:r>
              <a:rPr lang="en-GB" sz="1600" dirty="0">
                <a:solidFill>
                  <a:schemeClr val="bg1"/>
                </a:solidFill>
              </a:rPr>
              <a:t>Sadly, around the world, the population of bees is in decline.</a:t>
            </a:r>
          </a:p>
          <a:p>
            <a:pPr eaLnBrk="1" fontAlgn="auto" hangingPunct="1">
              <a:spcBef>
                <a:spcPts val="0"/>
              </a:spcBef>
              <a:spcAft>
                <a:spcPts val="0"/>
              </a:spcAft>
              <a:defRPr/>
            </a:pPr>
            <a:endParaRPr lang="en-GB" sz="1600" dirty="0">
              <a:solidFill>
                <a:schemeClr val="bg1"/>
              </a:solidFill>
            </a:endParaRPr>
          </a:p>
          <a:p>
            <a:pPr eaLnBrk="1" fontAlgn="auto" hangingPunct="1">
              <a:spcBef>
                <a:spcPts val="0"/>
              </a:spcBef>
              <a:spcAft>
                <a:spcPts val="0"/>
              </a:spcAft>
              <a:defRPr/>
            </a:pPr>
            <a:r>
              <a:rPr lang="en-GB" sz="1600" dirty="0">
                <a:solidFill>
                  <a:schemeClr val="bg1"/>
                </a:solidFill>
              </a:rPr>
              <a:t>This is largely due to:</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Loss of habitat</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Diseases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Use of pesticides which are poisoning the bees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Bees</a:t>
            </a:r>
          </a:p>
        </p:txBody>
      </p:sp>
      <p:sp>
        <p:nvSpPr>
          <p:cNvPr id="12292"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pic>
        <p:nvPicPr>
          <p:cNvPr id="12293" name="Picture 2"/>
          <p:cNvPicPr>
            <a:picLocks noChangeAspect="1"/>
          </p:cNvPicPr>
          <p:nvPr/>
        </p:nvPicPr>
        <p:blipFill>
          <a:blip r:embed="rId2">
            <a:extLst>
              <a:ext uri="{28A0092B-C50C-407E-A947-70E740481C1C}">
                <a14:useLocalDpi xmlns:a14="http://schemas.microsoft.com/office/drawing/2010/main" val="0"/>
              </a:ext>
            </a:extLst>
          </a:blip>
          <a:srcRect l="14529" r="30009"/>
          <a:stretch>
            <a:fillRect/>
          </a:stretch>
        </p:blipFill>
        <p:spPr bwMode="auto">
          <a:xfrm>
            <a:off x="4572000" y="1731963"/>
            <a:ext cx="3816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755650" y="1911350"/>
            <a:ext cx="3657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Bees are amazing creatures that live all around the world, from Europe to Africa and even in the Arctic. They help to pollinate plants and many species rely on bees doing this. </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911350"/>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Bees help the reproduction of many species’ food sources, such as nuts and fruit, as well as helping new plants to grow as habitats.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hoto of a Fish on Corals"/>
          <p:cNvPicPr>
            <a:picLocks noChangeAspect="1" noChangeArrowheads="1"/>
          </p:cNvPicPr>
          <p:nvPr/>
        </p:nvPicPr>
        <p:blipFill>
          <a:blip r:embed="rId2">
            <a:extLst>
              <a:ext uri="{28A0092B-C50C-407E-A947-70E740481C1C}">
                <a14:useLocalDpi xmlns:a14="http://schemas.microsoft.com/office/drawing/2010/main" val="0"/>
              </a:ext>
            </a:extLst>
          </a:blip>
          <a:srcRect l="27872" r="6696"/>
          <a:stretch>
            <a:fillRect/>
          </a:stretch>
        </p:blipFill>
        <p:spPr bwMode="auto">
          <a:xfrm>
            <a:off x="4583113" y="1731963"/>
            <a:ext cx="380523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608388"/>
            <a:ext cx="3827463" cy="2484437"/>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This is largely due to:</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Polluted water</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Tourists touching the corals and </a:t>
            </a:r>
            <a:br>
              <a:rPr lang="en-GB" sz="1600" dirty="0">
                <a:solidFill>
                  <a:schemeClr val="bg1"/>
                </a:solidFill>
              </a:rPr>
            </a:br>
            <a:r>
              <a:rPr lang="en-GB" sz="1600" dirty="0">
                <a:solidFill>
                  <a:schemeClr val="bg1"/>
                </a:solidFill>
              </a:rPr>
              <a:t>damaging them</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Plastics, fishnets and other litter </a:t>
            </a:r>
            <a:br>
              <a:rPr lang="en-GB" sz="1600" dirty="0">
                <a:solidFill>
                  <a:schemeClr val="bg1"/>
                </a:solidFill>
              </a:rPr>
            </a:br>
            <a:r>
              <a:rPr lang="en-GB" sz="1600" dirty="0">
                <a:solidFill>
                  <a:schemeClr val="bg1"/>
                </a:solidFill>
              </a:rPr>
              <a:t>damaging them</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causing the </a:t>
            </a:r>
            <a:br>
              <a:rPr lang="en-GB" sz="1600" dirty="0">
                <a:solidFill>
                  <a:schemeClr val="bg1"/>
                </a:solidFill>
              </a:rPr>
            </a:br>
            <a:r>
              <a:rPr lang="en-GB" sz="1600" dirty="0">
                <a:solidFill>
                  <a:schemeClr val="bg1"/>
                </a:solidFill>
              </a:rPr>
              <a:t>ocean to become more acidic, </a:t>
            </a:r>
            <a:br>
              <a:rPr lang="en-GB" sz="1600" dirty="0">
                <a:solidFill>
                  <a:schemeClr val="bg1"/>
                </a:solidFill>
              </a:rPr>
            </a:br>
            <a:r>
              <a:rPr lang="en-GB" sz="1600" dirty="0">
                <a:solidFill>
                  <a:schemeClr val="bg1"/>
                </a:solidFill>
              </a:rPr>
              <a:t>which is bleaching and killing corals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Coral</a:t>
            </a:r>
          </a:p>
        </p:txBody>
      </p:sp>
      <p:sp>
        <p:nvSpPr>
          <p:cNvPr id="13317"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911350"/>
            <a:ext cx="365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Corals are among some of the most beautiful species on the </a:t>
            </a:r>
            <a:br>
              <a:rPr lang="en-GB" altLang="en-US" sz="1600"/>
            </a:br>
            <a:r>
              <a:rPr lang="en-GB" altLang="en-US" sz="1600"/>
              <a:t>planet. Coral reefs can be found in more than 100 countries and are home to more than 25% of all marine life on earth.</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911350"/>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25% of coral reefs around the world are already damaged beyond repair and 65% of reefs are under threat.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2">
            <a:extLst>
              <a:ext uri="{28A0092B-C50C-407E-A947-70E740481C1C}">
                <a14:useLocalDpi xmlns:a14="http://schemas.microsoft.com/office/drawing/2010/main" val="0"/>
              </a:ext>
            </a:extLst>
          </a:blip>
          <a:srcRect r="34554"/>
          <a:stretch>
            <a:fillRect/>
          </a:stretch>
        </p:blipFill>
        <p:spPr bwMode="auto">
          <a:xfrm>
            <a:off x="4583113" y="1731963"/>
            <a:ext cx="3805237"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608388"/>
            <a:ext cx="3827463" cy="2484437"/>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This is mainly due to four factors:</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Climate change – in particular, global warming meaning a decline in the male population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Plastic pollution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Habitat loss due to coastal development and human beach activity</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Getting caught in fishing nets</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Sea Turtles</a:t>
            </a:r>
          </a:p>
        </p:txBody>
      </p:sp>
      <p:sp>
        <p:nvSpPr>
          <p:cNvPr id="14341"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911350"/>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Sea Turtles are some of the oldest creatures existing on earth having been here for over 100 millions years and even surviving the dinosaurs!</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55650" y="1911350"/>
            <a:ext cx="3657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Sea turtles are found in tropical and subtropical oceans and seas around the world. They are reptiles so they breathe air and use beaches for nesting and feeding.</a:t>
            </a:r>
          </a:p>
        </p:txBody>
      </p:sp>
      <p:sp>
        <p:nvSpPr>
          <p:cNvPr id="10" name="TextBox 9"/>
          <p:cNvSpPr txBox="1">
            <a:spLocks noChangeArrowheads="1"/>
          </p:cNvSpPr>
          <p:nvPr/>
        </p:nvSpPr>
        <p:spPr bwMode="auto">
          <a:xfrm>
            <a:off x="755650" y="1911350"/>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These amazing animals help with the whole ecosystem of their habitat but they are in danger as numbers dwindle.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P spid="16"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extLst>
              <a:ext uri="{28A0092B-C50C-407E-A947-70E740481C1C}">
                <a14:useLocalDpi xmlns:a14="http://schemas.microsoft.com/office/drawing/2010/main" val="0"/>
              </a:ext>
            </a:extLst>
          </a:blip>
          <a:srcRect l="24609" r="26634"/>
          <a:stretch>
            <a:fillRect/>
          </a:stretch>
        </p:blipFill>
        <p:spPr bwMode="auto">
          <a:xfrm>
            <a:off x="4583113" y="1717675"/>
            <a:ext cx="37925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755650" y="3249613"/>
            <a:ext cx="3827463" cy="2843212"/>
          </a:xfrm>
          <a:prstGeom prst="rect">
            <a:avLst/>
          </a:prstGeom>
          <a:solidFill>
            <a:srgbClr val="15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eaLnBrk="1" fontAlgn="auto" hangingPunct="1">
              <a:spcAft>
                <a:spcPts val="0"/>
              </a:spcAft>
              <a:defRPr/>
            </a:pPr>
            <a:r>
              <a:rPr lang="en-GB" altLang="en-US" sz="1600" dirty="0">
                <a:solidFill>
                  <a:schemeClr val="bg1"/>
                </a:solidFill>
              </a:rPr>
              <a:t>Crustaceans really help keep reef ecosystems healthy but they are in danger from a number of threats. </a:t>
            </a:r>
            <a:br>
              <a:rPr lang="en-GB" altLang="en-US" sz="1600" dirty="0">
                <a:solidFill>
                  <a:schemeClr val="bg1"/>
                </a:solidFill>
              </a:rPr>
            </a:br>
            <a:r>
              <a:rPr lang="en-GB" altLang="en-US" sz="1600" dirty="0">
                <a:solidFill>
                  <a:schemeClr val="bg1"/>
                </a:solidFill>
              </a:rPr>
              <a:t>These include:</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Chemical changes in seas and oceans making them more acidic</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Loss of coral reefs which are a key habitat</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Overfishing of crustaceans having a knock-on effect on the food chain</a:t>
            </a:r>
          </a:p>
          <a:p>
            <a:pPr marL="285750" indent="-285750" eaLnBrk="1" fontAlgn="auto" hangingPunct="1">
              <a:spcBef>
                <a:spcPts val="0"/>
              </a:spcBef>
              <a:spcAft>
                <a:spcPts val="0"/>
              </a:spcAft>
              <a:buFont typeface="Arial" panose="020B0604020202020204" pitchFamily="34" charset="0"/>
              <a:buChar char="•"/>
              <a:defRPr/>
            </a:pPr>
            <a:r>
              <a:rPr lang="en-GB" sz="1600" dirty="0">
                <a:solidFill>
                  <a:schemeClr val="bg1"/>
                </a:solidFill>
              </a:rPr>
              <a:t>Plastic pollution</a:t>
            </a:r>
          </a:p>
        </p:txBody>
      </p:sp>
      <p:sp>
        <p:nvSpPr>
          <p:cNvPr id="21" name="Title 20"/>
          <p:cNvSpPr>
            <a:spLocks noGrp="1"/>
          </p:cNvSpPr>
          <p:nvPr>
            <p:ph type="title"/>
          </p:nvPr>
        </p:nvSpPr>
        <p:spPr>
          <a:xfrm>
            <a:off x="444500" y="738188"/>
            <a:ext cx="8266113" cy="993775"/>
          </a:xfrm>
          <a:prstGeom prst="roundRect">
            <a:avLst>
              <a:gd name="adj" fmla="val 0"/>
            </a:avLst>
          </a:prstGeom>
          <a:solidFill>
            <a:srgbClr val="155B21"/>
          </a:solidFill>
        </p:spPr>
        <p:txBody>
          <a:bodyPr rtlCol="0"/>
          <a:lstStyle/>
          <a:p>
            <a:pPr fontAlgn="auto">
              <a:spcAft>
                <a:spcPts val="0"/>
              </a:spcAft>
              <a:defRPr/>
            </a:pPr>
            <a:r>
              <a:rPr lang="en-GB" sz="3200" dirty="0">
                <a:solidFill>
                  <a:schemeClr val="bg1"/>
                </a:solidFill>
                <a:latin typeface="+mn-lt"/>
              </a:rPr>
              <a:t>Crustaceans</a:t>
            </a:r>
          </a:p>
        </p:txBody>
      </p:sp>
      <p:sp>
        <p:nvSpPr>
          <p:cNvPr id="15365" name="AutoShape 4" descr="Image result for bees"/>
          <p:cNvSpPr>
            <a:spLocks noChangeAspect="1" noChangeArrowheads="1"/>
          </p:cNvSpPr>
          <p:nvPr/>
        </p:nvSpPr>
        <p:spPr bwMode="auto">
          <a:xfrm>
            <a:off x="155575" y="-2316163"/>
            <a:ext cx="7620000" cy="482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endParaRPr lang="en-GB" altLang="en-US"/>
          </a:p>
        </p:txBody>
      </p:sp>
      <p:sp>
        <p:nvSpPr>
          <p:cNvPr id="14" name="TextBox 13"/>
          <p:cNvSpPr txBox="1">
            <a:spLocks noChangeArrowheads="1"/>
          </p:cNvSpPr>
          <p:nvPr/>
        </p:nvSpPr>
        <p:spPr bwMode="auto">
          <a:xfrm>
            <a:off x="755650" y="1911350"/>
            <a:ext cx="3657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Crustaceans belong to the category of animals called arthropods who all have their skeleton on the outside (exoskeletons).</a:t>
            </a:r>
          </a:p>
        </p:txBody>
      </p:sp>
      <p:sp>
        <p:nvSpPr>
          <p:cNvPr id="15" name="Rectangle 14">
            <a:hlinkClick r:id="rId3" action="ppaction://hlinksldjump"/>
          </p:cNvPr>
          <p:cNvSpPr/>
          <p:nvPr/>
        </p:nvSpPr>
        <p:spPr>
          <a:xfrm>
            <a:off x="4572000" y="5661025"/>
            <a:ext cx="3816350" cy="431800"/>
          </a:xfrm>
          <a:prstGeom prst="rect">
            <a:avLst/>
          </a:prstGeom>
          <a:solidFill>
            <a:srgbClr val="E84E1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fontAlgn="auto" hangingPunct="1">
              <a:spcBef>
                <a:spcPts val="0"/>
              </a:spcBef>
              <a:spcAft>
                <a:spcPts val="0"/>
              </a:spcAft>
              <a:defRPr/>
            </a:pPr>
            <a:r>
              <a:rPr lang="en-GB" sz="1600" dirty="0">
                <a:solidFill>
                  <a:schemeClr val="bg1"/>
                </a:solidFill>
              </a:rPr>
              <a:t>Back</a:t>
            </a:r>
          </a:p>
        </p:txBody>
      </p:sp>
      <p:sp>
        <p:nvSpPr>
          <p:cNvPr id="16" name="TextBox 15"/>
          <p:cNvSpPr txBox="1">
            <a:spLocks noChangeArrowheads="1"/>
          </p:cNvSpPr>
          <p:nvPr/>
        </p:nvSpPr>
        <p:spPr bwMode="auto">
          <a:xfrm>
            <a:off x="766763" y="1914525"/>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There are over 50 000 species of crustaceans, most living in rivers, seas and oceans, but some also on land. They range in size from 0.1mm to 4.3m!</a:t>
            </a:r>
          </a:p>
        </p:txBody>
      </p:sp>
      <p:sp>
        <p:nvSpPr>
          <p:cNvPr id="10" name="TextBox 9"/>
          <p:cNvSpPr txBox="1">
            <a:spLocks noChangeArrowheads="1"/>
          </p:cNvSpPr>
          <p:nvPr/>
        </p:nvSpPr>
        <p:spPr bwMode="auto">
          <a:xfrm>
            <a:off x="755650" y="1927225"/>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eaLnBrk="1" hangingPunct="1"/>
            <a:r>
              <a:rPr lang="en-GB" altLang="en-US" sz="1600"/>
              <a:t>They are also very important in food chains from eating lots of algae, to providing food for other animals.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6" grpId="0"/>
      <p:bldP spid="16" grpId="1"/>
      <p:bldP spid="10"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310</TotalTime>
  <Words>2168</Words>
  <Application>Microsoft Office PowerPoint</Application>
  <PresentationFormat>On-screen Show (4:3)</PresentationFormat>
  <Paragraphs>220</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Twinkl</vt:lpstr>
      <vt:lpstr>Arial</vt:lpstr>
      <vt:lpstr>Calibri</vt:lpstr>
      <vt:lpstr>Office Theme</vt:lpstr>
      <vt:lpstr>PowerPoint Presentation</vt:lpstr>
      <vt:lpstr>What are Endangered Species?</vt:lpstr>
      <vt:lpstr>Protect Our Species</vt:lpstr>
      <vt:lpstr>Which Species Are Endangered?</vt:lpstr>
      <vt:lpstr>Find Out More…</vt:lpstr>
      <vt:lpstr>Bees</vt:lpstr>
      <vt:lpstr>Coral</vt:lpstr>
      <vt:lpstr>Sea Turtles</vt:lpstr>
      <vt:lpstr>Crustaceans</vt:lpstr>
      <vt:lpstr>Trees</vt:lpstr>
      <vt:lpstr>Birds</vt:lpstr>
      <vt:lpstr>Sharks</vt:lpstr>
      <vt:lpstr>Great Apes</vt:lpstr>
      <vt:lpstr>Fish</vt:lpstr>
      <vt:lpstr>Elephants</vt:lpstr>
      <vt:lpstr>Giraffes</vt:lpstr>
      <vt:lpstr>Insects</vt:lpstr>
      <vt:lpstr>Whales</vt:lpstr>
      <vt:lpstr>Plants</vt:lpstr>
      <vt:lpstr>What Can You Do to Help?</vt:lpstr>
      <vt:lpstr>Protect Our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Kirsty Donnelly</cp:lastModifiedBy>
  <cp:revision>29</cp:revision>
  <dcterms:created xsi:type="dcterms:W3CDTF">2019-04-11T10:52:15Z</dcterms:created>
  <dcterms:modified xsi:type="dcterms:W3CDTF">2021-01-17T20:12:36Z</dcterms:modified>
</cp:coreProperties>
</file>