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58" r:id="rId2"/>
    <p:sldId id="268" r:id="rId3"/>
    <p:sldId id="270" r:id="rId4"/>
    <p:sldId id="271" r:id="rId5"/>
    <p:sldId id="272" r:id="rId6"/>
    <p:sldId id="274" r:id="rId7"/>
    <p:sldId id="275" r:id="rId8"/>
    <p:sldId id="276" r:id="rId9"/>
    <p:sldId id="277" r:id="rId10"/>
    <p:sldId id="278" r:id="rId1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Twinkl" panose="020B0604020202020204" charset="0"/>
      <p:regular r:id="rId18"/>
      <p:bold r:id="rId19"/>
    </p:embeddedFont>
    <p:embeddedFont>
      <p:font typeface="Twinkl SemiBold" charset="0"/>
      <p:bold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C1EB"/>
    <a:srgbClr val="232323"/>
    <a:srgbClr val="F8B001"/>
    <a:srgbClr val="E2B829"/>
    <a:srgbClr val="B41D26"/>
    <a:srgbClr val="DE1E5A"/>
    <a:srgbClr val="18A0DB"/>
    <a:srgbClr val="BC0105"/>
    <a:srgbClr val="4DB1E3"/>
    <a:srgbClr val="ACDD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500" autoAdjust="0"/>
    <p:restoredTop sz="94660"/>
  </p:normalViewPr>
  <p:slideViewPr>
    <p:cSldViewPr snapToGrid="0" showGuides="1">
      <p:cViewPr varScale="1">
        <p:scale>
          <a:sx n="72" d="100"/>
          <a:sy n="72" d="100"/>
        </p:scale>
        <p:origin x="1248" y="66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12/01/2021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 userDrawn="1"/>
        </p:nvSpPr>
        <p:spPr bwMode="auto">
          <a:xfrm>
            <a:off x="503239" y="2930434"/>
            <a:ext cx="8137524" cy="341480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Rounded Rectangle 7"/>
          <p:cNvSpPr/>
          <p:nvPr userDrawn="1"/>
        </p:nvSpPr>
        <p:spPr bwMode="auto">
          <a:xfrm>
            <a:off x="503239" y="512763"/>
            <a:ext cx="8137524" cy="2193019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9" name="Title 1"/>
          <p:cNvSpPr txBox="1">
            <a:spLocks/>
          </p:cNvSpPr>
          <p:nvPr userDrawn="1"/>
        </p:nvSpPr>
        <p:spPr>
          <a:xfrm>
            <a:off x="628650" y="3071286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628648" y="734785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Content Placeholder 15"/>
          <p:cNvSpPr txBox="1">
            <a:spLocks/>
          </p:cNvSpPr>
          <p:nvPr userDrawn="1"/>
        </p:nvSpPr>
        <p:spPr>
          <a:xfrm>
            <a:off x="628650" y="3466803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vert="horz" lIns="180000" tIns="252000" rIns="252000" bIns="18000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r>
              <a:rPr lang="en-GB" dirty="0">
                <a:latin typeface="Twinkl" pitchFamily="50" charset="0"/>
              </a:rPr>
              <a:t>Statement 2</a:t>
            </a:r>
          </a:p>
          <a:p>
            <a:pPr lvl="1"/>
            <a:r>
              <a:rPr lang="en-GB" dirty="0">
                <a:latin typeface="Twinkl" pitchFamily="50" charset="0"/>
              </a:rPr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5.png"/><Relationship Id="rId4" Type="http://schemas.openxmlformats.org/officeDocument/2006/relationships/image" Target="../media/image14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3">
            <a:extLst>
              <a:ext uri="{FF2B5EF4-FFF2-40B4-BE49-F238E27FC236}">
                <a16:creationId xmlns:a16="http://schemas.microsoft.com/office/drawing/2014/main" id="{B5C025B0-1580-4F85-8024-89AF4F7EF985}"/>
              </a:ext>
            </a:extLst>
          </p:cNvPr>
          <p:cNvSpPr/>
          <p:nvPr/>
        </p:nvSpPr>
        <p:spPr bwMode="auto">
          <a:xfrm>
            <a:off x="536850" y="2730436"/>
            <a:ext cx="8137524" cy="1152452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3D3C46-7973-4864-A5FE-AA8DFE028B62}"/>
              </a:ext>
            </a:extLst>
          </p:cNvPr>
          <p:cNvSpPr txBox="1">
            <a:spLocks/>
          </p:cNvSpPr>
          <p:nvPr/>
        </p:nvSpPr>
        <p:spPr>
          <a:xfrm>
            <a:off x="662262" y="3036662"/>
            <a:ext cx="7886700" cy="540000"/>
          </a:xfrm>
          <a:prstGeom prst="rect">
            <a:avLst/>
          </a:prstGeom>
        </p:spPr>
        <p:txBody>
          <a:bodyPr lIns="0" tIns="0" rIns="0" bIns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r>
              <a:rPr lang="en-US" sz="2400" dirty="0">
                <a:latin typeface="Twinkl" panose="020B0604020202020204" charset="0"/>
              </a:rPr>
              <a:t>LI: </a:t>
            </a:r>
            <a:r>
              <a:rPr lang="en-GB" altLang="en-US" sz="2400" dirty="0">
                <a:solidFill>
                  <a:srgbClr val="000000"/>
                </a:solidFill>
                <a:latin typeface="Twinkl" pitchFamily="2" charset="0"/>
              </a:rPr>
              <a:t>identify how smoking can damage parts of the body</a:t>
            </a:r>
            <a:r>
              <a:rPr lang="en-US" sz="2400" dirty="0">
                <a:latin typeface="Twinkl SemiBold" pitchFamily="2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11886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C0786624-3FC0-42C0-8036-C7550782D1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30" y="893305"/>
            <a:ext cx="7235686" cy="5355077"/>
          </a:xfrm>
          <a:prstGeom prst="rect">
            <a:avLst/>
          </a:prstGeom>
        </p:spPr>
      </p:pic>
      <p:sp>
        <p:nvSpPr>
          <p:cNvPr id="5" name="Title 20">
            <a:extLst>
              <a:ext uri="{FF2B5EF4-FFF2-40B4-BE49-F238E27FC236}">
                <a16:creationId xmlns:a16="http://schemas.microsoft.com/office/drawing/2014/main" id="{5A88E1AF-D85B-4382-8B94-A09A138B5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8241" y="422099"/>
            <a:ext cx="4573864" cy="942413"/>
          </a:xfrm>
        </p:spPr>
        <p:txBody>
          <a:bodyPr/>
          <a:lstStyle/>
          <a:p>
            <a:pPr algn="ctr"/>
            <a:r>
              <a:rPr lang="en-GB" altLang="en-US" sz="3200" dirty="0">
                <a:latin typeface="Twinkl" pitchFamily="2" charset="0"/>
              </a:rPr>
              <a:t>Task 2</a:t>
            </a:r>
            <a:endParaRPr lang="en-GB" sz="3200" b="0" dirty="0"/>
          </a:p>
        </p:txBody>
      </p:sp>
      <p:pic>
        <p:nvPicPr>
          <p:cNvPr id="6" name="Task 2 Explanation">
            <a:hlinkClick r:id="" action="ppaction://media"/>
            <a:extLst>
              <a:ext uri="{FF2B5EF4-FFF2-40B4-BE49-F238E27FC236}">
                <a16:creationId xmlns:a16="http://schemas.microsoft.com/office/drawing/2014/main" id="{1D9734A9-C0D5-4B33-89A1-DA6CECCA87D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47862" y="4025348"/>
            <a:ext cx="1696278" cy="1696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938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1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5651" y="2300156"/>
            <a:ext cx="7632700" cy="2187954"/>
          </a:xfrm>
          <a:prstGeom prst="rect">
            <a:avLst/>
          </a:prstGeom>
          <a:solidFill>
            <a:srgbClr val="80C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600" dirty="0">
                <a:latin typeface="Twinkl" pitchFamily="2" charset="0"/>
              </a:rPr>
              <a:t>Why Is Smoking Dangerous?</a:t>
            </a:r>
            <a:endParaRPr lang="en-GB" sz="3600" dirty="0"/>
          </a:p>
        </p:txBody>
      </p:sp>
      <p:sp>
        <p:nvSpPr>
          <p:cNvPr id="5" name="Rectangle 4"/>
          <p:cNvSpPr/>
          <p:nvPr/>
        </p:nvSpPr>
        <p:spPr>
          <a:xfrm>
            <a:off x="755650" y="1513946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106363">
              <a:buSzPct val="45000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/>
            </a:pPr>
            <a:r>
              <a:rPr lang="en-GB" altLang="en-US" dirty="0">
                <a:latin typeface="Twinkl" pitchFamily="50" charset="0"/>
              </a:rPr>
              <a:t>Can you think of any reasons why smoking is a dangerous habit?</a:t>
            </a:r>
          </a:p>
        </p:txBody>
      </p:sp>
      <p:sp>
        <p:nvSpPr>
          <p:cNvPr id="6" name="Rectangle 5"/>
          <p:cNvSpPr>
            <a:spLocks/>
          </p:cNvSpPr>
          <p:nvPr/>
        </p:nvSpPr>
        <p:spPr>
          <a:xfrm>
            <a:off x="640015" y="2404295"/>
            <a:ext cx="5485759" cy="1049106"/>
          </a:xfrm>
          <a:prstGeom prst="rect">
            <a:avLst/>
          </a:prstGeom>
          <a:noFill/>
        </p:spPr>
        <p:txBody>
          <a:bodyPr wrap="square" lIns="108000" tIns="108000" rIns="108000" bIns="108000" anchor="ctr" anchorCtr="0">
            <a:spAutoFit/>
          </a:bodyPr>
          <a:lstStyle/>
          <a:p>
            <a:pPr marL="106363">
              <a:buSzPct val="45000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/>
            </a:pPr>
            <a:r>
              <a:rPr lang="en-GB" altLang="en-US" dirty="0">
                <a:solidFill>
                  <a:srgbClr val="232323"/>
                </a:solidFill>
                <a:latin typeface="Twinkl" pitchFamily="50" charset="0"/>
              </a:rPr>
              <a:t>Cigarette smoke contains lots of harmful chemicals. They react in the opposite way as medicine does in our bodies. </a:t>
            </a:r>
          </a:p>
        </p:txBody>
      </p:sp>
      <p:sp>
        <p:nvSpPr>
          <p:cNvPr id="7" name="Rectangle 6"/>
          <p:cNvSpPr/>
          <p:nvPr/>
        </p:nvSpPr>
        <p:spPr>
          <a:xfrm>
            <a:off x="750885" y="3682892"/>
            <a:ext cx="526402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106363">
              <a:buSzPct val="45000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/>
            </a:pPr>
            <a:r>
              <a:rPr lang="en-GB" altLang="en-US" dirty="0">
                <a:latin typeface="Twinkl" pitchFamily="50" charset="0"/>
              </a:rPr>
              <a:t>Over time, these poisons can cause damage to the body and cause illnesses.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437" y="1932041"/>
            <a:ext cx="1155250" cy="2924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5903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5651" y="2694062"/>
            <a:ext cx="7632699" cy="2708448"/>
          </a:xfrm>
          <a:prstGeom prst="rect">
            <a:avLst/>
          </a:prstGeom>
          <a:solidFill>
            <a:srgbClr val="F8B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sz="3600" dirty="0"/>
              <a:t>How Does Smoking Affect the Brain?</a:t>
            </a:r>
            <a:endParaRPr lang="en-GB" sz="3600" dirty="0"/>
          </a:p>
        </p:txBody>
      </p:sp>
      <p:sp>
        <p:nvSpPr>
          <p:cNvPr id="5" name="Rectangle 4"/>
          <p:cNvSpPr/>
          <p:nvPr/>
        </p:nvSpPr>
        <p:spPr>
          <a:xfrm>
            <a:off x="755650" y="1513946"/>
            <a:ext cx="7632700" cy="1253402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106363">
              <a:buSzPct val="45000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en-GB" altLang="en-US" dirty="0"/>
              <a:t>When someone smokes, the nicotine in the smoke goes to the brain. The cells in our brains then create adrenaline which can make a person feel relaxed.</a:t>
            </a:r>
            <a:br>
              <a:rPr lang="en-GB" altLang="en-US" dirty="0"/>
            </a:br>
            <a:endParaRPr lang="en-GB" altLang="en-US" dirty="0"/>
          </a:p>
        </p:txBody>
      </p:sp>
      <p:sp>
        <p:nvSpPr>
          <p:cNvPr id="8" name="Rectangle 7"/>
          <p:cNvSpPr/>
          <p:nvPr/>
        </p:nvSpPr>
        <p:spPr>
          <a:xfrm>
            <a:off x="901423" y="2840634"/>
            <a:ext cx="4412699" cy="2638396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106363">
              <a:buSzPct val="45000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en-GB" altLang="en-US" dirty="0">
                <a:solidFill>
                  <a:srgbClr val="232323"/>
                </a:solidFill>
              </a:rPr>
              <a:t>However, when this feeling wears off, the person feels like they need to smoke again. This is called a </a:t>
            </a:r>
            <a:r>
              <a:rPr lang="en-GB" altLang="en-US" b="1" dirty="0">
                <a:solidFill>
                  <a:srgbClr val="232323"/>
                </a:solidFill>
              </a:rPr>
              <a:t>craving</a:t>
            </a:r>
            <a:r>
              <a:rPr lang="en-GB" altLang="en-US" dirty="0">
                <a:solidFill>
                  <a:srgbClr val="232323"/>
                </a:solidFill>
              </a:rPr>
              <a:t> and </a:t>
            </a:r>
            <a:br>
              <a:rPr lang="en-GB" altLang="en-US" dirty="0">
                <a:solidFill>
                  <a:srgbClr val="232323"/>
                </a:solidFill>
              </a:rPr>
            </a:br>
            <a:r>
              <a:rPr lang="en-GB" altLang="en-US" dirty="0">
                <a:solidFill>
                  <a:srgbClr val="232323"/>
                </a:solidFill>
              </a:rPr>
              <a:t>makes smoking addictive. </a:t>
            </a:r>
          </a:p>
          <a:p>
            <a:pPr marL="106363">
              <a:buSzPct val="45000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endParaRPr lang="en-GB" altLang="en-US" dirty="0">
              <a:solidFill>
                <a:srgbClr val="232323"/>
              </a:solidFill>
            </a:endParaRPr>
          </a:p>
          <a:p>
            <a:pPr marL="106363">
              <a:buSzPct val="45000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en-GB" altLang="en-US" dirty="0">
                <a:solidFill>
                  <a:srgbClr val="232323"/>
                </a:solidFill>
              </a:rPr>
              <a:t>Smoking can also slow down or cut off the blood supply to the brain. This can cause something called a stroke. </a:t>
            </a:r>
          </a:p>
          <a:p>
            <a:pPr marL="106363">
              <a:buSzPct val="45000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endParaRPr lang="en-GB" altLang="en-US" dirty="0"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8060" t="-1830" r="-40035" b="-6307"/>
          <a:stretch/>
        </p:blipFill>
        <p:spPr>
          <a:xfrm>
            <a:off x="4567235" y="2767348"/>
            <a:ext cx="5089994" cy="2999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6672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5650" y="3090018"/>
            <a:ext cx="7632700" cy="2316876"/>
          </a:xfrm>
          <a:prstGeom prst="rect">
            <a:avLst/>
          </a:prstGeom>
          <a:solidFill>
            <a:srgbClr val="80C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61962" y="581587"/>
            <a:ext cx="8220075" cy="994306"/>
          </a:xfrm>
        </p:spPr>
        <p:txBody>
          <a:bodyPr/>
          <a:lstStyle/>
          <a:p>
            <a:pPr algn="ctr"/>
            <a:r>
              <a:rPr lang="en-GB" altLang="en-US" sz="2400" dirty="0">
                <a:latin typeface="Twinkl" pitchFamily="2" charset="0"/>
              </a:rPr>
              <a:t>How Does Smoking Affect the Heart and Lungs?</a:t>
            </a:r>
            <a:endParaRPr lang="en-GB" sz="2400" dirty="0"/>
          </a:p>
        </p:txBody>
      </p:sp>
      <p:sp>
        <p:nvSpPr>
          <p:cNvPr id="5" name="Rectangle 4"/>
          <p:cNvSpPr/>
          <p:nvPr/>
        </p:nvSpPr>
        <p:spPr>
          <a:xfrm>
            <a:off x="755650" y="1513946"/>
            <a:ext cx="7632700" cy="97640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106363">
              <a:buSzPct val="45000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en-GB" altLang="en-US" dirty="0">
                <a:latin typeface="Twinkl" pitchFamily="2" charset="0"/>
              </a:rPr>
              <a:t>Nicotine from smoke reaches the brain and triggers something called </a:t>
            </a:r>
            <a:r>
              <a:rPr lang="en-GB" altLang="en-US" b="1" dirty="0">
                <a:latin typeface="Twinkl" pitchFamily="2" charset="0"/>
              </a:rPr>
              <a:t>adrenaline</a:t>
            </a:r>
            <a:r>
              <a:rPr lang="en-GB" altLang="en-US" dirty="0">
                <a:latin typeface="Twinkl" pitchFamily="2" charset="0"/>
              </a:rPr>
              <a:t>. Adrenaline makes the heart beat faster. </a:t>
            </a:r>
          </a:p>
          <a:p>
            <a:pPr marL="106363">
              <a:buSzPct val="45000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endParaRPr lang="en-GB" altLang="en-US" dirty="0"/>
          </a:p>
        </p:txBody>
      </p:sp>
      <p:sp>
        <p:nvSpPr>
          <p:cNvPr id="8" name="Rectangle 7"/>
          <p:cNvSpPr/>
          <p:nvPr/>
        </p:nvSpPr>
        <p:spPr>
          <a:xfrm>
            <a:off x="1006579" y="3344756"/>
            <a:ext cx="3875716" cy="1807400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106363">
              <a:buSzPct val="45000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en-GB" altLang="en-US" dirty="0">
                <a:latin typeface="Twinkl" pitchFamily="2" charset="0"/>
              </a:rPr>
              <a:t>Smoking also releases a poisonous gas called </a:t>
            </a:r>
            <a:r>
              <a:rPr lang="en-GB" altLang="en-US" b="1" dirty="0">
                <a:latin typeface="Twinkl" pitchFamily="2" charset="0"/>
              </a:rPr>
              <a:t>carbon monoxide</a:t>
            </a:r>
            <a:r>
              <a:rPr lang="en-GB" altLang="en-US" dirty="0">
                <a:latin typeface="Twinkl" pitchFamily="2" charset="0"/>
              </a:rPr>
              <a:t> into the bloodstream.  This causes some blood vessels to become blocked meaning there is less oxygen than normal flowing through the blood.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83" t="8884" r="34951" b="38578"/>
          <a:stretch/>
        </p:blipFill>
        <p:spPr>
          <a:xfrm rot="5400000">
            <a:off x="4831842" y="3730380"/>
            <a:ext cx="2921469" cy="231870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58" t="17181" r="40894" b="31502"/>
          <a:stretch/>
        </p:blipFill>
        <p:spPr>
          <a:xfrm>
            <a:off x="6180686" y="3090018"/>
            <a:ext cx="2207664" cy="255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530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5650" y="2355792"/>
            <a:ext cx="7632700" cy="832025"/>
          </a:xfrm>
          <a:prstGeom prst="rect">
            <a:avLst/>
          </a:prstGeom>
          <a:solidFill>
            <a:srgbClr val="F8B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61962" y="581587"/>
            <a:ext cx="8220075" cy="994306"/>
          </a:xfrm>
        </p:spPr>
        <p:txBody>
          <a:bodyPr/>
          <a:lstStyle/>
          <a:p>
            <a:pPr algn="ctr"/>
            <a:r>
              <a:rPr lang="en-GB" altLang="en-US" sz="2400" dirty="0">
                <a:latin typeface="Twinkl" pitchFamily="2" charset="0"/>
              </a:rPr>
              <a:t>How Does Smoking Affect the Heart and Lungs?</a:t>
            </a:r>
            <a:endParaRPr lang="en-GB" sz="2400" dirty="0"/>
          </a:p>
        </p:txBody>
      </p:sp>
      <p:sp>
        <p:nvSpPr>
          <p:cNvPr id="5" name="Rectangle 4"/>
          <p:cNvSpPr/>
          <p:nvPr/>
        </p:nvSpPr>
        <p:spPr>
          <a:xfrm>
            <a:off x="755650" y="1513946"/>
            <a:ext cx="7632700" cy="97640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106363">
              <a:buSzPct val="45000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en-GB" altLang="en-US" dirty="0">
                <a:latin typeface="Twinkl" pitchFamily="2" charset="0"/>
              </a:rPr>
              <a:t>As there is less oxygen in the blood, the heart starts to beat faster to create more oxygen to pump round the body.</a:t>
            </a:r>
          </a:p>
          <a:p>
            <a:pPr marL="106363">
              <a:buSzPct val="45000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endParaRPr lang="en-GB" altLang="en-US" dirty="0"/>
          </a:p>
        </p:txBody>
      </p:sp>
      <p:sp>
        <p:nvSpPr>
          <p:cNvPr id="8" name="Rectangle 7"/>
          <p:cNvSpPr/>
          <p:nvPr/>
        </p:nvSpPr>
        <p:spPr>
          <a:xfrm>
            <a:off x="855675" y="2402633"/>
            <a:ext cx="6091225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106363">
              <a:buSzPct val="45000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en-GB" dirty="0"/>
              <a:t>This means that the heart is working harder than it normally does (sometimes up to 30% harder).</a:t>
            </a:r>
            <a:endParaRPr lang="en-GB" altLang="en-US" dirty="0">
              <a:solidFill>
                <a:srgbClr val="232323"/>
              </a:solidFill>
              <a:latin typeface="Twinkl" pitchFamily="2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5649" y="4147930"/>
            <a:ext cx="7632700" cy="2002402"/>
          </a:xfrm>
          <a:prstGeom prst="rect">
            <a:avLst/>
          </a:prstGeom>
          <a:solidFill>
            <a:srgbClr val="80C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755650" y="3293225"/>
            <a:ext cx="7382744" cy="97640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106363">
              <a:buSzPct val="45000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en-GB" altLang="en-US" dirty="0">
                <a:latin typeface="Twinkl" pitchFamily="2" charset="0"/>
              </a:rPr>
              <a:t>The longer a person smokes, the more fatty deposits build up in their blood vessels. This can cause problems like heart attacks.</a:t>
            </a:r>
          </a:p>
          <a:p>
            <a:pPr marL="106363">
              <a:buSzPct val="45000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endParaRPr lang="en-GB" altLang="en-US" dirty="0"/>
          </a:p>
        </p:txBody>
      </p:sp>
      <p:sp>
        <p:nvSpPr>
          <p:cNvPr id="11" name="Rectangle 10"/>
          <p:cNvSpPr/>
          <p:nvPr/>
        </p:nvSpPr>
        <p:spPr>
          <a:xfrm>
            <a:off x="3273287" y="4245431"/>
            <a:ext cx="4865107" cy="1807400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106363">
              <a:buSzPct val="45000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en-GB" altLang="en-US" dirty="0">
                <a:latin typeface="Twinkl" pitchFamily="2" charset="0"/>
              </a:rPr>
              <a:t>The poisons and smoke in cigarettes also cause problems for the lungs. These problems can be as simple as a chesty cough or as serious as cancer.</a:t>
            </a:r>
          </a:p>
          <a:p>
            <a:pPr marL="106363">
              <a:buSzPct val="45000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en-GB" altLang="en-US" dirty="0">
                <a:latin typeface="Twinkl" pitchFamily="2" charset="0"/>
              </a:rPr>
              <a:t>Smoking can also cause tar to collect in the lungs, which causes breathing difficulties. 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351" t="-176" r="-34006" b="-2743"/>
          <a:stretch/>
        </p:blipFill>
        <p:spPr>
          <a:xfrm>
            <a:off x="755649" y="3851654"/>
            <a:ext cx="2910337" cy="229867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900" y="1896452"/>
            <a:ext cx="874231" cy="1356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9901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5649" y="2770942"/>
            <a:ext cx="7632700" cy="718877"/>
          </a:xfrm>
          <a:prstGeom prst="rect">
            <a:avLst/>
          </a:prstGeom>
          <a:solidFill>
            <a:srgbClr val="80C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61962" y="581587"/>
            <a:ext cx="8220075" cy="994306"/>
          </a:xfrm>
        </p:spPr>
        <p:txBody>
          <a:bodyPr/>
          <a:lstStyle/>
          <a:p>
            <a:pPr algn="ctr"/>
            <a:r>
              <a:rPr lang="en-GB" altLang="en-US" sz="3200" dirty="0">
                <a:latin typeface="Twinkl" pitchFamily="2" charset="0"/>
              </a:rPr>
              <a:t>Are There Any Other Effects of Smoking?</a:t>
            </a:r>
            <a:endParaRPr lang="en-GB" sz="3200" dirty="0"/>
          </a:p>
        </p:txBody>
      </p:sp>
      <p:sp>
        <p:nvSpPr>
          <p:cNvPr id="5" name="Rectangle 4"/>
          <p:cNvSpPr/>
          <p:nvPr/>
        </p:nvSpPr>
        <p:spPr>
          <a:xfrm>
            <a:off x="755650" y="1513946"/>
            <a:ext cx="7632700" cy="1530401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106363">
              <a:buSzPct val="45000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/>
            </a:pPr>
            <a:r>
              <a:rPr lang="en-GB" altLang="en-US" dirty="0">
                <a:latin typeface="Twinkl" pitchFamily="50" charset="0"/>
              </a:rPr>
              <a:t>Cigarettes also contain a substance called </a:t>
            </a:r>
            <a:r>
              <a:rPr lang="en-GB" altLang="en-US" b="1" dirty="0">
                <a:latin typeface="Twinkl" pitchFamily="50" charset="0"/>
              </a:rPr>
              <a:t>tar</a:t>
            </a:r>
            <a:r>
              <a:rPr lang="en-GB" altLang="en-US" dirty="0">
                <a:latin typeface="Twinkl" pitchFamily="50" charset="0"/>
              </a:rPr>
              <a:t>.</a:t>
            </a:r>
          </a:p>
          <a:p>
            <a:pPr marL="106363">
              <a:buSzPct val="45000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/>
            </a:pPr>
            <a:r>
              <a:rPr lang="en-GB" altLang="en-US" dirty="0">
                <a:latin typeface="Twinkl" pitchFamily="50" charset="0"/>
              </a:rPr>
              <a:t>Tar is a sticky substance that can leave the ends of a person’s fingers, nails and teeth stained yellow.</a:t>
            </a:r>
          </a:p>
          <a:p>
            <a:pPr marL="106363">
              <a:buSzPct val="45000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  <a:defRPr/>
            </a:pPr>
            <a:endParaRPr lang="en-GB" altLang="en-US" dirty="0">
              <a:latin typeface="Twinkl" pitchFamily="50" charset="0"/>
            </a:endParaRPr>
          </a:p>
          <a:p>
            <a:pPr marL="106363">
              <a:buSzPct val="45000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endParaRPr lang="en-GB" altLang="en-US" dirty="0"/>
          </a:p>
        </p:txBody>
      </p:sp>
      <p:sp>
        <p:nvSpPr>
          <p:cNvPr id="8" name="Rectangle 7"/>
          <p:cNvSpPr/>
          <p:nvPr/>
        </p:nvSpPr>
        <p:spPr>
          <a:xfrm>
            <a:off x="725647" y="3741157"/>
            <a:ext cx="7692704" cy="930236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106363">
              <a:buSzPct val="45000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en-GB" altLang="en-US" sz="1700" dirty="0">
                <a:latin typeface="Twinkl" pitchFamily="2" charset="0"/>
              </a:rPr>
              <a:t>Smoking can cause ulcers, which can cause problems with digestion in the stomach.</a:t>
            </a:r>
          </a:p>
          <a:p>
            <a:pPr marL="106363">
              <a:buSzPct val="45000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endParaRPr lang="en-GB" altLang="en-US" sz="1700" dirty="0">
              <a:latin typeface="Twinkl" pitchFamily="2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872" y="4610277"/>
            <a:ext cx="3052255" cy="146755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BCEAFF6-8CB7-450A-AAF8-EFFE6501F7EC}"/>
              </a:ext>
            </a:extLst>
          </p:cNvPr>
          <p:cNvSpPr/>
          <p:nvPr/>
        </p:nvSpPr>
        <p:spPr>
          <a:xfrm>
            <a:off x="842489" y="2920135"/>
            <a:ext cx="7692704" cy="407016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106363">
              <a:buSzPct val="45000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en-GB" altLang="en-US" sz="1700" dirty="0">
                <a:latin typeface="Twinkl" pitchFamily="2" charset="0"/>
              </a:rPr>
              <a:t>Chemicals with smoke can also cause the skin to look older.</a:t>
            </a:r>
          </a:p>
        </p:txBody>
      </p:sp>
    </p:spTree>
    <p:extLst>
      <p:ext uri="{BB962C8B-B14F-4D97-AF65-F5344CB8AC3E}">
        <p14:creationId xmlns:p14="http://schemas.microsoft.com/office/powerpoint/2010/main" val="37372957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5650" y="2298527"/>
            <a:ext cx="7632700" cy="3825436"/>
          </a:xfrm>
          <a:prstGeom prst="rect">
            <a:avLst/>
          </a:prstGeom>
          <a:solidFill>
            <a:srgbClr val="F8B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61962" y="581587"/>
            <a:ext cx="8220075" cy="994306"/>
          </a:xfrm>
        </p:spPr>
        <p:txBody>
          <a:bodyPr/>
          <a:lstStyle/>
          <a:p>
            <a:pPr algn="ctr"/>
            <a:r>
              <a:rPr lang="en-GB" altLang="en-US" sz="3200" b="0" dirty="0"/>
              <a:t>What Is Passive Smoking?</a:t>
            </a:r>
            <a:endParaRPr lang="en-GB" sz="3200" b="0" dirty="0"/>
          </a:p>
        </p:txBody>
      </p:sp>
      <p:sp>
        <p:nvSpPr>
          <p:cNvPr id="5" name="Rectangle 4"/>
          <p:cNvSpPr/>
          <p:nvPr/>
        </p:nvSpPr>
        <p:spPr>
          <a:xfrm>
            <a:off x="755650" y="1513946"/>
            <a:ext cx="7632700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106363">
              <a:buSzPct val="45000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en-GB" altLang="en-US" dirty="0">
                <a:latin typeface="Twinkl" pitchFamily="2" charset="0"/>
              </a:rPr>
              <a:t>Breathing in smoke from another person’s cigarette can also be damaging. This is called </a:t>
            </a:r>
            <a:r>
              <a:rPr lang="en-GB" altLang="en-US" b="1" dirty="0">
                <a:latin typeface="Twinkl" pitchFamily="2" charset="0"/>
              </a:rPr>
              <a:t>passive smoking</a:t>
            </a:r>
            <a:r>
              <a:rPr lang="en-GB" altLang="en-US" dirty="0">
                <a:latin typeface="Twinkl" pitchFamily="2" charset="0"/>
              </a:rPr>
              <a:t>.</a:t>
            </a:r>
          </a:p>
        </p:txBody>
      </p:sp>
      <p:sp>
        <p:nvSpPr>
          <p:cNvPr id="8" name="Rectangle 7"/>
          <p:cNvSpPr/>
          <p:nvPr/>
        </p:nvSpPr>
        <p:spPr>
          <a:xfrm>
            <a:off x="847290" y="2345369"/>
            <a:ext cx="3800212" cy="319239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106363">
              <a:buSzPct val="45000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en-GB" altLang="en-US" dirty="0">
                <a:latin typeface="Twinkl" pitchFamily="2" charset="0"/>
              </a:rPr>
              <a:t>Passive smoking can even affect pets in a house!</a:t>
            </a:r>
            <a:br>
              <a:rPr lang="en-GB" altLang="en-US" dirty="0">
                <a:latin typeface="Twinkl" pitchFamily="2" charset="0"/>
              </a:rPr>
            </a:br>
            <a:endParaRPr lang="en-GB" altLang="en-US" dirty="0">
              <a:latin typeface="Twinkl" pitchFamily="2" charset="0"/>
            </a:endParaRPr>
          </a:p>
          <a:p>
            <a:pPr marL="106363">
              <a:buSzPct val="45000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en-GB" altLang="en-US" dirty="0">
                <a:latin typeface="Twinkl" pitchFamily="2" charset="0"/>
              </a:rPr>
              <a:t>Passive smoking can cause the same sorts of illnesses as actual smoking, especially if you are exposed to cigarette smoke a lot. </a:t>
            </a:r>
            <a:br>
              <a:rPr lang="en-GB" altLang="en-US" dirty="0">
                <a:latin typeface="Twinkl" pitchFamily="2" charset="0"/>
              </a:rPr>
            </a:br>
            <a:endParaRPr lang="en-GB" altLang="en-US" dirty="0">
              <a:latin typeface="Twinkl" pitchFamily="2" charset="0"/>
            </a:endParaRPr>
          </a:p>
          <a:p>
            <a:pPr marL="106363">
              <a:buSzPct val="45000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en-GB" altLang="en-US" dirty="0">
                <a:latin typeface="Twinkl" pitchFamily="2" charset="0"/>
              </a:rPr>
              <a:t>In some cases, childhood asthma has been linked to breathing in someone else’s cigarette smoke.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49816" y="2985407"/>
            <a:ext cx="4438534" cy="313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819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55650" y="2432751"/>
            <a:ext cx="7632700" cy="1023245"/>
          </a:xfrm>
          <a:prstGeom prst="rect">
            <a:avLst/>
          </a:prstGeom>
          <a:solidFill>
            <a:srgbClr val="F8B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61962" y="581587"/>
            <a:ext cx="8220075" cy="994306"/>
          </a:xfrm>
        </p:spPr>
        <p:txBody>
          <a:bodyPr/>
          <a:lstStyle/>
          <a:p>
            <a:pPr algn="ctr"/>
            <a:r>
              <a:rPr lang="en-GB" altLang="en-US" sz="3200" dirty="0">
                <a:latin typeface="Twinkl" pitchFamily="2" charset="0"/>
              </a:rPr>
              <a:t>Smoking Is Expensive!</a:t>
            </a:r>
            <a:endParaRPr lang="en-GB" sz="3200" b="0" dirty="0"/>
          </a:p>
        </p:txBody>
      </p:sp>
      <p:sp>
        <p:nvSpPr>
          <p:cNvPr id="5" name="Rectangle 4"/>
          <p:cNvSpPr/>
          <p:nvPr/>
        </p:nvSpPr>
        <p:spPr>
          <a:xfrm>
            <a:off x="755650" y="1513946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1587">
              <a:buSzPct val="45000"/>
              <a:tabLst>
                <a:tab pos="5588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en-GB" altLang="en-US">
                <a:latin typeface="Twinkl" pitchFamily="50" charset="0"/>
              </a:rPr>
              <a:t>The average packet of 20 cigarettes costs £9.60.</a:t>
            </a:r>
            <a:endParaRPr lang="en-GB" altLang="en-US" dirty="0">
              <a:latin typeface="Twinkl" pitchFamily="50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47290" y="2479593"/>
            <a:ext cx="3800212" cy="976403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558800" indent="-557213">
              <a:buSzPct val="45000"/>
              <a:tabLst>
                <a:tab pos="5588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en-GB" altLang="en-US" dirty="0">
                <a:latin typeface="Twinkl" pitchFamily="50" charset="0"/>
              </a:rPr>
              <a:t>Joel smokes 20 cigarettes every day.</a:t>
            </a:r>
          </a:p>
          <a:p>
            <a:pPr marL="558800" indent="-557213">
              <a:buSzPct val="45000"/>
              <a:tabLst>
                <a:tab pos="5588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endParaRPr lang="en-GB" altLang="en-US" dirty="0">
              <a:latin typeface="Twinkl" pitchFamily="50" charset="0"/>
            </a:endParaRPr>
          </a:p>
          <a:p>
            <a:pPr marL="1587">
              <a:buSzPct val="45000"/>
              <a:tabLst>
                <a:tab pos="5588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en-GB" altLang="en-US" dirty="0">
                <a:latin typeface="Twinkl" pitchFamily="50" charset="0"/>
              </a:rPr>
              <a:t>How much does he spend in:     </a:t>
            </a:r>
          </a:p>
        </p:txBody>
      </p:sp>
      <p:sp>
        <p:nvSpPr>
          <p:cNvPr id="7" name="Rectangle 6"/>
          <p:cNvSpPr/>
          <p:nvPr/>
        </p:nvSpPr>
        <p:spPr>
          <a:xfrm>
            <a:off x="755649" y="1922964"/>
            <a:ext cx="7632700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1587">
              <a:buSzPct val="45000"/>
              <a:tabLst>
                <a:tab pos="558800" algn="l"/>
                <a:tab pos="663575" algn="l"/>
                <a:tab pos="1112838" algn="l"/>
                <a:tab pos="1562100" algn="l"/>
                <a:tab pos="2011363" algn="l"/>
                <a:tab pos="2460625" algn="l"/>
                <a:tab pos="2909888" algn="l"/>
                <a:tab pos="3359150" algn="l"/>
                <a:tab pos="3808413" algn="l"/>
                <a:tab pos="4257675" algn="l"/>
                <a:tab pos="4706938" algn="l"/>
                <a:tab pos="5156200" algn="l"/>
                <a:tab pos="5605463" algn="l"/>
                <a:tab pos="6054725" algn="l"/>
                <a:tab pos="6503988" algn="l"/>
                <a:tab pos="6953250" algn="l"/>
                <a:tab pos="7402513" algn="l"/>
                <a:tab pos="7851775" algn="l"/>
                <a:tab pos="8301038" algn="l"/>
                <a:tab pos="8750300" algn="l"/>
                <a:tab pos="9199563" algn="l"/>
              </a:tabLst>
              <a:defRPr/>
            </a:pPr>
            <a:r>
              <a:rPr lang="en-GB" altLang="en-US" b="1" u="sng" dirty="0">
                <a:latin typeface="Twinkl" pitchFamily="50" charset="0"/>
              </a:rPr>
              <a:t>Challenge</a:t>
            </a:r>
          </a:p>
        </p:txBody>
      </p:sp>
      <p:sp>
        <p:nvSpPr>
          <p:cNvPr id="9" name="Rectangle 8"/>
          <p:cNvSpPr/>
          <p:nvPr/>
        </p:nvSpPr>
        <p:spPr>
          <a:xfrm>
            <a:off x="755649" y="3759611"/>
            <a:ext cx="1912050" cy="630144"/>
          </a:xfrm>
          <a:prstGeom prst="rect">
            <a:avLst/>
          </a:prstGeom>
          <a:solidFill>
            <a:srgbClr val="F8B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32323"/>
                </a:solidFill>
              </a:rPr>
              <a:t>A week?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55649" y="4601090"/>
            <a:ext cx="1912050" cy="630144"/>
          </a:xfrm>
          <a:prstGeom prst="rect">
            <a:avLst/>
          </a:prstGeom>
          <a:solidFill>
            <a:srgbClr val="F8B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32323"/>
                </a:solidFill>
              </a:rPr>
              <a:t>Four weeks?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55649" y="5442568"/>
            <a:ext cx="1912050" cy="630144"/>
          </a:xfrm>
          <a:prstGeom prst="rect">
            <a:avLst/>
          </a:prstGeom>
          <a:solidFill>
            <a:srgbClr val="F8B0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32323"/>
                </a:solidFill>
              </a:rPr>
              <a:t>A year?</a:t>
            </a:r>
          </a:p>
        </p:txBody>
      </p:sp>
      <p:sp>
        <p:nvSpPr>
          <p:cNvPr id="16" name="Rectangle 15"/>
          <p:cNvSpPr/>
          <p:nvPr/>
        </p:nvSpPr>
        <p:spPr>
          <a:xfrm>
            <a:off x="2988519" y="3759610"/>
            <a:ext cx="1912050" cy="630144"/>
          </a:xfrm>
          <a:prstGeom prst="rect">
            <a:avLst/>
          </a:prstGeom>
          <a:solidFill>
            <a:srgbClr val="80C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232323"/>
                </a:solidFill>
              </a:rPr>
              <a:t>£67.20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988519" y="4601090"/>
            <a:ext cx="1912050" cy="630144"/>
          </a:xfrm>
          <a:prstGeom prst="rect">
            <a:avLst/>
          </a:prstGeom>
          <a:solidFill>
            <a:srgbClr val="80C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232323"/>
                </a:solidFill>
              </a:rPr>
              <a:t>£268.80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988519" y="5442568"/>
            <a:ext cx="1912050" cy="630144"/>
          </a:xfrm>
          <a:prstGeom prst="rect">
            <a:avLst/>
          </a:prstGeom>
          <a:solidFill>
            <a:srgbClr val="80C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rgbClr val="232323"/>
                </a:solidFill>
              </a:rPr>
              <a:t>£3494.40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683" y="1967539"/>
            <a:ext cx="2590121" cy="4324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90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80817" y="1661070"/>
            <a:ext cx="7632700" cy="612412"/>
          </a:xfrm>
          <a:prstGeom prst="rect">
            <a:avLst/>
          </a:prstGeom>
          <a:solidFill>
            <a:srgbClr val="80C1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61962" y="581587"/>
            <a:ext cx="8220075" cy="994306"/>
          </a:xfrm>
        </p:spPr>
        <p:txBody>
          <a:bodyPr/>
          <a:lstStyle/>
          <a:p>
            <a:pPr algn="ctr"/>
            <a:r>
              <a:rPr lang="en-GB" altLang="en-US" sz="3200" dirty="0">
                <a:latin typeface="Twinkl" pitchFamily="2" charset="0"/>
              </a:rPr>
              <a:t>Task 1</a:t>
            </a:r>
            <a:endParaRPr lang="en-GB" sz="3200" b="0" dirty="0"/>
          </a:p>
        </p:txBody>
      </p:sp>
      <p:sp>
        <p:nvSpPr>
          <p:cNvPr id="8" name="Rectangle 7"/>
          <p:cNvSpPr/>
          <p:nvPr/>
        </p:nvSpPr>
        <p:spPr>
          <a:xfrm>
            <a:off x="848230" y="2727716"/>
            <a:ext cx="7264379" cy="699404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106363">
              <a:buSzPct val="45000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en-GB" altLang="en-US" dirty="0">
                <a:latin typeface="Twinkl" pitchFamily="2" charset="0"/>
              </a:rPr>
              <a:t>1) In what ways is smoking dangerous for a smoker and for those around them?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872456" y="3740844"/>
            <a:ext cx="4278383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106363">
              <a:buSzPct val="45000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en-GB" altLang="en-US" dirty="0">
                <a:latin typeface="Twinkl" pitchFamily="2" charset="0"/>
              </a:rPr>
              <a:t>2) How can smoking damage your body?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392" y="2729948"/>
            <a:ext cx="2266378" cy="303984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003C933-065E-42E2-8601-4EF9475FADD1}"/>
              </a:ext>
            </a:extLst>
          </p:cNvPr>
          <p:cNvSpPr/>
          <p:nvPr/>
        </p:nvSpPr>
        <p:spPr>
          <a:xfrm>
            <a:off x="1031391" y="1756195"/>
            <a:ext cx="7264379" cy="422405"/>
          </a:xfrm>
          <a:prstGeom prst="rect">
            <a:avLst/>
          </a:prstGeom>
        </p:spPr>
        <p:txBody>
          <a:bodyPr wrap="square" lIns="0" tIns="72000" rIns="0" bIns="72000">
            <a:spAutoFit/>
          </a:bodyPr>
          <a:lstStyle/>
          <a:p>
            <a:pPr marL="106363">
              <a:buSzPct val="45000"/>
              <a:tabLst>
                <a:tab pos="430213" algn="l"/>
                <a:tab pos="534988" algn="l"/>
                <a:tab pos="984250" algn="l"/>
                <a:tab pos="1433513" algn="l"/>
                <a:tab pos="1882775" algn="l"/>
                <a:tab pos="2332038" algn="l"/>
                <a:tab pos="2781300" algn="l"/>
                <a:tab pos="3230563" algn="l"/>
                <a:tab pos="3679825" algn="l"/>
                <a:tab pos="4129088" algn="l"/>
                <a:tab pos="4578350" algn="l"/>
                <a:tab pos="5027613" algn="l"/>
                <a:tab pos="5476875" algn="l"/>
                <a:tab pos="5926138" algn="l"/>
                <a:tab pos="6375400" algn="l"/>
                <a:tab pos="6824663" algn="l"/>
                <a:tab pos="7273925" algn="l"/>
                <a:tab pos="7723188" algn="l"/>
                <a:tab pos="8172450" algn="l"/>
                <a:tab pos="8621713" algn="l"/>
                <a:tab pos="9070975" algn="l"/>
              </a:tabLst>
            </a:pPr>
            <a:r>
              <a:rPr lang="en-GB" altLang="en-US" dirty="0">
                <a:latin typeface="Twinkl" pitchFamily="2" charset="0"/>
              </a:rPr>
              <a:t>Write a short paragraph to answer each of the following questions.</a:t>
            </a:r>
          </a:p>
        </p:txBody>
      </p:sp>
      <p:pic>
        <p:nvPicPr>
          <p:cNvPr id="2" name="Task 1 Explanation">
            <a:hlinkClick r:id="" action="ppaction://media"/>
            <a:extLst>
              <a:ext uri="{FF2B5EF4-FFF2-40B4-BE49-F238E27FC236}">
                <a16:creationId xmlns:a16="http://schemas.microsoft.com/office/drawing/2014/main" id="{4114C960-F688-4D60-8A13-86BF205B2E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88940" y="4476973"/>
            <a:ext cx="1391479" cy="139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010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4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resentation1" id="{C2D07FF1-3EB1-4D9E-84F9-D2450425A22C}" vid="{819F8316-0E89-457C-B2A7-A168B6D0BF6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231</TotalTime>
  <Words>567</Words>
  <Application>Microsoft Office PowerPoint</Application>
  <PresentationFormat>On-screen Show (4:3)</PresentationFormat>
  <Paragraphs>47</Paragraphs>
  <Slides>10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Twinkl SemiBold</vt:lpstr>
      <vt:lpstr>Arial</vt:lpstr>
      <vt:lpstr>Twinkl</vt:lpstr>
      <vt:lpstr>Calibri</vt:lpstr>
      <vt:lpstr>Office Theme</vt:lpstr>
      <vt:lpstr>PowerPoint Presentation</vt:lpstr>
      <vt:lpstr>Why Is Smoking Dangerous?</vt:lpstr>
      <vt:lpstr>How Does Smoking Affect the Brain?</vt:lpstr>
      <vt:lpstr>How Does Smoking Affect the Heart and Lungs?</vt:lpstr>
      <vt:lpstr>How Does Smoking Affect the Heart and Lungs?</vt:lpstr>
      <vt:lpstr>Are There Any Other Effects of Smoking?</vt:lpstr>
      <vt:lpstr>What Is Passive Smoking?</vt:lpstr>
      <vt:lpstr>Smoking Is Expensive!</vt:lpstr>
      <vt:lpstr>Task 1</vt:lpstr>
      <vt:lpstr>Task 2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Daniel Baker</dc:creator>
  <cp:lastModifiedBy>Kirsty Donnelly</cp:lastModifiedBy>
  <cp:revision>19</cp:revision>
  <dcterms:created xsi:type="dcterms:W3CDTF">2017-06-20T08:05:04Z</dcterms:created>
  <dcterms:modified xsi:type="dcterms:W3CDTF">2021-01-12T12:40:31Z</dcterms:modified>
</cp:coreProperties>
</file>