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8" r:id="rId1"/>
  </p:sldMasterIdLst>
  <p:sldIdLst>
    <p:sldId id="256" r:id="rId2"/>
    <p:sldId id="257" r:id="rId3"/>
    <p:sldId id="258" r:id="rId4"/>
    <p:sldId id="259" r:id="rId5"/>
    <p:sldId id="287" r:id="rId6"/>
    <p:sldId id="288" r:id="rId7"/>
    <p:sldId id="263" r:id="rId8"/>
    <p:sldId id="266" r:id="rId9"/>
    <p:sldId id="274" r:id="rId10"/>
    <p:sldId id="267" r:id="rId11"/>
    <p:sldId id="268" r:id="rId12"/>
    <p:sldId id="262" r:id="rId13"/>
    <p:sldId id="269" r:id="rId14"/>
    <p:sldId id="270" r:id="rId15"/>
    <p:sldId id="280" r:id="rId16"/>
    <p:sldId id="276" r:id="rId17"/>
    <p:sldId id="277" r:id="rId18"/>
    <p:sldId id="293" r:id="rId19"/>
    <p:sldId id="291" r:id="rId20"/>
    <p:sldId id="292" r:id="rId21"/>
    <p:sldId id="279" r:id="rId22"/>
    <p:sldId id="286" r:id="rId23"/>
    <p:sldId id="289" r:id="rId24"/>
    <p:sldId id="273" r:id="rId25"/>
    <p:sldId id="282" r:id="rId26"/>
    <p:sldId id="271" r:id="rId27"/>
    <p:sldId id="294" r:id="rId28"/>
    <p:sldId id="295" r:id="rId29"/>
    <p:sldId id="284" r:id="rId30"/>
    <p:sldId id="285"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C87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18F7C6-912B-2163-C5E3-B6CCFFB76FC9}" v="7" dt="2021-06-04T08:45:08.0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80" autoAdjust="0"/>
    <p:restoredTop sz="94660"/>
  </p:normalViewPr>
  <p:slideViewPr>
    <p:cSldViewPr snapToGrid="0">
      <p:cViewPr varScale="1">
        <p:scale>
          <a:sx n="97" d="100"/>
          <a:sy n="97" d="100"/>
        </p:scale>
        <p:origin x="44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68C540-CB93-401F-BCA7-2E9F367C745E}" type="datetimeFigureOut">
              <a:rPr lang="en-GB" smtClean="0"/>
              <a:t>09/06/2021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7ECB5D-CAC9-4E12-BC66-285B0F4581E1}" type="slidenum">
              <a:rPr lang="en-GB" smtClean="0"/>
              <a:t>‹#›</a:t>
            </a:fld>
            <a:endParaRPr lang="en-GB"/>
          </a:p>
        </p:txBody>
      </p:sp>
    </p:spTree>
    <p:extLst>
      <p:ext uri="{BB962C8B-B14F-4D97-AF65-F5344CB8AC3E}">
        <p14:creationId xmlns:p14="http://schemas.microsoft.com/office/powerpoint/2010/main" val="906323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68C540-CB93-401F-BCA7-2E9F367C745E}" type="datetimeFigureOut">
              <a:rPr lang="en-GB" smtClean="0"/>
              <a:t>09/06/2021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7ECB5D-CAC9-4E12-BC66-285B0F4581E1}" type="slidenum">
              <a:rPr lang="en-GB" smtClean="0"/>
              <a:t>‹#›</a:t>
            </a:fld>
            <a:endParaRPr lang="en-GB"/>
          </a:p>
        </p:txBody>
      </p:sp>
    </p:spTree>
    <p:extLst>
      <p:ext uri="{BB962C8B-B14F-4D97-AF65-F5344CB8AC3E}">
        <p14:creationId xmlns:p14="http://schemas.microsoft.com/office/powerpoint/2010/main" val="445334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68C540-CB93-401F-BCA7-2E9F367C745E}" type="datetimeFigureOut">
              <a:rPr lang="en-GB" smtClean="0"/>
              <a:t>09/06/2021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7ECB5D-CAC9-4E12-BC66-285B0F4581E1}"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39996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68C540-CB93-401F-BCA7-2E9F367C745E}" type="datetimeFigureOut">
              <a:rPr lang="en-GB" smtClean="0"/>
              <a:t>09/06/2021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7ECB5D-CAC9-4E12-BC66-285B0F4581E1}" type="slidenum">
              <a:rPr lang="en-GB" smtClean="0"/>
              <a:t>‹#›</a:t>
            </a:fld>
            <a:endParaRPr lang="en-GB"/>
          </a:p>
        </p:txBody>
      </p:sp>
    </p:spTree>
    <p:extLst>
      <p:ext uri="{BB962C8B-B14F-4D97-AF65-F5344CB8AC3E}">
        <p14:creationId xmlns:p14="http://schemas.microsoft.com/office/powerpoint/2010/main" val="1201443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68C540-CB93-401F-BCA7-2E9F367C745E}" type="datetimeFigureOut">
              <a:rPr lang="en-GB" smtClean="0"/>
              <a:t>09/06/2021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7ECB5D-CAC9-4E12-BC66-285B0F4581E1}"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83739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68C540-CB93-401F-BCA7-2E9F367C745E}" type="datetimeFigureOut">
              <a:rPr lang="en-GB" smtClean="0"/>
              <a:t>09/06/2021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7ECB5D-CAC9-4E12-BC66-285B0F4581E1}" type="slidenum">
              <a:rPr lang="en-GB" smtClean="0"/>
              <a:t>‹#›</a:t>
            </a:fld>
            <a:endParaRPr lang="en-GB"/>
          </a:p>
        </p:txBody>
      </p:sp>
    </p:spTree>
    <p:extLst>
      <p:ext uri="{BB962C8B-B14F-4D97-AF65-F5344CB8AC3E}">
        <p14:creationId xmlns:p14="http://schemas.microsoft.com/office/powerpoint/2010/main" val="30767763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68C540-CB93-401F-BCA7-2E9F367C745E}" type="datetimeFigureOut">
              <a:rPr lang="en-GB" smtClean="0"/>
              <a:t>09/06/2021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7ECB5D-CAC9-4E12-BC66-285B0F4581E1}" type="slidenum">
              <a:rPr lang="en-GB" smtClean="0"/>
              <a:t>‹#›</a:t>
            </a:fld>
            <a:endParaRPr lang="en-GB"/>
          </a:p>
        </p:txBody>
      </p:sp>
    </p:spTree>
    <p:extLst>
      <p:ext uri="{BB962C8B-B14F-4D97-AF65-F5344CB8AC3E}">
        <p14:creationId xmlns:p14="http://schemas.microsoft.com/office/powerpoint/2010/main" val="2183101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68C540-CB93-401F-BCA7-2E9F367C745E}" type="datetimeFigureOut">
              <a:rPr lang="en-GB" smtClean="0"/>
              <a:t>09/06/2021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7ECB5D-CAC9-4E12-BC66-285B0F4581E1}" type="slidenum">
              <a:rPr lang="en-GB" smtClean="0"/>
              <a:t>‹#›</a:t>
            </a:fld>
            <a:endParaRPr lang="en-GB"/>
          </a:p>
        </p:txBody>
      </p:sp>
    </p:spTree>
    <p:extLst>
      <p:ext uri="{BB962C8B-B14F-4D97-AF65-F5344CB8AC3E}">
        <p14:creationId xmlns:p14="http://schemas.microsoft.com/office/powerpoint/2010/main" val="2335577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68C540-CB93-401F-BCA7-2E9F367C745E}" type="datetimeFigureOut">
              <a:rPr lang="en-GB" smtClean="0"/>
              <a:t>09/06/2021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7ECB5D-CAC9-4E12-BC66-285B0F4581E1}" type="slidenum">
              <a:rPr lang="en-GB" smtClean="0"/>
              <a:t>‹#›</a:t>
            </a:fld>
            <a:endParaRPr lang="en-GB"/>
          </a:p>
        </p:txBody>
      </p:sp>
    </p:spTree>
    <p:extLst>
      <p:ext uri="{BB962C8B-B14F-4D97-AF65-F5344CB8AC3E}">
        <p14:creationId xmlns:p14="http://schemas.microsoft.com/office/powerpoint/2010/main" val="1115803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68C540-CB93-401F-BCA7-2E9F367C745E}" type="datetimeFigureOut">
              <a:rPr lang="en-GB" smtClean="0"/>
              <a:t>09/06/2021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7ECB5D-CAC9-4E12-BC66-285B0F4581E1}" type="slidenum">
              <a:rPr lang="en-GB" smtClean="0"/>
              <a:t>‹#›</a:t>
            </a:fld>
            <a:endParaRPr lang="en-GB"/>
          </a:p>
        </p:txBody>
      </p:sp>
    </p:spTree>
    <p:extLst>
      <p:ext uri="{BB962C8B-B14F-4D97-AF65-F5344CB8AC3E}">
        <p14:creationId xmlns:p14="http://schemas.microsoft.com/office/powerpoint/2010/main" val="197512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68C540-CB93-401F-BCA7-2E9F367C745E}" type="datetimeFigureOut">
              <a:rPr lang="en-GB" smtClean="0"/>
              <a:t>09/06/2021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7ECB5D-CAC9-4E12-BC66-285B0F4581E1}" type="slidenum">
              <a:rPr lang="en-GB" smtClean="0"/>
              <a:t>‹#›</a:t>
            </a:fld>
            <a:endParaRPr lang="en-GB"/>
          </a:p>
        </p:txBody>
      </p:sp>
    </p:spTree>
    <p:extLst>
      <p:ext uri="{BB962C8B-B14F-4D97-AF65-F5344CB8AC3E}">
        <p14:creationId xmlns:p14="http://schemas.microsoft.com/office/powerpoint/2010/main" val="1580411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68C540-CB93-401F-BCA7-2E9F367C745E}" type="datetimeFigureOut">
              <a:rPr lang="en-GB" smtClean="0"/>
              <a:t>09/06/2021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67ECB5D-CAC9-4E12-BC66-285B0F4581E1}" type="slidenum">
              <a:rPr lang="en-GB" smtClean="0"/>
              <a:t>‹#›</a:t>
            </a:fld>
            <a:endParaRPr lang="en-GB"/>
          </a:p>
        </p:txBody>
      </p:sp>
    </p:spTree>
    <p:extLst>
      <p:ext uri="{BB962C8B-B14F-4D97-AF65-F5344CB8AC3E}">
        <p14:creationId xmlns:p14="http://schemas.microsoft.com/office/powerpoint/2010/main" val="185324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68C540-CB93-401F-BCA7-2E9F367C745E}" type="datetimeFigureOut">
              <a:rPr lang="en-GB" smtClean="0"/>
              <a:t>09/06/2021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67ECB5D-CAC9-4E12-BC66-285B0F4581E1}" type="slidenum">
              <a:rPr lang="en-GB" smtClean="0"/>
              <a:t>‹#›</a:t>
            </a:fld>
            <a:endParaRPr lang="en-GB"/>
          </a:p>
        </p:txBody>
      </p:sp>
    </p:spTree>
    <p:extLst>
      <p:ext uri="{BB962C8B-B14F-4D97-AF65-F5344CB8AC3E}">
        <p14:creationId xmlns:p14="http://schemas.microsoft.com/office/powerpoint/2010/main" val="3498794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68C540-CB93-401F-BCA7-2E9F367C745E}" type="datetimeFigureOut">
              <a:rPr lang="en-GB" smtClean="0"/>
              <a:t>09/06/2021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67ECB5D-CAC9-4E12-BC66-285B0F4581E1}" type="slidenum">
              <a:rPr lang="en-GB" smtClean="0"/>
              <a:t>‹#›</a:t>
            </a:fld>
            <a:endParaRPr lang="en-GB"/>
          </a:p>
        </p:txBody>
      </p:sp>
    </p:spTree>
    <p:extLst>
      <p:ext uri="{BB962C8B-B14F-4D97-AF65-F5344CB8AC3E}">
        <p14:creationId xmlns:p14="http://schemas.microsoft.com/office/powerpoint/2010/main" val="3254692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68C540-CB93-401F-BCA7-2E9F367C745E}" type="datetimeFigureOut">
              <a:rPr lang="en-GB" smtClean="0"/>
              <a:t>09/06/2021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7ECB5D-CAC9-4E12-BC66-285B0F4581E1}" type="slidenum">
              <a:rPr lang="en-GB" smtClean="0"/>
              <a:t>‹#›</a:t>
            </a:fld>
            <a:endParaRPr lang="en-GB"/>
          </a:p>
        </p:txBody>
      </p:sp>
    </p:spTree>
    <p:extLst>
      <p:ext uri="{BB962C8B-B14F-4D97-AF65-F5344CB8AC3E}">
        <p14:creationId xmlns:p14="http://schemas.microsoft.com/office/powerpoint/2010/main" val="692574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7ECB5D-CAC9-4E12-BC66-285B0F4581E1}" type="slidenum">
              <a:rPr lang="en-GB" smtClean="0"/>
              <a:t>‹#›</a:t>
            </a:fld>
            <a:endParaRPr lang="en-GB"/>
          </a:p>
        </p:txBody>
      </p:sp>
      <p:sp>
        <p:nvSpPr>
          <p:cNvPr id="5" name="Date Placeholder 4"/>
          <p:cNvSpPr>
            <a:spLocks noGrp="1"/>
          </p:cNvSpPr>
          <p:nvPr>
            <p:ph type="dt" sz="half" idx="10"/>
          </p:nvPr>
        </p:nvSpPr>
        <p:spPr/>
        <p:txBody>
          <a:bodyPr/>
          <a:lstStyle/>
          <a:p>
            <a:fld id="{5568C540-CB93-401F-BCA7-2E9F367C745E}" type="datetimeFigureOut">
              <a:rPr lang="en-GB" smtClean="0"/>
              <a:t>09/06/2021</a:t>
            </a:fld>
            <a:endParaRPr lang="en-GB"/>
          </a:p>
        </p:txBody>
      </p:sp>
    </p:spTree>
    <p:extLst>
      <p:ext uri="{BB962C8B-B14F-4D97-AF65-F5344CB8AC3E}">
        <p14:creationId xmlns:p14="http://schemas.microsoft.com/office/powerpoint/2010/main" val="4169109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568C540-CB93-401F-BCA7-2E9F367C745E}" type="datetimeFigureOut">
              <a:rPr lang="en-GB" smtClean="0"/>
              <a:t>09/06/2021</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67ECB5D-CAC9-4E12-BC66-285B0F4581E1}" type="slidenum">
              <a:rPr lang="en-GB" smtClean="0"/>
              <a:t>‹#›</a:t>
            </a:fld>
            <a:endParaRPr lang="en-GB"/>
          </a:p>
        </p:txBody>
      </p:sp>
    </p:spTree>
    <p:extLst>
      <p:ext uri="{BB962C8B-B14F-4D97-AF65-F5344CB8AC3E}">
        <p14:creationId xmlns:p14="http://schemas.microsoft.com/office/powerpoint/2010/main" val="3855502775"/>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5.jfif"/><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hyperlink" Target="https://www.east-ayrshire.gov.uk/Resources/PDF/B/Barony-campus-access-and-travel-plan.pdf" TargetMode="Externa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40.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4.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hyperlink" Target="https://www.east-ayrshire.gov.uk/Resources/PDF/B/Barony-Campus-Robert-Burns-Academy-Passport.pdf" TargetMode="External"/><Relationship Id="rId7" Type="http://schemas.openxmlformats.org/officeDocument/2006/relationships/image" Target="../media/image46.png"/><Relationship Id="rId2" Type="http://schemas.openxmlformats.org/officeDocument/2006/relationships/hyperlink" Target="https://www.east-ayrshire.gov.uk/Resources/PDF/S/schools/school/The-Robert-Burns-Academy-Handbook-20-21-1.pdf" TargetMode="Externa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hyperlink" Target="https://blogs.glowscotland.org.uk/ea/therobertburnsacadem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jfif"/><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7.png"/><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13018" y="272400"/>
            <a:ext cx="2952750" cy="1543050"/>
          </a:xfrm>
          <a:prstGeom prst="rect">
            <a:avLst/>
          </a:prstGeom>
        </p:spPr>
      </p:pic>
      <p:pic>
        <p:nvPicPr>
          <p:cNvPr id="3" name="Picture 2"/>
          <p:cNvPicPr>
            <a:picLocks noChangeAspect="1"/>
          </p:cNvPicPr>
          <p:nvPr/>
        </p:nvPicPr>
        <p:blipFill>
          <a:blip r:embed="rId3"/>
          <a:stretch>
            <a:fillRect/>
          </a:stretch>
        </p:blipFill>
        <p:spPr>
          <a:xfrm>
            <a:off x="378692" y="272400"/>
            <a:ext cx="1742857" cy="866667"/>
          </a:xfrm>
          <a:prstGeom prst="rect">
            <a:avLst/>
          </a:prstGeom>
        </p:spPr>
      </p:pic>
      <p:sp>
        <p:nvSpPr>
          <p:cNvPr id="5" name="Title 4"/>
          <p:cNvSpPr>
            <a:spLocks noGrp="1"/>
          </p:cNvSpPr>
          <p:nvPr>
            <p:ph type="title"/>
          </p:nvPr>
        </p:nvSpPr>
        <p:spPr>
          <a:xfrm>
            <a:off x="838200" y="2567710"/>
            <a:ext cx="8943109" cy="2401454"/>
          </a:xfrm>
        </p:spPr>
        <p:txBody>
          <a:bodyPr>
            <a:noAutofit/>
          </a:bodyPr>
          <a:lstStyle/>
          <a:p>
            <a:pPr algn="ctr"/>
            <a:r>
              <a:rPr lang="en-GB" sz="4800" dirty="0">
                <a:solidFill>
                  <a:srgbClr val="FF0000"/>
                </a:solidFill>
              </a:rPr>
              <a:t>Moving On Up!</a:t>
            </a:r>
            <a:br>
              <a:rPr lang="en-GB" sz="4800" dirty="0">
                <a:solidFill>
                  <a:srgbClr val="FF0000"/>
                </a:solidFill>
              </a:rPr>
            </a:br>
            <a:r>
              <a:rPr lang="en-GB" dirty="0"/>
              <a:t>Primary to Secondary</a:t>
            </a:r>
            <a:br>
              <a:rPr lang="en-GB" dirty="0">
                <a:solidFill>
                  <a:srgbClr val="FC8752"/>
                </a:solidFill>
              </a:rPr>
            </a:br>
            <a:r>
              <a:rPr lang="en-GB" dirty="0">
                <a:solidFill>
                  <a:srgbClr val="7030A0"/>
                </a:solidFill>
              </a:rPr>
              <a:t>Enhanced Transition Programme</a:t>
            </a:r>
          </a:p>
        </p:txBody>
      </p:sp>
      <p:pic>
        <p:nvPicPr>
          <p:cNvPr id="6" name="Picture 5"/>
          <p:cNvPicPr>
            <a:picLocks noChangeAspect="1"/>
          </p:cNvPicPr>
          <p:nvPr/>
        </p:nvPicPr>
        <p:blipFill>
          <a:blip r:embed="rId4"/>
          <a:stretch>
            <a:fillRect/>
          </a:stretch>
        </p:blipFill>
        <p:spPr>
          <a:xfrm>
            <a:off x="10179736" y="101068"/>
            <a:ext cx="1752381" cy="942857"/>
          </a:xfrm>
          <a:prstGeom prst="rect">
            <a:avLst/>
          </a:prstGeom>
        </p:spPr>
      </p:pic>
      <p:pic>
        <p:nvPicPr>
          <p:cNvPr id="7" name="Picture 6"/>
          <p:cNvPicPr>
            <a:picLocks noChangeAspect="1"/>
          </p:cNvPicPr>
          <p:nvPr/>
        </p:nvPicPr>
        <p:blipFill>
          <a:blip r:embed="rId5"/>
          <a:stretch>
            <a:fillRect/>
          </a:stretch>
        </p:blipFill>
        <p:spPr>
          <a:xfrm>
            <a:off x="9162473" y="6016145"/>
            <a:ext cx="2769644" cy="763324"/>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47616" y="4512519"/>
            <a:ext cx="3724275" cy="2266950"/>
          </a:xfrm>
          <a:prstGeom prst="rect">
            <a:avLst/>
          </a:prstGeom>
        </p:spPr>
      </p:pic>
    </p:spTree>
    <p:extLst>
      <p:ext uri="{BB962C8B-B14F-4D97-AF65-F5344CB8AC3E}">
        <p14:creationId xmlns:p14="http://schemas.microsoft.com/office/powerpoint/2010/main" val="1314755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03200"/>
            <a:ext cx="8596668" cy="2661958"/>
          </a:xfrm>
        </p:spPr>
        <p:txBody>
          <a:bodyPr>
            <a:noAutofit/>
          </a:bodyPr>
          <a:lstStyle/>
          <a:p>
            <a:r>
              <a:rPr lang="en-GB" sz="3200" b="1" dirty="0">
                <a:latin typeface="Arial" panose="020B0604020202020204" pitchFamily="34" charset="0"/>
                <a:cs typeface="Arial" panose="020B0604020202020204" pitchFamily="34" charset="0"/>
              </a:rPr>
              <a:t>                   Travelling to School</a:t>
            </a:r>
            <a:br>
              <a:rPr lang="en-GB" sz="3200" b="1" dirty="0">
                <a:latin typeface="Arial" panose="020B0604020202020204" pitchFamily="34" charset="0"/>
                <a:cs typeface="Arial" panose="020B0604020202020204" pitchFamily="34" charset="0"/>
              </a:rPr>
            </a:br>
            <a:br>
              <a:rPr lang="en-GB" sz="1100" b="1" dirty="0">
                <a:latin typeface="Arial" panose="020B0604020202020204" pitchFamily="34" charset="0"/>
                <a:cs typeface="Arial" panose="020B0604020202020204" pitchFamily="34" charset="0"/>
              </a:rPr>
            </a:br>
            <a:br>
              <a:rPr lang="en-GB" sz="2400" b="1" dirty="0">
                <a:latin typeface="Comic Sans MS" panose="030F0702030302020204" pitchFamily="66" charset="0"/>
              </a:rPr>
            </a:br>
            <a:r>
              <a:rPr lang="en-GB" sz="1800" dirty="0">
                <a:solidFill>
                  <a:schemeClr val="tx1"/>
                </a:solidFill>
                <a:latin typeface="Arial" panose="020B0604020202020204" pitchFamily="34" charset="0"/>
                <a:cs typeface="Arial" panose="020B0604020202020204" pitchFamily="34" charset="0"/>
              </a:rPr>
              <a:t>There are lots of different ways that children travel to school.  Sometimes how far away or where you live might mean you don’t have as many choices.  It is important to know how you are going to travel and how long it will take to get there.  You can then work out what time you will need to leave home every school day to make sure you get to school on time and also what time you will get home. The Barony Campus operates a ‘Park and Stride’ approach (click </a:t>
            </a:r>
            <a:r>
              <a:rPr lang="en-GB" sz="1800" dirty="0">
                <a:solidFill>
                  <a:schemeClr val="tx1"/>
                </a:solidFill>
                <a:latin typeface="Arial" panose="020B0604020202020204" pitchFamily="34" charset="0"/>
                <a:cs typeface="Arial" panose="020B0604020202020204" pitchFamily="34" charset="0"/>
                <a:hlinkClick r:id="rId2"/>
              </a:rPr>
              <a:t>here</a:t>
            </a:r>
            <a:r>
              <a:rPr lang="en-GB" sz="1800" dirty="0">
                <a:solidFill>
                  <a:schemeClr val="tx1"/>
                </a:solidFill>
                <a:latin typeface="Arial" panose="020B0604020202020204" pitchFamily="34" charset="0"/>
                <a:cs typeface="Arial" panose="020B0604020202020204" pitchFamily="34" charset="0"/>
              </a:rPr>
              <a:t>)</a:t>
            </a:r>
            <a:br>
              <a:rPr lang="en-GB" sz="1800" dirty="0">
                <a:solidFill>
                  <a:schemeClr val="tx1"/>
                </a:solidFill>
                <a:latin typeface="Arial" panose="020B0604020202020204" pitchFamily="34" charset="0"/>
                <a:cs typeface="Arial" panose="020B0604020202020204" pitchFamily="34" charset="0"/>
              </a:rPr>
            </a:br>
            <a:br>
              <a:rPr lang="en-GB" sz="1200" dirty="0">
                <a:latin typeface="Arial" panose="020B0604020202020204" pitchFamily="34" charset="0"/>
                <a:cs typeface="Arial" panose="020B0604020202020204" pitchFamily="34" charset="0"/>
              </a:rPr>
            </a:br>
            <a:endParaRPr lang="en-GB" sz="1200" dirty="0">
              <a:latin typeface="Arial" panose="020B0604020202020204" pitchFamily="34" charset="0"/>
              <a:cs typeface="Arial" panose="020B0604020202020204" pitchFamily="34" charset="0"/>
            </a:endParaRPr>
          </a:p>
        </p:txBody>
      </p:sp>
      <p:sp>
        <p:nvSpPr>
          <p:cNvPr id="7" name="Content Placeholder 6"/>
          <p:cNvSpPr>
            <a:spLocks noGrp="1"/>
          </p:cNvSpPr>
          <p:nvPr>
            <p:ph sz="half" idx="1"/>
          </p:nvPr>
        </p:nvSpPr>
        <p:spPr>
          <a:xfrm>
            <a:off x="677334" y="2953406"/>
            <a:ext cx="4493756" cy="3845945"/>
          </a:xfrm>
        </p:spPr>
        <p:txBody>
          <a:bodyPr/>
          <a:lstStyle/>
          <a:p>
            <a:pPr marL="0" indent="0" algn="ctr" defTabSz="914400" eaLnBrk="0" fontAlgn="base" hangingPunct="0">
              <a:spcBef>
                <a:spcPct val="0"/>
              </a:spcBef>
              <a:spcAft>
                <a:spcPct val="0"/>
              </a:spcAft>
              <a:buClrTx/>
              <a:buSzTx/>
              <a:buNone/>
            </a:pPr>
            <a:r>
              <a:rPr lang="en-GB" altLang="en-US" b="1" dirty="0">
                <a:solidFill>
                  <a:schemeClr val="tx1"/>
                </a:solidFill>
                <a:latin typeface="+mj-lt"/>
                <a:ea typeface="Calibri" panose="020F0502020204030204" pitchFamily="34" charset="0"/>
                <a:cs typeface="Times New Roman" panose="02020603050405020304" pitchFamily="18" charset="0"/>
              </a:rPr>
              <a:t>WALK</a:t>
            </a:r>
          </a:p>
          <a:p>
            <a:pPr marL="0" indent="0" algn="ctr" defTabSz="914400" eaLnBrk="0" fontAlgn="base" hangingPunct="0">
              <a:spcBef>
                <a:spcPct val="0"/>
              </a:spcBef>
              <a:spcAft>
                <a:spcPct val="0"/>
              </a:spcAft>
              <a:buClrTx/>
              <a:buSzTx/>
              <a:buNone/>
            </a:pPr>
            <a:endParaRPr lang="en-GB" altLang="en-US" sz="1100" b="1" dirty="0">
              <a:solidFill>
                <a:schemeClr val="tx1"/>
              </a:solidFill>
              <a:latin typeface="+mj-lt"/>
              <a:ea typeface="Calibri" panose="020F0502020204030204" pitchFamily="34" charset="0"/>
              <a:cs typeface="Times New Roman" panose="02020603050405020304" pitchFamily="18" charset="0"/>
            </a:endParaRPr>
          </a:p>
          <a:p>
            <a:pPr marL="0" indent="0" defTabSz="914400" eaLnBrk="0" fontAlgn="base" hangingPunct="0">
              <a:spcBef>
                <a:spcPct val="0"/>
              </a:spcBef>
              <a:spcAft>
                <a:spcPct val="0"/>
              </a:spcAft>
              <a:buNone/>
            </a:pPr>
            <a:r>
              <a:rPr lang="en-GB" altLang="en-US" dirty="0">
                <a:solidFill>
                  <a:schemeClr val="tx1"/>
                </a:solidFill>
                <a:latin typeface="Arial" panose="020B0604020202020204" pitchFamily="34" charset="0"/>
                <a:ea typeface="Calibri" panose="020F0502020204030204" pitchFamily="34" charset="0"/>
                <a:cs typeface="Arial" panose="020B0604020202020204" pitchFamily="34" charset="0"/>
              </a:rPr>
              <a:t>How many roads do you have to </a:t>
            </a:r>
            <a:r>
              <a:rPr lang="en-GB" altLang="en-US" dirty="0">
                <a:latin typeface="Arial" panose="020B0604020202020204" pitchFamily="34" charset="0"/>
                <a:ea typeface="Calibri" panose="020F0502020204030204" pitchFamily="34" charset="0"/>
                <a:cs typeface="Arial" panose="020B0604020202020204" pitchFamily="34" charset="0"/>
              </a:rPr>
              <a:t>cross?</a:t>
            </a:r>
          </a:p>
          <a:p>
            <a:pPr defTabSz="914400" eaLnBrk="0" fontAlgn="base" hangingPunct="0">
              <a:spcBef>
                <a:spcPct val="0"/>
              </a:spcBef>
              <a:spcAft>
                <a:spcPct val="0"/>
              </a:spcAft>
            </a:pPr>
            <a:endParaRPr lang="en-GB" altLang="en-US" sz="1100" dirty="0">
              <a:latin typeface="Arial" panose="020B0604020202020204" pitchFamily="34" charset="0"/>
              <a:ea typeface="Calibri" panose="020F0502020204030204" pitchFamily="34" charset="0"/>
              <a:cs typeface="Arial" panose="020B0604020202020204" pitchFamily="34" charset="0"/>
            </a:endParaRPr>
          </a:p>
          <a:p>
            <a:pPr marL="0" lvl="0" indent="0" defTabSz="914400" eaLnBrk="0" fontAlgn="base" hangingPunct="0">
              <a:spcBef>
                <a:spcPct val="0"/>
              </a:spcBef>
              <a:spcAft>
                <a:spcPct val="0"/>
              </a:spcAft>
              <a:buNone/>
            </a:pPr>
            <a:r>
              <a:rPr lang="en-GB" altLang="en-US" dirty="0">
                <a:latin typeface="Arial" panose="020B0604020202020204" pitchFamily="34" charset="0"/>
                <a:ea typeface="Calibri" panose="020F0502020204030204" pitchFamily="34" charset="0"/>
                <a:cs typeface="Arial" panose="020B0604020202020204" pitchFamily="34" charset="0"/>
              </a:rPr>
              <a:t>How long will it take?</a:t>
            </a:r>
          </a:p>
          <a:p>
            <a:pPr marL="0" lvl="0" indent="0" defTabSz="914400" eaLnBrk="0" fontAlgn="base" hangingPunct="0">
              <a:spcBef>
                <a:spcPct val="0"/>
              </a:spcBef>
              <a:spcAft>
                <a:spcPct val="0"/>
              </a:spcAft>
              <a:buNone/>
            </a:pPr>
            <a:endParaRPr lang="en-GB" altLang="en-US" sz="1100" dirty="0">
              <a:latin typeface="Arial" panose="020B0604020202020204" pitchFamily="34" charset="0"/>
              <a:cs typeface="Arial" panose="020B0604020202020204" pitchFamily="34" charset="0"/>
            </a:endParaRPr>
          </a:p>
          <a:p>
            <a:pPr marL="0" indent="0" defTabSz="914400" eaLnBrk="0" fontAlgn="base" hangingPunct="0">
              <a:spcBef>
                <a:spcPct val="0"/>
              </a:spcBef>
              <a:spcAft>
                <a:spcPct val="0"/>
              </a:spcAft>
              <a:buNone/>
            </a:pPr>
            <a:r>
              <a:rPr lang="en-GB" altLang="en-US" dirty="0">
                <a:latin typeface="Arial" panose="020B0604020202020204" pitchFamily="34" charset="0"/>
                <a:ea typeface="Calibri" panose="020F0502020204030204" pitchFamily="34" charset="0"/>
                <a:cs typeface="Arial" panose="020B0604020202020204" pitchFamily="34" charset="0"/>
              </a:rPr>
              <a:t>Who will you </a:t>
            </a:r>
            <a:r>
              <a:rPr lang="en-GB" altLang="en-US" dirty="0">
                <a:solidFill>
                  <a:schemeClr val="tx1"/>
                </a:solidFill>
                <a:latin typeface="Arial" panose="020B0604020202020204" pitchFamily="34" charset="0"/>
                <a:ea typeface="Calibri" panose="020F0502020204030204" pitchFamily="34" charset="0"/>
                <a:cs typeface="Arial" panose="020B0604020202020204" pitchFamily="34" charset="0"/>
              </a:rPr>
              <a:t>walk with?</a:t>
            </a:r>
          </a:p>
          <a:p>
            <a:pPr marL="0" indent="0" defTabSz="914400" eaLnBrk="0" fontAlgn="base" hangingPunct="0">
              <a:spcBef>
                <a:spcPct val="0"/>
              </a:spcBef>
              <a:spcAft>
                <a:spcPct val="0"/>
              </a:spcAft>
              <a:buNone/>
            </a:pPr>
            <a:endParaRPr lang="en-GB" altLang="en-US" sz="12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marL="0" indent="0" defTabSz="914400" eaLnBrk="0" fontAlgn="base" hangingPunct="0">
              <a:spcBef>
                <a:spcPct val="0"/>
              </a:spcBef>
              <a:spcAft>
                <a:spcPct val="0"/>
              </a:spcAft>
              <a:buNone/>
            </a:pPr>
            <a:r>
              <a:rPr lang="en-GB" altLang="en-US" dirty="0">
                <a:solidFill>
                  <a:schemeClr val="tx1"/>
                </a:solidFill>
                <a:latin typeface="Arial" panose="020B0604020202020204" pitchFamily="34" charset="0"/>
                <a:ea typeface="Calibri" panose="020F0502020204030204" pitchFamily="34" charset="0"/>
                <a:cs typeface="Arial" panose="020B0604020202020204" pitchFamily="34" charset="0"/>
              </a:rPr>
              <a:t>Now plan and work out the best way to walk from home to school</a:t>
            </a:r>
          </a:p>
          <a:p>
            <a:pPr defTabSz="914400" eaLnBrk="0" fontAlgn="base" hangingPunct="0">
              <a:spcBef>
                <a:spcPct val="0"/>
              </a:spcBef>
              <a:spcAft>
                <a:spcPct val="0"/>
              </a:spcAft>
            </a:pPr>
            <a:endParaRPr lang="en-GB" altLang="en-US" b="1" dirty="0">
              <a:solidFill>
                <a:schemeClr val="tx1"/>
              </a:solidFill>
              <a:latin typeface="Comic Sans MS" panose="030F0702030302020204" pitchFamily="66" charset="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pPr>
            <a:endParaRPr lang="en-GB" dirty="0"/>
          </a:p>
        </p:txBody>
      </p:sp>
      <p:sp>
        <p:nvSpPr>
          <p:cNvPr id="4" name="Content Placeholder 3"/>
          <p:cNvSpPr>
            <a:spLocks noGrp="1"/>
          </p:cNvSpPr>
          <p:nvPr>
            <p:ph sz="half" idx="2"/>
          </p:nvPr>
        </p:nvSpPr>
        <p:spPr>
          <a:xfrm>
            <a:off x="5089970" y="2953406"/>
            <a:ext cx="5033085" cy="3757697"/>
          </a:xfrm>
        </p:spPr>
        <p:txBody>
          <a:bodyPr/>
          <a:lstStyle/>
          <a:p>
            <a:pPr marL="0" indent="0" algn="ctr">
              <a:buNone/>
            </a:pPr>
            <a:r>
              <a:rPr lang="en-GB" b="1" dirty="0"/>
              <a:t>RIDE A BIKE</a:t>
            </a:r>
            <a:endParaRPr lang="en-GB" dirty="0"/>
          </a:p>
          <a:p>
            <a:pPr marL="0" indent="0">
              <a:buNone/>
            </a:pPr>
            <a:r>
              <a:rPr lang="en-GB" dirty="0"/>
              <a:t>Do you need the school’s permission to ride?</a:t>
            </a:r>
          </a:p>
          <a:p>
            <a:pPr marL="0" indent="0">
              <a:buNone/>
            </a:pPr>
            <a:r>
              <a:rPr lang="en-GB" dirty="0"/>
              <a:t>How and where will you keep your bike safe at School?</a:t>
            </a:r>
          </a:p>
          <a:p>
            <a:pPr marL="0" indent="0">
              <a:buNone/>
            </a:pPr>
            <a:r>
              <a:rPr lang="en-GB" dirty="0"/>
              <a:t>How long will it take?</a:t>
            </a:r>
          </a:p>
          <a:p>
            <a:pPr marL="0" indent="0">
              <a:buNone/>
            </a:pPr>
            <a:r>
              <a:rPr lang="en-GB" dirty="0"/>
              <a:t>Will you be riding with anyone else?</a:t>
            </a:r>
          </a:p>
          <a:p>
            <a:endParaRPr lang="en-GB" dirty="0"/>
          </a:p>
          <a:p>
            <a:pPr marL="0" indent="0">
              <a:buNone/>
            </a:pPr>
            <a:r>
              <a:rPr lang="en-GB" dirty="0"/>
              <a:t>     </a:t>
            </a:r>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pPr marL="0" indent="0">
              <a:buNone/>
            </a:pPr>
            <a:endParaRPr lang="en-GB" dirty="0"/>
          </a:p>
          <a:p>
            <a:endParaRPr lang="en-GB" dirty="0"/>
          </a:p>
          <a:p>
            <a:endParaRPr lang="en-GB" dirty="0"/>
          </a:p>
          <a:p>
            <a:endParaRPr lang="en-GB" dirty="0"/>
          </a:p>
          <a:p>
            <a:endParaRPr lang="en-GB" dirty="0"/>
          </a:p>
          <a:p>
            <a:endParaRPr lang="en-GB" dirty="0"/>
          </a:p>
        </p:txBody>
      </p:sp>
      <p:sp>
        <p:nvSpPr>
          <p:cNvPr id="10" name="Rectangle 6"/>
          <p:cNvSpPr>
            <a:spLocks noChangeArrowheads="1"/>
          </p:cNvSpPr>
          <p:nvPr/>
        </p:nvSpPr>
        <p:spPr bwMode="auto">
          <a:xfrm>
            <a:off x="1052944" y="3913914"/>
            <a:ext cx="372225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dirty="0">
                <a:ln>
                  <a:noFill/>
                </a:ln>
                <a:solidFill>
                  <a:schemeClr val="tx1"/>
                </a:solidFill>
                <a:effectLst/>
                <a:latin typeface="Arial" panose="020B0604020202020204" pitchFamily="34" charset="0"/>
              </a:rPr>
            </a:br>
            <a:endParaRPr kumimoji="0" lang="en-GB"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800" b="0" i="0" u="none" strike="noStrike" cap="none" normalizeH="0" baseline="0" dirty="0">
                <a:ln>
                  <a:noFill/>
                </a:ln>
                <a:solidFill>
                  <a:schemeClr val="tx1"/>
                </a:solidFill>
                <a:effectLst/>
              </a:rPr>
              <a:t> </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11" name="Picture 10"/>
          <p:cNvPicPr>
            <a:picLocks noChangeAspect="1"/>
          </p:cNvPicPr>
          <p:nvPr/>
        </p:nvPicPr>
        <p:blipFill>
          <a:blip r:embed="rId3"/>
          <a:stretch>
            <a:fillRect/>
          </a:stretch>
        </p:blipFill>
        <p:spPr>
          <a:xfrm>
            <a:off x="3740735" y="5206626"/>
            <a:ext cx="865707" cy="1504478"/>
          </a:xfrm>
          <a:prstGeom prst="rect">
            <a:avLst/>
          </a:prstGeom>
        </p:spPr>
      </p:pic>
      <p:pic>
        <p:nvPicPr>
          <p:cNvPr id="12" name="Picture 11"/>
          <p:cNvPicPr>
            <a:picLocks noChangeAspect="1"/>
          </p:cNvPicPr>
          <p:nvPr/>
        </p:nvPicPr>
        <p:blipFill>
          <a:blip r:embed="rId4"/>
          <a:stretch>
            <a:fillRect/>
          </a:stretch>
        </p:blipFill>
        <p:spPr>
          <a:xfrm>
            <a:off x="6410382" y="5378860"/>
            <a:ext cx="1438781" cy="1420491"/>
          </a:xfrm>
          <a:prstGeom prst="rect">
            <a:avLst/>
          </a:prstGeom>
        </p:spPr>
      </p:pic>
      <p:pic>
        <p:nvPicPr>
          <p:cNvPr id="3" name="Picture 2"/>
          <p:cNvPicPr>
            <a:picLocks noChangeAspect="1"/>
          </p:cNvPicPr>
          <p:nvPr/>
        </p:nvPicPr>
        <p:blipFill>
          <a:blip r:embed="rId5"/>
          <a:stretch>
            <a:fillRect/>
          </a:stretch>
        </p:blipFill>
        <p:spPr>
          <a:xfrm>
            <a:off x="389437" y="203200"/>
            <a:ext cx="1743607" cy="865707"/>
          </a:xfrm>
          <a:prstGeom prst="rect">
            <a:avLst/>
          </a:prstGeom>
        </p:spPr>
      </p:pic>
      <p:pic>
        <p:nvPicPr>
          <p:cNvPr id="6" name="Picture 5"/>
          <p:cNvPicPr>
            <a:picLocks noChangeAspect="1"/>
          </p:cNvPicPr>
          <p:nvPr/>
        </p:nvPicPr>
        <p:blipFill>
          <a:blip r:embed="rId6"/>
          <a:stretch>
            <a:fillRect/>
          </a:stretch>
        </p:blipFill>
        <p:spPr>
          <a:xfrm>
            <a:off x="10123055" y="130042"/>
            <a:ext cx="1944793" cy="938865"/>
          </a:xfrm>
          <a:prstGeom prst="rect">
            <a:avLst/>
          </a:prstGeom>
        </p:spPr>
      </p:pic>
      <p:pic>
        <p:nvPicPr>
          <p:cNvPr id="8" name="Picture 7"/>
          <p:cNvPicPr>
            <a:picLocks noChangeAspect="1"/>
          </p:cNvPicPr>
          <p:nvPr/>
        </p:nvPicPr>
        <p:blipFill>
          <a:blip r:embed="rId7"/>
          <a:stretch>
            <a:fillRect/>
          </a:stretch>
        </p:blipFill>
        <p:spPr>
          <a:xfrm>
            <a:off x="9310947" y="5958865"/>
            <a:ext cx="2780017" cy="755970"/>
          </a:xfrm>
          <a:prstGeom prst="rect">
            <a:avLst/>
          </a:prstGeom>
        </p:spPr>
      </p:pic>
    </p:spTree>
    <p:extLst>
      <p:ext uri="{BB962C8B-B14F-4D97-AF65-F5344CB8AC3E}">
        <p14:creationId xmlns:p14="http://schemas.microsoft.com/office/powerpoint/2010/main" val="4200406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46545"/>
          </a:xfrm>
        </p:spPr>
        <p:txBody>
          <a:bodyPr>
            <a:normAutofit/>
          </a:bodyPr>
          <a:lstStyle/>
          <a:p>
            <a:pPr algn="ctr"/>
            <a:r>
              <a:rPr lang="en-GB" sz="3200" b="1" dirty="0">
                <a:latin typeface="Arial" panose="020B0604020202020204" pitchFamily="34" charset="0"/>
                <a:cs typeface="Arial" panose="020B0604020202020204" pitchFamily="34" charset="0"/>
              </a:rPr>
              <a:t>Travelling to School continued</a:t>
            </a:r>
            <a:r>
              <a:rPr lang="en-GB" sz="2400" b="1" dirty="0"/>
              <a:t>.</a:t>
            </a:r>
            <a:endParaRPr lang="en-GB" sz="2400" dirty="0"/>
          </a:p>
        </p:txBody>
      </p:sp>
      <p:sp>
        <p:nvSpPr>
          <p:cNvPr id="3" name="Content Placeholder 2"/>
          <p:cNvSpPr>
            <a:spLocks noGrp="1"/>
          </p:cNvSpPr>
          <p:nvPr>
            <p:ph sz="half" idx="1"/>
          </p:nvPr>
        </p:nvSpPr>
        <p:spPr>
          <a:xfrm>
            <a:off x="677334" y="1487055"/>
            <a:ext cx="4184035" cy="4554306"/>
          </a:xfrm>
        </p:spPr>
        <p:txBody>
          <a:bodyPr/>
          <a:lstStyle/>
          <a:p>
            <a:pPr marL="0" indent="0" algn="ctr">
              <a:buNone/>
            </a:pPr>
            <a:r>
              <a:rPr lang="en-GB" b="1" dirty="0">
                <a:latin typeface="Arial" panose="020B0604020202020204" pitchFamily="34" charset="0"/>
                <a:cs typeface="Arial" panose="020B0604020202020204" pitchFamily="34" charset="0"/>
              </a:rPr>
              <a:t>In a Car/Taxi</a:t>
            </a:r>
          </a:p>
          <a:p>
            <a:r>
              <a:rPr lang="en-GB" dirty="0">
                <a:latin typeface="Arial" panose="020B0604020202020204" pitchFamily="34" charset="0"/>
                <a:cs typeface="Arial" panose="020B0604020202020204" pitchFamily="34" charset="0"/>
              </a:rPr>
              <a:t>Who will drive you to and/or from school?</a:t>
            </a:r>
          </a:p>
          <a:p>
            <a:r>
              <a:rPr lang="en-GB" dirty="0">
                <a:latin typeface="Arial" panose="020B0604020202020204" pitchFamily="34" charset="0"/>
                <a:cs typeface="Arial" panose="020B0604020202020204" pitchFamily="34" charset="0"/>
              </a:rPr>
              <a:t>When will you leave?</a:t>
            </a:r>
          </a:p>
          <a:p>
            <a:r>
              <a:rPr lang="en-GB" dirty="0">
                <a:latin typeface="Arial" panose="020B0604020202020204" pitchFamily="34" charset="0"/>
                <a:cs typeface="Arial" panose="020B0604020202020204" pitchFamily="34" charset="0"/>
              </a:rPr>
              <a:t>How long will it take to drive?</a:t>
            </a:r>
          </a:p>
          <a:p>
            <a:r>
              <a:rPr lang="en-GB" dirty="0">
                <a:latin typeface="Arial" panose="020B0604020202020204" pitchFamily="34" charset="0"/>
                <a:cs typeface="Arial" panose="020B0604020202020204" pitchFamily="34" charset="0"/>
              </a:rPr>
              <a:t>Will anyone else be travelling with you?</a:t>
            </a:r>
          </a:p>
          <a:p>
            <a:endParaRPr lang="en-GB" dirty="0"/>
          </a:p>
          <a:p>
            <a:endParaRPr lang="en-GB" dirty="0"/>
          </a:p>
        </p:txBody>
      </p:sp>
      <p:sp>
        <p:nvSpPr>
          <p:cNvPr id="4" name="Content Placeholder 3"/>
          <p:cNvSpPr>
            <a:spLocks noGrp="1"/>
          </p:cNvSpPr>
          <p:nvPr>
            <p:ph sz="half" idx="2"/>
          </p:nvPr>
        </p:nvSpPr>
        <p:spPr>
          <a:xfrm>
            <a:off x="5089970" y="1487055"/>
            <a:ext cx="4184034" cy="4554307"/>
          </a:xfrm>
        </p:spPr>
        <p:txBody>
          <a:bodyPr/>
          <a:lstStyle/>
          <a:p>
            <a:pPr marL="0" indent="0" algn="ctr">
              <a:buNone/>
            </a:pPr>
            <a:r>
              <a:rPr lang="en-GB" b="1" dirty="0">
                <a:latin typeface="Arial" panose="020B0604020202020204" pitchFamily="34" charset="0"/>
                <a:cs typeface="Arial" panose="020B0604020202020204" pitchFamily="34" charset="0"/>
              </a:rPr>
              <a:t>Bus</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Where is the stop that you will wait for the bus/school bus?</a:t>
            </a:r>
          </a:p>
          <a:p>
            <a:r>
              <a:rPr lang="en-GB" dirty="0">
                <a:latin typeface="Arial" panose="020B0604020202020204" pitchFamily="34" charset="0"/>
                <a:cs typeface="Arial" panose="020B0604020202020204" pitchFamily="34" charset="0"/>
              </a:rPr>
              <a:t>What number bus/buses can you take?</a:t>
            </a:r>
          </a:p>
          <a:p>
            <a:r>
              <a:rPr lang="en-GB" dirty="0">
                <a:latin typeface="Arial" panose="020B0604020202020204" pitchFamily="34" charset="0"/>
                <a:cs typeface="Arial" panose="020B0604020202020204" pitchFamily="34" charset="0"/>
              </a:rPr>
              <a:t>How long does it take?</a:t>
            </a:r>
          </a:p>
          <a:p>
            <a:endParaRPr lang="en-GB" dirty="0">
              <a:latin typeface="Arial" panose="020B0604020202020204" pitchFamily="34" charset="0"/>
              <a:cs typeface="Arial" panose="020B0604020202020204" pitchFamily="34" charset="0"/>
            </a:endParaRPr>
          </a:p>
          <a:p>
            <a:endParaRPr lang="en-GB" dirty="0"/>
          </a:p>
        </p:txBody>
      </p:sp>
      <p:pic>
        <p:nvPicPr>
          <p:cNvPr id="6" name="Picture 5"/>
          <p:cNvPicPr>
            <a:picLocks noChangeAspect="1"/>
          </p:cNvPicPr>
          <p:nvPr/>
        </p:nvPicPr>
        <p:blipFill>
          <a:blip r:embed="rId2"/>
          <a:stretch>
            <a:fillRect/>
          </a:stretch>
        </p:blipFill>
        <p:spPr>
          <a:xfrm>
            <a:off x="3499307" y="4146002"/>
            <a:ext cx="1668846" cy="1634687"/>
          </a:xfrm>
          <a:prstGeom prst="rect">
            <a:avLst/>
          </a:prstGeom>
        </p:spPr>
      </p:pic>
      <p:pic>
        <p:nvPicPr>
          <p:cNvPr id="9" name="Picture 8"/>
          <p:cNvPicPr>
            <a:picLocks noChangeAspect="1"/>
          </p:cNvPicPr>
          <p:nvPr/>
        </p:nvPicPr>
        <p:blipFill>
          <a:blip r:embed="rId3"/>
          <a:stretch>
            <a:fillRect/>
          </a:stretch>
        </p:blipFill>
        <p:spPr>
          <a:xfrm>
            <a:off x="677333" y="4146002"/>
            <a:ext cx="2453793" cy="1493959"/>
          </a:xfrm>
          <a:prstGeom prst="rect">
            <a:avLst/>
          </a:prstGeom>
        </p:spPr>
      </p:pic>
      <p:pic>
        <p:nvPicPr>
          <p:cNvPr id="11" name="Picture 10"/>
          <p:cNvPicPr>
            <a:picLocks noChangeAspect="1"/>
          </p:cNvPicPr>
          <p:nvPr/>
        </p:nvPicPr>
        <p:blipFill>
          <a:blip r:embed="rId4"/>
          <a:stretch>
            <a:fillRect/>
          </a:stretch>
        </p:blipFill>
        <p:spPr>
          <a:xfrm>
            <a:off x="5843724" y="3962663"/>
            <a:ext cx="2676525" cy="1714500"/>
          </a:xfrm>
          <a:prstGeom prst="rect">
            <a:avLst/>
          </a:prstGeom>
        </p:spPr>
      </p:pic>
      <p:pic>
        <p:nvPicPr>
          <p:cNvPr id="12" name="Picture 11"/>
          <p:cNvPicPr>
            <a:picLocks noChangeAspect="1"/>
          </p:cNvPicPr>
          <p:nvPr/>
        </p:nvPicPr>
        <p:blipFill>
          <a:blip r:embed="rId5"/>
          <a:stretch>
            <a:fillRect/>
          </a:stretch>
        </p:blipFill>
        <p:spPr>
          <a:xfrm>
            <a:off x="122807" y="219948"/>
            <a:ext cx="1743607" cy="865707"/>
          </a:xfrm>
          <a:prstGeom prst="rect">
            <a:avLst/>
          </a:prstGeom>
        </p:spPr>
      </p:pic>
      <p:pic>
        <p:nvPicPr>
          <p:cNvPr id="13" name="Picture 12"/>
          <p:cNvPicPr>
            <a:picLocks noChangeAspect="1"/>
          </p:cNvPicPr>
          <p:nvPr/>
        </p:nvPicPr>
        <p:blipFill>
          <a:blip r:embed="rId6"/>
          <a:stretch>
            <a:fillRect/>
          </a:stretch>
        </p:blipFill>
        <p:spPr>
          <a:xfrm>
            <a:off x="10082034" y="183368"/>
            <a:ext cx="1944793" cy="938865"/>
          </a:xfrm>
          <a:prstGeom prst="rect">
            <a:avLst/>
          </a:prstGeom>
        </p:spPr>
      </p:pic>
      <p:pic>
        <p:nvPicPr>
          <p:cNvPr id="14" name="Picture 13"/>
          <p:cNvPicPr>
            <a:picLocks noChangeAspect="1"/>
          </p:cNvPicPr>
          <p:nvPr/>
        </p:nvPicPr>
        <p:blipFill>
          <a:blip r:embed="rId7"/>
          <a:stretch>
            <a:fillRect/>
          </a:stretch>
        </p:blipFill>
        <p:spPr>
          <a:xfrm>
            <a:off x="9246810" y="6041361"/>
            <a:ext cx="2780017" cy="755970"/>
          </a:xfrm>
          <a:prstGeom prst="rect">
            <a:avLst/>
          </a:prstGeom>
        </p:spPr>
      </p:pic>
    </p:spTree>
    <p:extLst>
      <p:ext uri="{BB962C8B-B14F-4D97-AF65-F5344CB8AC3E}">
        <p14:creationId xmlns:p14="http://schemas.microsoft.com/office/powerpoint/2010/main" val="2874401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91127"/>
          </a:xfrm>
        </p:spPr>
        <p:txBody>
          <a:bodyPr>
            <a:normAutofit/>
          </a:bodyPr>
          <a:lstStyle/>
          <a:p>
            <a:pPr algn="ctr"/>
            <a:r>
              <a:rPr lang="en-GB" sz="3200" dirty="0">
                <a:latin typeface="Arial" panose="020B0604020202020204" pitchFamily="34" charset="0"/>
                <a:cs typeface="Arial" panose="020B0604020202020204" pitchFamily="34" charset="0"/>
              </a:rPr>
              <a:t>     Structure of the School Day</a:t>
            </a:r>
          </a:p>
        </p:txBody>
      </p:sp>
      <p:sp>
        <p:nvSpPr>
          <p:cNvPr id="3" name="Content Placeholder 2"/>
          <p:cNvSpPr>
            <a:spLocks noGrp="1"/>
          </p:cNvSpPr>
          <p:nvPr>
            <p:ph idx="1"/>
          </p:nvPr>
        </p:nvSpPr>
        <p:spPr>
          <a:xfrm>
            <a:off x="609600" y="1475307"/>
            <a:ext cx="5677035" cy="4943966"/>
          </a:xfrm>
        </p:spPr>
        <p:txBody>
          <a:bodyPr>
            <a:noAutofit/>
          </a:bodyPr>
          <a:lstStyle/>
          <a:p>
            <a:pPr algn="just">
              <a:buFont typeface="Arial" panose="020B0604020202020204" pitchFamily="34" charset="0"/>
              <a:buChar char="•"/>
            </a:pPr>
            <a:r>
              <a:rPr lang="en-GB" sz="2200" dirty="0">
                <a:cs typeface="Arial" panose="020B0604020202020204" pitchFamily="34" charset="0"/>
              </a:rPr>
              <a:t>At Secondary School some of the times you will need to remember, like starting, finishing and break times, may well be different to what you are used to. </a:t>
            </a:r>
          </a:p>
          <a:p>
            <a:pPr algn="just">
              <a:buFont typeface="Arial" panose="020B0604020202020204" pitchFamily="34" charset="0"/>
              <a:buChar char="•"/>
            </a:pPr>
            <a:r>
              <a:rPr lang="en-GB" sz="2200" dirty="0">
                <a:cs typeface="Arial" panose="020B0604020202020204" pitchFamily="34" charset="0"/>
              </a:rPr>
              <a:t>You will however, still have a morning break, as well as a lunch break.</a:t>
            </a:r>
          </a:p>
          <a:p>
            <a:pPr algn="just">
              <a:buFont typeface="Arial" panose="020B0604020202020204" pitchFamily="34" charset="0"/>
              <a:buChar char="•"/>
            </a:pPr>
            <a:r>
              <a:rPr lang="en-GB" sz="2200" dirty="0">
                <a:cs typeface="Arial" panose="020B0604020202020204" pitchFamily="34" charset="0"/>
              </a:rPr>
              <a:t>Here is the Structure of the Robert Burns Academy School Day.</a:t>
            </a:r>
          </a:p>
          <a:p>
            <a:pPr algn="just">
              <a:buFont typeface="Arial" panose="020B0604020202020204" pitchFamily="34" charset="0"/>
              <a:buChar char="•"/>
            </a:pPr>
            <a:endParaRPr lang="en-GB" sz="2200" dirty="0">
              <a:cs typeface="Arial" panose="020B0604020202020204" pitchFamily="34" charset="0"/>
            </a:endParaRPr>
          </a:p>
          <a:p>
            <a:pPr marL="0" indent="0" algn="just">
              <a:buNone/>
            </a:pPr>
            <a:r>
              <a:rPr lang="en-GB" sz="2200" dirty="0">
                <a:solidFill>
                  <a:srgbClr val="FF0000"/>
                </a:solidFill>
                <a:cs typeface="Arial" panose="020B0604020202020204" pitchFamily="34" charset="0"/>
              </a:rPr>
              <a:t>What do you think about how your day will look?</a:t>
            </a:r>
          </a:p>
        </p:txBody>
      </p:sp>
      <p:pic>
        <p:nvPicPr>
          <p:cNvPr id="4" name="Picture 3"/>
          <p:cNvPicPr>
            <a:picLocks noChangeAspect="1"/>
          </p:cNvPicPr>
          <p:nvPr/>
        </p:nvPicPr>
        <p:blipFill>
          <a:blip r:embed="rId2"/>
          <a:stretch>
            <a:fillRect/>
          </a:stretch>
        </p:blipFill>
        <p:spPr>
          <a:xfrm>
            <a:off x="293078" y="176746"/>
            <a:ext cx="1963082" cy="865707"/>
          </a:xfrm>
          <a:prstGeom prst="rect">
            <a:avLst/>
          </a:prstGeom>
        </p:spPr>
      </p:pic>
      <p:pic>
        <p:nvPicPr>
          <p:cNvPr id="5" name="Picture 4"/>
          <p:cNvPicPr>
            <a:picLocks noChangeAspect="1"/>
          </p:cNvPicPr>
          <p:nvPr/>
        </p:nvPicPr>
        <p:blipFill>
          <a:blip r:embed="rId3"/>
          <a:stretch>
            <a:fillRect/>
          </a:stretch>
        </p:blipFill>
        <p:spPr>
          <a:xfrm>
            <a:off x="10157421" y="176746"/>
            <a:ext cx="1944793" cy="938865"/>
          </a:xfrm>
          <a:prstGeom prst="rect">
            <a:avLst/>
          </a:prstGeom>
        </p:spPr>
      </p:pic>
      <p:pic>
        <p:nvPicPr>
          <p:cNvPr id="6" name="Picture 5"/>
          <p:cNvPicPr>
            <a:picLocks noChangeAspect="1"/>
          </p:cNvPicPr>
          <p:nvPr/>
        </p:nvPicPr>
        <p:blipFill>
          <a:blip r:embed="rId4"/>
          <a:stretch>
            <a:fillRect/>
          </a:stretch>
        </p:blipFill>
        <p:spPr>
          <a:xfrm>
            <a:off x="9322197" y="6041362"/>
            <a:ext cx="2780017" cy="755970"/>
          </a:xfrm>
          <a:prstGeom prst="rect">
            <a:avLst/>
          </a:prstGeom>
        </p:spPr>
      </p:pic>
      <p:pic>
        <p:nvPicPr>
          <p:cNvPr id="9" name="Picture 8"/>
          <p:cNvPicPr>
            <a:picLocks noChangeAspect="1"/>
          </p:cNvPicPr>
          <p:nvPr/>
        </p:nvPicPr>
        <p:blipFill rotWithShape="1">
          <a:blip r:embed="rId5"/>
          <a:srcRect t="1721" r="1123" b="3180"/>
          <a:stretch/>
        </p:blipFill>
        <p:spPr>
          <a:xfrm>
            <a:off x="6670683" y="1219980"/>
            <a:ext cx="3131127" cy="4821382"/>
          </a:xfrm>
          <a:prstGeom prst="rect">
            <a:avLst/>
          </a:prstGeom>
        </p:spPr>
      </p:pic>
    </p:spTree>
    <p:extLst>
      <p:ext uri="{BB962C8B-B14F-4D97-AF65-F5344CB8AC3E}">
        <p14:creationId xmlns:p14="http://schemas.microsoft.com/office/powerpoint/2010/main" val="1870061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77334" y="609600"/>
            <a:ext cx="8596668" cy="1639614"/>
          </a:xfrm>
        </p:spPr>
        <p:txBody>
          <a:bodyPr>
            <a:normAutofit fontScale="90000"/>
          </a:bodyPr>
          <a:lstStyle/>
          <a:p>
            <a:r>
              <a:rPr lang="en-GB" dirty="0">
                <a:latin typeface="Arial" panose="020B0604020202020204" pitchFamily="34" charset="0"/>
                <a:cs typeface="Arial" panose="020B0604020202020204" pitchFamily="34" charset="0"/>
              </a:rPr>
              <a:t>                                Activity</a:t>
            </a:r>
            <a:br>
              <a:rPr lang="en-GB" dirty="0">
                <a:latin typeface="Arial" panose="020B0604020202020204" pitchFamily="34" charset="0"/>
                <a:cs typeface="Arial" panose="020B0604020202020204" pitchFamily="34" charset="0"/>
              </a:rPr>
            </a:br>
            <a:br>
              <a:rPr lang="en-GB" sz="1800" dirty="0">
                <a:solidFill>
                  <a:schemeClr val="tx1"/>
                </a:solidFill>
              </a:rPr>
            </a:br>
            <a:r>
              <a:rPr lang="en-GB" sz="2000" dirty="0">
                <a:solidFill>
                  <a:schemeClr val="tx1"/>
                </a:solidFill>
                <a:latin typeface="Arial" panose="020B0604020202020204" pitchFamily="34" charset="0"/>
                <a:cs typeface="Arial" panose="020B0604020202020204" pitchFamily="34" charset="0"/>
              </a:rPr>
              <a:t>Now think about how long it will take you to get to school and work out the following times.  This will help you to make sure you will get there on time every morning:</a:t>
            </a:r>
          </a:p>
        </p:txBody>
      </p:sp>
      <p:sp>
        <p:nvSpPr>
          <p:cNvPr id="6" name="Content Placeholder 5"/>
          <p:cNvSpPr>
            <a:spLocks noGrp="1"/>
          </p:cNvSpPr>
          <p:nvPr>
            <p:ph idx="1"/>
          </p:nvPr>
        </p:nvSpPr>
        <p:spPr>
          <a:xfrm>
            <a:off x="677334" y="2160589"/>
            <a:ext cx="8596668" cy="4387356"/>
          </a:xfrm>
        </p:spPr>
        <p:txBody>
          <a:bodyPr>
            <a:normAutofit fontScale="85000" lnSpcReduction="20000"/>
          </a:bodyPr>
          <a:lstStyle/>
          <a:p>
            <a:endParaRPr lang="en-GB" dirty="0"/>
          </a:p>
          <a:p>
            <a:r>
              <a:rPr lang="en-GB" sz="2100" dirty="0">
                <a:latin typeface="Arial" panose="020B0604020202020204" pitchFamily="34" charset="0"/>
                <a:cs typeface="Arial" panose="020B0604020202020204" pitchFamily="34" charset="0"/>
              </a:rPr>
              <a:t>School starts at …………., so the latest I will have to be there is ……….</a:t>
            </a:r>
          </a:p>
          <a:p>
            <a:endParaRPr lang="en-GB" sz="2100" dirty="0">
              <a:latin typeface="Arial" panose="020B0604020202020204" pitchFamily="34" charset="0"/>
              <a:cs typeface="Arial" panose="020B0604020202020204" pitchFamily="34" charset="0"/>
            </a:endParaRPr>
          </a:p>
          <a:p>
            <a:r>
              <a:rPr lang="en-GB" sz="2100" dirty="0">
                <a:latin typeface="Arial" panose="020B0604020202020204" pitchFamily="34" charset="0"/>
                <a:cs typeface="Arial" panose="020B0604020202020204" pitchFamily="34" charset="0"/>
              </a:rPr>
              <a:t>It takes me	………	minutes to travel there by……………</a:t>
            </a:r>
          </a:p>
          <a:p>
            <a:endParaRPr lang="en-GB" sz="2100" dirty="0">
              <a:latin typeface="Arial" panose="020B0604020202020204" pitchFamily="34" charset="0"/>
              <a:cs typeface="Arial" panose="020B0604020202020204" pitchFamily="34" charset="0"/>
            </a:endParaRPr>
          </a:p>
          <a:p>
            <a:r>
              <a:rPr lang="en-GB" sz="2100" dirty="0">
                <a:latin typeface="Arial" panose="020B0604020202020204" pitchFamily="34" charset="0"/>
                <a:cs typeface="Arial" panose="020B0604020202020204" pitchFamily="34" charset="0"/>
              </a:rPr>
              <a:t>I will have to leave home at ……………</a:t>
            </a:r>
          </a:p>
          <a:p>
            <a:endParaRPr lang="en-GB" sz="2100" dirty="0">
              <a:latin typeface="Arial" panose="020B0604020202020204" pitchFamily="34" charset="0"/>
              <a:cs typeface="Arial" panose="020B0604020202020204" pitchFamily="34" charset="0"/>
            </a:endParaRPr>
          </a:p>
          <a:p>
            <a:r>
              <a:rPr lang="en-GB" sz="2100" dirty="0">
                <a:latin typeface="Arial" panose="020B0604020202020204" pitchFamily="34" charset="0"/>
                <a:cs typeface="Arial" panose="020B0604020202020204" pitchFamily="34" charset="0"/>
              </a:rPr>
              <a:t>I will have to get out of bed at ……………</a:t>
            </a:r>
          </a:p>
          <a:p>
            <a:endParaRPr lang="en-GB" sz="2100" dirty="0">
              <a:latin typeface="Arial" panose="020B0604020202020204" pitchFamily="34" charset="0"/>
              <a:cs typeface="Arial" panose="020B0604020202020204" pitchFamily="34" charset="0"/>
            </a:endParaRPr>
          </a:p>
          <a:p>
            <a:r>
              <a:rPr lang="en-GB" sz="2100" dirty="0">
                <a:latin typeface="Arial" panose="020B0604020202020204" pitchFamily="34" charset="0"/>
                <a:cs typeface="Arial" panose="020B0604020202020204" pitchFamily="34" charset="0"/>
              </a:rPr>
              <a:t>School finishes at ……………….</a:t>
            </a:r>
          </a:p>
          <a:p>
            <a:endParaRPr lang="en-GB" sz="2100" dirty="0">
              <a:latin typeface="Arial" panose="020B0604020202020204" pitchFamily="34" charset="0"/>
              <a:cs typeface="Arial" panose="020B0604020202020204" pitchFamily="34" charset="0"/>
            </a:endParaRPr>
          </a:p>
          <a:p>
            <a:r>
              <a:rPr lang="en-GB" sz="2100" dirty="0">
                <a:latin typeface="Arial" panose="020B0604020202020204" pitchFamily="34" charset="0"/>
                <a:cs typeface="Arial" panose="020B0604020202020204" pitchFamily="34" charset="0"/>
              </a:rPr>
              <a:t>I will be home by about ……………..</a:t>
            </a:r>
          </a:p>
        </p:txBody>
      </p:sp>
      <p:pic>
        <p:nvPicPr>
          <p:cNvPr id="2" name="Picture 1"/>
          <p:cNvPicPr>
            <a:picLocks noChangeAspect="1"/>
          </p:cNvPicPr>
          <p:nvPr/>
        </p:nvPicPr>
        <p:blipFill>
          <a:blip r:embed="rId2"/>
          <a:stretch>
            <a:fillRect/>
          </a:stretch>
        </p:blipFill>
        <p:spPr>
          <a:xfrm>
            <a:off x="9274002" y="6003536"/>
            <a:ext cx="2780017" cy="755970"/>
          </a:xfrm>
          <a:prstGeom prst="rect">
            <a:avLst/>
          </a:prstGeom>
        </p:spPr>
      </p:pic>
      <p:pic>
        <p:nvPicPr>
          <p:cNvPr id="3" name="Picture 2"/>
          <p:cNvPicPr>
            <a:picLocks noChangeAspect="1"/>
          </p:cNvPicPr>
          <p:nvPr/>
        </p:nvPicPr>
        <p:blipFill>
          <a:blip r:embed="rId3"/>
          <a:stretch>
            <a:fillRect/>
          </a:stretch>
        </p:blipFill>
        <p:spPr>
          <a:xfrm>
            <a:off x="10109226" y="140167"/>
            <a:ext cx="1944793" cy="938865"/>
          </a:xfrm>
          <a:prstGeom prst="rect">
            <a:avLst/>
          </a:prstGeom>
        </p:spPr>
      </p:pic>
      <p:pic>
        <p:nvPicPr>
          <p:cNvPr id="4" name="Picture 3"/>
          <p:cNvPicPr>
            <a:picLocks noChangeAspect="1"/>
          </p:cNvPicPr>
          <p:nvPr/>
        </p:nvPicPr>
        <p:blipFill>
          <a:blip r:embed="rId4"/>
          <a:stretch>
            <a:fillRect/>
          </a:stretch>
        </p:blipFill>
        <p:spPr>
          <a:xfrm>
            <a:off x="288639" y="213325"/>
            <a:ext cx="1743607" cy="865707"/>
          </a:xfrm>
          <a:prstGeom prst="rect">
            <a:avLst/>
          </a:prstGeom>
        </p:spPr>
      </p:pic>
    </p:spTree>
    <p:extLst>
      <p:ext uri="{BB962C8B-B14F-4D97-AF65-F5344CB8AC3E}">
        <p14:creationId xmlns:p14="http://schemas.microsoft.com/office/powerpoint/2010/main" val="2998877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30910"/>
            <a:ext cx="9436150" cy="1773382"/>
          </a:xfrm>
        </p:spPr>
        <p:txBody>
          <a:bodyPr>
            <a:normAutofit fontScale="90000"/>
          </a:bodyPr>
          <a:lstStyle/>
          <a:p>
            <a:r>
              <a:rPr lang="en-GB" dirty="0">
                <a:latin typeface="Arial" panose="020B0604020202020204" pitchFamily="34" charset="0"/>
                <a:cs typeface="Arial" panose="020B0604020202020204" pitchFamily="34" charset="0"/>
              </a:rPr>
              <a:t>School                        Uniform </a:t>
            </a:r>
            <a:br>
              <a:rPr lang="en-GB" dirty="0">
                <a:latin typeface="Arial" panose="020B0604020202020204" pitchFamily="34" charset="0"/>
                <a:cs typeface="Arial" panose="020B0604020202020204" pitchFamily="34" charset="0"/>
              </a:rPr>
            </a:br>
            <a:br>
              <a:rPr lang="en-GB" dirty="0"/>
            </a:br>
            <a:r>
              <a:rPr lang="en-GB" sz="2000" dirty="0">
                <a:solidFill>
                  <a:schemeClr val="tx1"/>
                </a:solidFill>
                <a:latin typeface="+mn-lt"/>
                <a:cs typeface="Arial" panose="020B0604020202020204" pitchFamily="34" charset="0"/>
              </a:rPr>
              <a:t>When you start at Secondary School it is important that you give a good impression from the beginning by wearing the right clothes.</a:t>
            </a:r>
          </a:p>
        </p:txBody>
      </p:sp>
      <p:sp>
        <p:nvSpPr>
          <p:cNvPr id="3" name="Content Placeholder 2"/>
          <p:cNvSpPr>
            <a:spLocks noGrp="1"/>
          </p:cNvSpPr>
          <p:nvPr>
            <p:ph sz="half" idx="1"/>
          </p:nvPr>
        </p:nvSpPr>
        <p:spPr>
          <a:xfrm>
            <a:off x="677334" y="2004292"/>
            <a:ext cx="4184035" cy="4597676"/>
          </a:xfrm>
        </p:spPr>
        <p:txBody>
          <a:bodyPr>
            <a:normAutofit fontScale="92500" lnSpcReduction="20000"/>
          </a:bodyPr>
          <a:lstStyle/>
          <a:p>
            <a:pPr marL="0" indent="0">
              <a:buNone/>
            </a:pPr>
            <a:r>
              <a:rPr lang="en-GB" sz="1900" u="sng" dirty="0">
                <a:cs typeface="Arial" panose="020B0604020202020204" pitchFamily="34" charset="0"/>
              </a:rPr>
              <a:t>Acceptable Daily Uniform </a:t>
            </a:r>
          </a:p>
          <a:p>
            <a:pPr>
              <a:buFont typeface="Arial" panose="020B0604020202020204" pitchFamily="34" charset="0"/>
              <a:buChar char="•"/>
            </a:pPr>
            <a:r>
              <a:rPr lang="en-GB" sz="1900" dirty="0">
                <a:cs typeface="Arial" panose="020B0604020202020204" pitchFamily="34" charset="0"/>
              </a:rPr>
              <a:t>White Shirt and School Tie</a:t>
            </a:r>
          </a:p>
          <a:p>
            <a:pPr>
              <a:buFont typeface="Arial" panose="020B0604020202020204" pitchFamily="34" charset="0"/>
              <a:buChar char="•"/>
            </a:pPr>
            <a:r>
              <a:rPr lang="en-GB" sz="1900" dirty="0">
                <a:cs typeface="Arial" panose="020B0604020202020204" pitchFamily="34" charset="0"/>
              </a:rPr>
              <a:t>School Sweatshirt/Jumper</a:t>
            </a:r>
          </a:p>
          <a:p>
            <a:pPr>
              <a:buFont typeface="Arial" panose="020B0604020202020204" pitchFamily="34" charset="0"/>
              <a:buChar char="•"/>
            </a:pPr>
            <a:r>
              <a:rPr lang="en-GB" sz="1900" dirty="0">
                <a:cs typeface="Arial" panose="020B0604020202020204" pitchFamily="34" charset="0"/>
              </a:rPr>
              <a:t>Black Trousers or Skirts</a:t>
            </a:r>
          </a:p>
          <a:p>
            <a:pPr>
              <a:buFont typeface="Arial" panose="020B0604020202020204" pitchFamily="34" charset="0"/>
              <a:buChar char="•"/>
            </a:pPr>
            <a:r>
              <a:rPr lang="en-GB" sz="1900" dirty="0">
                <a:cs typeface="Arial" panose="020B0604020202020204" pitchFamily="34" charset="0"/>
              </a:rPr>
              <a:t>Black Shoes</a:t>
            </a:r>
          </a:p>
          <a:p>
            <a:pPr>
              <a:buFont typeface="Arial" panose="020B0604020202020204" pitchFamily="34" charset="0"/>
              <a:buChar char="•"/>
            </a:pPr>
            <a:r>
              <a:rPr lang="en-GB" sz="1900" dirty="0">
                <a:cs typeface="Arial" panose="020B0604020202020204" pitchFamily="34" charset="0"/>
              </a:rPr>
              <a:t>School Blazer</a:t>
            </a:r>
          </a:p>
          <a:p>
            <a:pPr marL="0" indent="0">
              <a:buNone/>
            </a:pPr>
            <a:r>
              <a:rPr lang="en-GB" sz="1900" u="sng" dirty="0">
                <a:cs typeface="Arial" panose="020B0604020202020204" pitchFamily="34" charset="0"/>
              </a:rPr>
              <a:t>PE KIT</a:t>
            </a:r>
          </a:p>
          <a:p>
            <a:pPr>
              <a:buFont typeface="Arial" panose="020B0604020202020204" pitchFamily="34" charset="0"/>
              <a:buChar char="•"/>
            </a:pPr>
            <a:r>
              <a:rPr lang="en-GB" sz="1900" dirty="0">
                <a:cs typeface="Arial" panose="020B0604020202020204" pitchFamily="34" charset="0"/>
              </a:rPr>
              <a:t>Polo Shirt/</a:t>
            </a:r>
          </a:p>
          <a:p>
            <a:pPr>
              <a:buFont typeface="Arial" panose="020B0604020202020204" pitchFamily="34" charset="0"/>
              <a:buChar char="•"/>
            </a:pPr>
            <a:r>
              <a:rPr lang="en-GB" sz="1900" dirty="0">
                <a:cs typeface="Arial" panose="020B0604020202020204" pitchFamily="34" charset="0"/>
              </a:rPr>
              <a:t>Shorts, </a:t>
            </a:r>
            <a:r>
              <a:rPr lang="en-GB" sz="1900" dirty="0" err="1">
                <a:cs typeface="Arial" panose="020B0604020202020204" pitchFamily="34" charset="0"/>
              </a:rPr>
              <a:t>Joggies</a:t>
            </a:r>
            <a:r>
              <a:rPr lang="en-GB" sz="1900" dirty="0">
                <a:cs typeface="Arial" panose="020B0604020202020204" pitchFamily="34" charset="0"/>
              </a:rPr>
              <a:t> or Leggings</a:t>
            </a:r>
          </a:p>
          <a:p>
            <a:pPr>
              <a:buFont typeface="Arial" panose="020B0604020202020204" pitchFamily="34" charset="0"/>
              <a:buChar char="•"/>
            </a:pPr>
            <a:r>
              <a:rPr lang="en-GB" sz="1900" dirty="0">
                <a:cs typeface="Arial" panose="020B0604020202020204" pitchFamily="34" charset="0"/>
              </a:rPr>
              <a:t>Black Trainers </a:t>
            </a:r>
          </a:p>
          <a:p>
            <a:pPr>
              <a:buFont typeface="Arial" panose="020B0604020202020204" pitchFamily="34" charset="0"/>
              <a:buChar char="•"/>
            </a:pPr>
            <a:r>
              <a:rPr lang="en-GB" sz="1900" dirty="0">
                <a:cs typeface="Arial" panose="020B0604020202020204" pitchFamily="34" charset="0"/>
              </a:rPr>
              <a:t>Appropriate Swimwear if required</a:t>
            </a:r>
          </a:p>
          <a:p>
            <a:pPr>
              <a:buFont typeface="Arial" panose="020B0604020202020204" pitchFamily="34" charset="0"/>
              <a:buChar char="•"/>
            </a:pPr>
            <a:r>
              <a:rPr lang="en-GB" sz="2000" dirty="0">
                <a:latin typeface="Arial" panose="020B0604020202020204" pitchFamily="34" charset="0"/>
                <a:cs typeface="Arial" panose="020B0604020202020204" pitchFamily="34" charset="0"/>
              </a:rPr>
              <a:t>No football strips (even national teams)</a:t>
            </a:r>
          </a:p>
          <a:p>
            <a:pPr>
              <a:buFont typeface="Arial" panose="020B0604020202020204" pitchFamily="34" charset="0"/>
              <a:buChar char="•"/>
            </a:pPr>
            <a:endParaRPr lang="en-GB" sz="1900" dirty="0">
              <a:cs typeface="Arial" panose="020B0604020202020204" pitchFamily="34" charset="0"/>
            </a:endParaRPr>
          </a:p>
          <a:p>
            <a:pPr>
              <a:buFont typeface="Arial" panose="020B0604020202020204" pitchFamily="34" charset="0"/>
              <a:buChar char="•"/>
            </a:pPr>
            <a:endParaRPr lang="en-GB" sz="1900" dirty="0">
              <a:cs typeface="Arial" panose="020B0604020202020204" pitchFamily="34" charset="0"/>
            </a:endParaRPr>
          </a:p>
          <a:p>
            <a:pPr>
              <a:buFont typeface="Arial" panose="020B0604020202020204" pitchFamily="34" charset="0"/>
              <a:buChar char="•"/>
            </a:pPr>
            <a:endParaRPr lang="en-GB" dirty="0"/>
          </a:p>
          <a:p>
            <a:pPr>
              <a:buFont typeface="Arial" panose="020B0604020202020204" pitchFamily="34" charset="0"/>
              <a:buChar char="•"/>
            </a:pPr>
            <a:endParaRPr lang="en-GB" dirty="0"/>
          </a:p>
          <a:p>
            <a:pPr>
              <a:buFont typeface="Arial" panose="020B0604020202020204" pitchFamily="34" charset="0"/>
              <a:buChar char="•"/>
            </a:pPr>
            <a:endParaRPr lang="en-GB" dirty="0"/>
          </a:p>
        </p:txBody>
      </p:sp>
      <p:pic>
        <p:nvPicPr>
          <p:cNvPr id="5" name="Picture 4"/>
          <p:cNvPicPr>
            <a:picLocks noChangeAspect="1"/>
          </p:cNvPicPr>
          <p:nvPr/>
        </p:nvPicPr>
        <p:blipFill>
          <a:blip r:embed="rId2"/>
          <a:stretch>
            <a:fillRect/>
          </a:stretch>
        </p:blipFill>
        <p:spPr>
          <a:xfrm>
            <a:off x="233555" y="230910"/>
            <a:ext cx="1743607" cy="865707"/>
          </a:xfrm>
          <a:prstGeom prst="rect">
            <a:avLst/>
          </a:prstGeom>
        </p:spPr>
      </p:pic>
      <p:pic>
        <p:nvPicPr>
          <p:cNvPr id="6" name="Picture 5"/>
          <p:cNvPicPr>
            <a:picLocks noChangeAspect="1"/>
          </p:cNvPicPr>
          <p:nvPr/>
        </p:nvPicPr>
        <p:blipFill>
          <a:blip r:embed="rId3"/>
          <a:stretch>
            <a:fillRect/>
          </a:stretch>
        </p:blipFill>
        <p:spPr>
          <a:xfrm>
            <a:off x="9274004" y="5986575"/>
            <a:ext cx="2780017" cy="755970"/>
          </a:xfrm>
          <a:prstGeom prst="rect">
            <a:avLst/>
          </a:prstGeom>
        </p:spPr>
      </p:pic>
      <p:pic>
        <p:nvPicPr>
          <p:cNvPr id="7" name="Picture 6"/>
          <p:cNvPicPr>
            <a:picLocks noChangeAspect="1"/>
          </p:cNvPicPr>
          <p:nvPr/>
        </p:nvPicPr>
        <p:blipFill>
          <a:blip r:embed="rId4"/>
          <a:stretch>
            <a:fillRect/>
          </a:stretch>
        </p:blipFill>
        <p:spPr>
          <a:xfrm>
            <a:off x="10109228" y="157752"/>
            <a:ext cx="1944793" cy="938865"/>
          </a:xfrm>
          <a:prstGeom prst="rect">
            <a:avLst/>
          </a:prstGeom>
        </p:spPr>
      </p:pic>
      <p:pic>
        <p:nvPicPr>
          <p:cNvPr id="9" name="Picture 8"/>
          <p:cNvPicPr>
            <a:picLocks noChangeAspect="1"/>
          </p:cNvPicPr>
          <p:nvPr/>
        </p:nvPicPr>
        <p:blipFill>
          <a:blip r:embed="rId5"/>
          <a:stretch>
            <a:fillRect/>
          </a:stretch>
        </p:blipFill>
        <p:spPr>
          <a:xfrm>
            <a:off x="4402686" y="2685965"/>
            <a:ext cx="6462089" cy="2183418"/>
          </a:xfrm>
          <a:prstGeom prst="rect">
            <a:avLst/>
          </a:prstGeom>
        </p:spPr>
      </p:pic>
    </p:spTree>
    <p:extLst>
      <p:ext uri="{BB962C8B-B14F-4D97-AF65-F5344CB8AC3E}">
        <p14:creationId xmlns:p14="http://schemas.microsoft.com/office/powerpoint/2010/main" val="521426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dirty="0">
                <a:latin typeface="Arial" panose="020B0604020202020204" pitchFamily="34" charset="0"/>
                <a:cs typeface="Arial" panose="020B0604020202020204" pitchFamily="34" charset="0"/>
              </a:rPr>
              <a:t>Other School Staff</a:t>
            </a:r>
          </a:p>
        </p:txBody>
      </p:sp>
      <p:pic>
        <p:nvPicPr>
          <p:cNvPr id="7" name="Content Placeholder 6"/>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9861" t="274" r="46301" b="-274"/>
          <a:stretch/>
        </p:blipFill>
        <p:spPr>
          <a:xfrm>
            <a:off x="6577621" y="1601189"/>
            <a:ext cx="3289393" cy="3881437"/>
          </a:xfrm>
        </p:spPr>
      </p:pic>
      <p:pic>
        <p:nvPicPr>
          <p:cNvPr id="4" name="Picture 3"/>
          <p:cNvPicPr>
            <a:picLocks noChangeAspect="1"/>
          </p:cNvPicPr>
          <p:nvPr/>
        </p:nvPicPr>
        <p:blipFill>
          <a:blip r:embed="rId3"/>
          <a:stretch>
            <a:fillRect/>
          </a:stretch>
        </p:blipFill>
        <p:spPr>
          <a:xfrm>
            <a:off x="332707" y="176746"/>
            <a:ext cx="1743607" cy="865707"/>
          </a:xfrm>
          <a:prstGeom prst="rect">
            <a:avLst/>
          </a:prstGeom>
        </p:spPr>
      </p:pic>
      <p:pic>
        <p:nvPicPr>
          <p:cNvPr id="5" name="Picture 4"/>
          <p:cNvPicPr>
            <a:picLocks noChangeAspect="1"/>
          </p:cNvPicPr>
          <p:nvPr/>
        </p:nvPicPr>
        <p:blipFill>
          <a:blip r:embed="rId4"/>
          <a:stretch>
            <a:fillRect/>
          </a:stretch>
        </p:blipFill>
        <p:spPr>
          <a:xfrm>
            <a:off x="10048143" y="103588"/>
            <a:ext cx="1944793" cy="938865"/>
          </a:xfrm>
          <a:prstGeom prst="rect">
            <a:avLst/>
          </a:prstGeom>
        </p:spPr>
      </p:pic>
      <p:pic>
        <p:nvPicPr>
          <p:cNvPr id="6" name="Picture 5"/>
          <p:cNvPicPr>
            <a:picLocks noChangeAspect="1"/>
          </p:cNvPicPr>
          <p:nvPr/>
        </p:nvPicPr>
        <p:blipFill>
          <a:blip r:embed="rId5"/>
          <a:stretch>
            <a:fillRect/>
          </a:stretch>
        </p:blipFill>
        <p:spPr>
          <a:xfrm>
            <a:off x="9274002" y="6041362"/>
            <a:ext cx="2780017" cy="755970"/>
          </a:xfrm>
          <a:prstGeom prst="rect">
            <a:avLst/>
          </a:prstGeom>
        </p:spPr>
      </p:pic>
      <p:sp>
        <p:nvSpPr>
          <p:cNvPr id="8" name="TextBox 7"/>
          <p:cNvSpPr txBox="1"/>
          <p:nvPr/>
        </p:nvSpPr>
        <p:spPr>
          <a:xfrm>
            <a:off x="489298" y="1102578"/>
            <a:ext cx="6276359" cy="5755422"/>
          </a:xfrm>
          <a:prstGeom prst="rect">
            <a:avLst/>
          </a:prstGeom>
          <a:noFill/>
        </p:spPr>
        <p:txBody>
          <a:bodyPr wrap="square" rtlCol="0">
            <a:spAutoFit/>
          </a:bodyPr>
          <a:lstStyle/>
          <a:p>
            <a:pPr marL="285750" indent="-285750">
              <a:buFont typeface="Arial" panose="020B0604020202020204" pitchFamily="34" charset="0"/>
              <a:buChar char="•"/>
            </a:pPr>
            <a:r>
              <a:rPr lang="en-GB" sz="1600" dirty="0"/>
              <a:t>I am Barry Holmes, Auchinleck cluster Active Schools Coordinator. I have been in this role now for 8 years and I really enjoy it! I am responsible for Auchinleck, Catrine, Drongan, Mauchline, Muirkirk, Ochiltree and </a:t>
            </a:r>
            <a:r>
              <a:rPr lang="en-GB" sz="1600" dirty="0" err="1"/>
              <a:t>Sorn</a:t>
            </a:r>
            <a:r>
              <a:rPr lang="en-GB" sz="1600" dirty="0"/>
              <a:t> primary schools and also have joint responsibility for Robert Burns Academy along with Cumnock Cluster coordinator Scott Guy.</a:t>
            </a:r>
          </a:p>
          <a:p>
            <a:endParaRPr lang="en-GB" sz="1600" dirty="0"/>
          </a:p>
          <a:p>
            <a:pPr marL="285750" indent="-285750">
              <a:buFont typeface="Arial" panose="020B0604020202020204" pitchFamily="34" charset="0"/>
              <a:buChar char="•"/>
            </a:pPr>
            <a:r>
              <a:rPr lang="en-GB" sz="1600" dirty="0"/>
              <a:t>My main roles are to provide opportunities for pupils to take part in extra curricular clubs, and try and encourage those who may not usually attend to get involved. Volunteer recruitment and support. School to club links in the local community via taster sessions and promotion. </a:t>
            </a:r>
          </a:p>
          <a:p>
            <a:endParaRPr lang="en-GB" sz="1600" dirty="0"/>
          </a:p>
          <a:p>
            <a:pPr marL="285750" indent="-285750">
              <a:buFont typeface="Arial" panose="020B0604020202020204" pitchFamily="34" charset="0"/>
              <a:buChar char="•"/>
            </a:pPr>
            <a:r>
              <a:rPr lang="en-GB" sz="1600" dirty="0"/>
              <a:t>The academy has a Leadership Program where we provide young leaders with fantastic opportunities to get involved in training and development as well as practical delivery within school and also in the community at local clubs and holiday clubs.</a:t>
            </a:r>
          </a:p>
          <a:p>
            <a:endParaRPr lang="en-GB" sz="1600" dirty="0"/>
          </a:p>
          <a:p>
            <a:pPr marL="285750" indent="-285750">
              <a:buFont typeface="Arial" panose="020B0604020202020204" pitchFamily="34" charset="0"/>
              <a:buChar char="•"/>
            </a:pPr>
            <a:r>
              <a:rPr lang="en-GB" sz="1600" dirty="0"/>
              <a:t>Holiday programs is a great chance for us to work further with local clubs and also local community associations to create and provide a great program of activity on offer over the holiday periods.</a:t>
            </a:r>
          </a:p>
        </p:txBody>
      </p:sp>
    </p:spTree>
    <p:extLst>
      <p:ext uri="{BB962C8B-B14F-4D97-AF65-F5344CB8AC3E}">
        <p14:creationId xmlns:p14="http://schemas.microsoft.com/office/powerpoint/2010/main" val="1425925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992" y="630621"/>
            <a:ext cx="8912774" cy="4950372"/>
          </a:xfrm>
        </p:spPr>
        <p:txBody>
          <a:bodyPr>
            <a:normAutofit fontScale="90000"/>
          </a:bodyPr>
          <a:lstStyle/>
          <a:p>
            <a:pPr marL="457200" indent="-457200">
              <a:buFont typeface="Arial" panose="020B0604020202020204" pitchFamily="34" charset="0"/>
              <a:buChar char="•"/>
            </a:pPr>
            <a:r>
              <a:rPr lang="en-GB" sz="3200" dirty="0">
                <a:latin typeface="Arial" panose="020B0604020202020204" pitchFamily="34" charset="0"/>
                <a:cs typeface="Arial" panose="020B0604020202020204" pitchFamily="34" charset="0"/>
              </a:rPr>
              <a:t>                    School Clubs</a:t>
            </a:r>
            <a:br>
              <a:rPr lang="en-GB" sz="3200" dirty="0">
                <a:latin typeface="Arial" panose="020B0604020202020204" pitchFamily="34" charset="0"/>
                <a:cs typeface="Arial" panose="020B0604020202020204" pitchFamily="34" charset="0"/>
              </a:rPr>
            </a:br>
            <a:br>
              <a:rPr lang="en-GB" sz="2400" dirty="0"/>
            </a:br>
            <a:r>
              <a:rPr lang="en-GB" sz="2000" dirty="0">
                <a:solidFill>
                  <a:schemeClr val="tx1"/>
                </a:solidFill>
                <a:latin typeface="+mn-lt"/>
                <a:cs typeface="Arial" panose="020B0604020202020204" pitchFamily="34" charset="0"/>
              </a:rPr>
              <a:t>Robert Burns Academy is looking to set up lots of School Clubs available that may suit your interests. Information on these clubs will be available when you enter S1. You could be part of a sports team, debate club, art club and so much more!</a:t>
            </a:r>
            <a:br>
              <a:rPr lang="en-GB" sz="2000" dirty="0">
                <a:solidFill>
                  <a:schemeClr val="tx1"/>
                </a:solidFill>
                <a:latin typeface="+mn-lt"/>
                <a:cs typeface="Arial" panose="020B0604020202020204" pitchFamily="34" charset="0"/>
              </a:rPr>
            </a:br>
            <a:br>
              <a:rPr lang="en-GB" sz="2000" dirty="0">
                <a:solidFill>
                  <a:schemeClr val="tx1"/>
                </a:solidFill>
                <a:latin typeface="+mn-lt"/>
                <a:cs typeface="Arial" panose="020B0604020202020204" pitchFamily="34" charset="0"/>
              </a:rPr>
            </a:br>
            <a:r>
              <a:rPr lang="en-GB" sz="2000" dirty="0">
                <a:solidFill>
                  <a:schemeClr val="tx1"/>
                </a:solidFill>
                <a:latin typeface="+mn-lt"/>
                <a:cs typeface="Arial" panose="020B0604020202020204" pitchFamily="34" charset="0"/>
              </a:rPr>
              <a:t>In addition,  all information of VC after school and community based sessions can be accessed via the School App.</a:t>
            </a:r>
            <a:br>
              <a:rPr lang="en-GB" sz="2000" dirty="0">
                <a:solidFill>
                  <a:schemeClr val="tx1"/>
                </a:solidFill>
                <a:latin typeface="+mn-lt"/>
                <a:cs typeface="Arial" panose="020B0604020202020204" pitchFamily="34" charset="0"/>
              </a:rPr>
            </a:br>
            <a:br>
              <a:rPr lang="en-GB" sz="2000" dirty="0">
                <a:solidFill>
                  <a:schemeClr val="tx1"/>
                </a:solidFill>
                <a:latin typeface="+mn-lt"/>
                <a:cs typeface="Arial" panose="020B0604020202020204" pitchFamily="34" charset="0"/>
              </a:rPr>
            </a:br>
            <a:r>
              <a:rPr lang="en-GB" sz="2000" dirty="0">
                <a:solidFill>
                  <a:schemeClr val="tx1"/>
                </a:solidFill>
                <a:latin typeface="+mn-lt"/>
                <a:cs typeface="Arial" panose="020B0604020202020204" pitchFamily="34" charset="0"/>
              </a:rPr>
              <a:t>You may wish to enrol as soon as possible for clubs as there will be high interest in clubs available and you might have to be put on a waiting list</a:t>
            </a:r>
            <a:r>
              <a:rPr lang="en-GB" sz="2000" dirty="0">
                <a:solidFill>
                  <a:schemeClr val="tx1"/>
                </a:solidFill>
                <a:latin typeface="+mn-lt"/>
              </a:rPr>
              <a:t>. </a:t>
            </a:r>
            <a:br>
              <a:rPr lang="en-GB" sz="2000" dirty="0">
                <a:solidFill>
                  <a:schemeClr val="tx1"/>
                </a:solidFill>
                <a:latin typeface="+mn-lt"/>
              </a:rPr>
            </a:br>
            <a:br>
              <a:rPr lang="en-GB" sz="2000" dirty="0">
                <a:solidFill>
                  <a:schemeClr val="tx1"/>
                </a:solidFill>
                <a:latin typeface="+mn-lt"/>
              </a:rPr>
            </a:br>
            <a:r>
              <a:rPr lang="en-GB" sz="2000" dirty="0">
                <a:solidFill>
                  <a:schemeClr val="tx1"/>
                </a:solidFill>
                <a:latin typeface="+mn-lt"/>
              </a:rPr>
              <a:t>Do you attend any clubs at the moment, during or after school?</a:t>
            </a:r>
            <a:br>
              <a:rPr lang="en-GB" sz="2000" dirty="0">
                <a:solidFill>
                  <a:schemeClr val="tx1"/>
                </a:solidFill>
              </a:rPr>
            </a:br>
            <a:br>
              <a:rPr lang="en-GB" sz="2000" dirty="0">
                <a:solidFill>
                  <a:schemeClr val="tx1"/>
                </a:solidFill>
              </a:rPr>
            </a:br>
            <a:br>
              <a:rPr lang="en-GB" sz="2000" dirty="0">
                <a:solidFill>
                  <a:schemeClr val="tx1"/>
                </a:solidFill>
              </a:rPr>
            </a:br>
            <a:br>
              <a:rPr lang="en-GB" sz="2000" dirty="0">
                <a:solidFill>
                  <a:schemeClr val="tx1"/>
                </a:solidFill>
              </a:rPr>
            </a:br>
            <a:r>
              <a:rPr lang="en-GB" sz="2000" dirty="0">
                <a:solidFill>
                  <a:schemeClr val="tx1"/>
                </a:solidFill>
              </a:rPr>
              <a:t> </a:t>
            </a:r>
            <a:br>
              <a:rPr lang="en-GB" sz="2000" dirty="0">
                <a:solidFill>
                  <a:schemeClr val="tx1"/>
                </a:solidFill>
              </a:rPr>
            </a:br>
            <a:br>
              <a:rPr lang="en-GB" sz="2000" dirty="0">
                <a:solidFill>
                  <a:schemeClr val="tx1"/>
                </a:solidFill>
              </a:rPr>
            </a:br>
            <a:endParaRPr lang="en-GB" sz="2000" dirty="0">
              <a:solidFill>
                <a:schemeClr val="tx1"/>
              </a:solidFill>
            </a:endParaRPr>
          </a:p>
        </p:txBody>
      </p:sp>
      <p:pic>
        <p:nvPicPr>
          <p:cNvPr id="3" name="Picture 2"/>
          <p:cNvPicPr>
            <a:picLocks noChangeAspect="1"/>
          </p:cNvPicPr>
          <p:nvPr/>
        </p:nvPicPr>
        <p:blipFill>
          <a:blip r:embed="rId2"/>
          <a:stretch>
            <a:fillRect/>
          </a:stretch>
        </p:blipFill>
        <p:spPr>
          <a:xfrm>
            <a:off x="9274002" y="5909740"/>
            <a:ext cx="2780017" cy="755970"/>
          </a:xfrm>
          <a:prstGeom prst="rect">
            <a:avLst/>
          </a:prstGeom>
        </p:spPr>
      </p:pic>
      <p:pic>
        <p:nvPicPr>
          <p:cNvPr id="7" name="Picture 6"/>
          <p:cNvPicPr>
            <a:picLocks noChangeAspect="1"/>
          </p:cNvPicPr>
          <p:nvPr/>
        </p:nvPicPr>
        <p:blipFill>
          <a:blip r:embed="rId3"/>
          <a:stretch>
            <a:fillRect/>
          </a:stretch>
        </p:blipFill>
        <p:spPr>
          <a:xfrm>
            <a:off x="10109226" y="140166"/>
            <a:ext cx="1944793" cy="938865"/>
          </a:xfrm>
          <a:prstGeom prst="rect">
            <a:avLst/>
          </a:prstGeom>
        </p:spPr>
      </p:pic>
      <p:pic>
        <p:nvPicPr>
          <p:cNvPr id="8" name="Picture 7"/>
          <p:cNvPicPr>
            <a:picLocks noChangeAspect="1"/>
          </p:cNvPicPr>
          <p:nvPr/>
        </p:nvPicPr>
        <p:blipFill>
          <a:blip r:embed="rId4"/>
          <a:stretch>
            <a:fillRect/>
          </a:stretch>
        </p:blipFill>
        <p:spPr>
          <a:xfrm>
            <a:off x="255589" y="213324"/>
            <a:ext cx="1743607" cy="865707"/>
          </a:xfrm>
          <a:prstGeom prst="rect">
            <a:avLst/>
          </a:prstGeom>
        </p:spPr>
      </p:pic>
      <p:sp>
        <p:nvSpPr>
          <p:cNvPr id="4" name="AutoShape 2" descr="Image result for school club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5"/>
          <a:stretch>
            <a:fillRect/>
          </a:stretch>
        </p:blipFill>
        <p:spPr>
          <a:xfrm>
            <a:off x="3220316" y="4935175"/>
            <a:ext cx="3867150" cy="1352550"/>
          </a:xfrm>
          <a:prstGeom prst="rect">
            <a:avLst/>
          </a:prstGeom>
        </p:spPr>
      </p:pic>
    </p:spTree>
    <p:extLst>
      <p:ext uri="{BB962C8B-B14F-4D97-AF65-F5344CB8AC3E}">
        <p14:creationId xmlns:p14="http://schemas.microsoft.com/office/powerpoint/2010/main" val="4044216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dirty="0">
                <a:latin typeface="Arial" panose="020B0604020202020204" pitchFamily="34" charset="0"/>
                <a:cs typeface="Arial" panose="020B0604020202020204" pitchFamily="34" charset="0"/>
              </a:rPr>
              <a:t>Curriculum</a:t>
            </a:r>
          </a:p>
        </p:txBody>
      </p:sp>
      <p:sp>
        <p:nvSpPr>
          <p:cNvPr id="3" name="Content Placeholder 2"/>
          <p:cNvSpPr>
            <a:spLocks noGrp="1"/>
          </p:cNvSpPr>
          <p:nvPr>
            <p:ph idx="1"/>
          </p:nvPr>
        </p:nvSpPr>
        <p:spPr>
          <a:xfrm>
            <a:off x="768096" y="1609344"/>
            <a:ext cx="8415144" cy="4413730"/>
          </a:xfrm>
        </p:spPr>
        <p:txBody>
          <a:bodyPr>
            <a:normAutofit/>
          </a:bodyPr>
          <a:lstStyle/>
          <a:p>
            <a:pPr>
              <a:buFont typeface="Arial" panose="020B0604020202020204" pitchFamily="34" charset="0"/>
              <a:buChar char="•"/>
            </a:pPr>
            <a:r>
              <a:rPr lang="en-GB" sz="2000" dirty="0"/>
              <a:t>S1 pupils are timetabled for five periods of Maths and four periods of English.</a:t>
            </a:r>
          </a:p>
          <a:p>
            <a:pPr>
              <a:buFont typeface="Arial" panose="020B0604020202020204" pitchFamily="34" charset="0"/>
              <a:buChar char="•"/>
            </a:pPr>
            <a:r>
              <a:rPr lang="en-GB" sz="2000" dirty="0"/>
              <a:t>There are three periods for Social Subjects and four periods for Modern Languages. </a:t>
            </a:r>
          </a:p>
          <a:p>
            <a:pPr>
              <a:buFont typeface="Arial" panose="020B0604020202020204" pitchFamily="34" charset="0"/>
              <a:buChar char="•"/>
            </a:pPr>
            <a:r>
              <a:rPr lang="en-GB" sz="2000" dirty="0"/>
              <a:t>The remaining subjects will have either one or two periods in S1: Art, Computing, Business, Home Economics, Music, Technical, Drama and RME.</a:t>
            </a:r>
          </a:p>
          <a:p>
            <a:pPr>
              <a:buFont typeface="Arial" panose="020B0604020202020204" pitchFamily="34" charset="0"/>
              <a:buChar char="•"/>
            </a:pPr>
            <a:r>
              <a:rPr lang="en-GB" sz="2000" dirty="0"/>
              <a:t>There will be two periods of P.E and a single period of PSE.</a:t>
            </a:r>
          </a:p>
          <a:p>
            <a:pPr marL="0" indent="0">
              <a:buNone/>
            </a:pPr>
            <a:endParaRPr lang="en-GB" sz="2000" dirty="0"/>
          </a:p>
          <a:p>
            <a:pPr marL="0" indent="0">
              <a:buNone/>
            </a:pPr>
            <a:r>
              <a:rPr lang="en-GB" sz="2000" dirty="0"/>
              <a:t>Here’s Head Teacher and Head of Campus Mr Gilchrist to tell you about your Curriculum at Robert Burns Academy…</a:t>
            </a:r>
          </a:p>
          <a:p>
            <a:endParaRPr lang="en-GB" sz="20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255588" y="263962"/>
            <a:ext cx="1743607" cy="865707"/>
          </a:xfrm>
          <a:prstGeom prst="rect">
            <a:avLst/>
          </a:prstGeom>
        </p:spPr>
      </p:pic>
      <p:pic>
        <p:nvPicPr>
          <p:cNvPr id="5" name="Picture 4"/>
          <p:cNvPicPr>
            <a:picLocks noChangeAspect="1"/>
          </p:cNvPicPr>
          <p:nvPr/>
        </p:nvPicPr>
        <p:blipFill>
          <a:blip r:embed="rId3"/>
          <a:stretch>
            <a:fillRect/>
          </a:stretch>
        </p:blipFill>
        <p:spPr>
          <a:xfrm>
            <a:off x="10114244" y="190804"/>
            <a:ext cx="1944793" cy="938865"/>
          </a:xfrm>
          <a:prstGeom prst="rect">
            <a:avLst/>
          </a:prstGeom>
        </p:spPr>
      </p:pic>
      <p:pic>
        <p:nvPicPr>
          <p:cNvPr id="6" name="Picture 5"/>
          <p:cNvPicPr>
            <a:picLocks noChangeAspect="1"/>
          </p:cNvPicPr>
          <p:nvPr/>
        </p:nvPicPr>
        <p:blipFill>
          <a:blip r:embed="rId4"/>
          <a:stretch>
            <a:fillRect/>
          </a:stretch>
        </p:blipFill>
        <p:spPr>
          <a:xfrm>
            <a:off x="9279020" y="5893566"/>
            <a:ext cx="2780017" cy="755970"/>
          </a:xfrm>
          <a:prstGeom prst="rect">
            <a:avLst/>
          </a:prstGeom>
        </p:spPr>
      </p:pic>
    </p:spTree>
    <p:extLst>
      <p:ext uri="{BB962C8B-B14F-4D97-AF65-F5344CB8AC3E}">
        <p14:creationId xmlns:p14="http://schemas.microsoft.com/office/powerpoint/2010/main" val="2990919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dirty="0">
                <a:latin typeface="Arial" panose="020B0604020202020204" pitchFamily="34" charset="0"/>
                <a:cs typeface="Arial" panose="020B0604020202020204" pitchFamily="34" charset="0"/>
              </a:rPr>
              <a:t>Homework</a:t>
            </a:r>
          </a:p>
        </p:txBody>
      </p:sp>
      <p:sp>
        <p:nvSpPr>
          <p:cNvPr id="3" name="Content Placeholder 2"/>
          <p:cNvSpPr>
            <a:spLocks noGrp="1"/>
          </p:cNvSpPr>
          <p:nvPr>
            <p:ph idx="1"/>
          </p:nvPr>
        </p:nvSpPr>
        <p:spPr>
          <a:xfrm>
            <a:off x="677334" y="1385455"/>
            <a:ext cx="9265452" cy="2780145"/>
          </a:xfrm>
        </p:spPr>
        <p:txBody>
          <a:bodyPr>
            <a:normAutofit fontScale="92500" lnSpcReduction="20000"/>
          </a:bodyPr>
          <a:lstStyle/>
          <a:p>
            <a:pPr marL="0" indent="0">
              <a:buNone/>
            </a:pPr>
            <a:r>
              <a:rPr lang="en-GB" sz="2100" dirty="0">
                <a:cs typeface="Arial" panose="020B0604020202020204" pitchFamily="34" charset="0"/>
              </a:rPr>
              <a:t>Your Homework tasks will be allocated to you by you class teacher. </a:t>
            </a:r>
          </a:p>
          <a:p>
            <a:pPr marL="0" indent="0">
              <a:buNone/>
            </a:pPr>
            <a:r>
              <a:rPr lang="en-GB" sz="2100" dirty="0">
                <a:cs typeface="Arial" panose="020B0604020202020204" pitchFamily="34" charset="0"/>
              </a:rPr>
              <a:t>You will be advised of how to access your assignments and support will be available with this. It is important for you keep up to date with your homework and don’t leave it until it builds up.</a:t>
            </a:r>
          </a:p>
          <a:p>
            <a:pPr marL="0" indent="0">
              <a:buNone/>
            </a:pPr>
            <a:r>
              <a:rPr lang="en-GB" sz="2100" dirty="0">
                <a:cs typeface="Arial" panose="020B0604020202020204" pitchFamily="34" charset="0"/>
              </a:rPr>
              <a:t>For most pupils (not just the new ones), there maybe times you feel you need a little more support at Secondary School. It could be you are struggling with your school work or homework.  Remember if this happens to you, you are probably not the only one and someone will always be able to help you.</a:t>
            </a:r>
          </a:p>
          <a:p>
            <a:pPr marL="0" indent="0">
              <a:buNone/>
            </a:pPr>
            <a:r>
              <a:rPr lang="en-GB" sz="2100" dirty="0">
                <a:cs typeface="Arial" panose="020B0604020202020204" pitchFamily="34" charset="0"/>
              </a:rPr>
              <a:t>Always ask for assistance.</a:t>
            </a:r>
          </a:p>
          <a:p>
            <a:pPr marL="0" indent="0">
              <a:buNone/>
            </a:pPr>
            <a:endParaRPr lang="en-GB" sz="2000" dirty="0">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a:p>
            <a:endParaRPr lang="en-GB" dirty="0"/>
          </a:p>
        </p:txBody>
      </p:sp>
      <p:pic>
        <p:nvPicPr>
          <p:cNvPr id="5" name="Picture 4"/>
          <p:cNvPicPr>
            <a:picLocks noChangeAspect="1"/>
          </p:cNvPicPr>
          <p:nvPr/>
        </p:nvPicPr>
        <p:blipFill>
          <a:blip r:embed="rId2"/>
          <a:stretch>
            <a:fillRect/>
          </a:stretch>
        </p:blipFill>
        <p:spPr>
          <a:xfrm>
            <a:off x="387792" y="285997"/>
            <a:ext cx="1743607" cy="865707"/>
          </a:xfrm>
          <a:prstGeom prst="rect">
            <a:avLst/>
          </a:prstGeom>
        </p:spPr>
      </p:pic>
      <p:pic>
        <p:nvPicPr>
          <p:cNvPr id="7" name="Picture 6"/>
          <p:cNvPicPr>
            <a:picLocks noChangeAspect="1"/>
          </p:cNvPicPr>
          <p:nvPr/>
        </p:nvPicPr>
        <p:blipFill>
          <a:blip r:embed="rId3"/>
          <a:stretch>
            <a:fillRect/>
          </a:stretch>
        </p:blipFill>
        <p:spPr>
          <a:xfrm>
            <a:off x="10136277" y="212839"/>
            <a:ext cx="1944793" cy="938865"/>
          </a:xfrm>
          <a:prstGeom prst="rect">
            <a:avLst/>
          </a:prstGeom>
        </p:spPr>
      </p:pic>
      <p:pic>
        <p:nvPicPr>
          <p:cNvPr id="8" name="Picture 7"/>
          <p:cNvPicPr>
            <a:picLocks noChangeAspect="1"/>
          </p:cNvPicPr>
          <p:nvPr/>
        </p:nvPicPr>
        <p:blipFill>
          <a:blip r:embed="rId4"/>
          <a:stretch>
            <a:fillRect/>
          </a:stretch>
        </p:blipFill>
        <p:spPr>
          <a:xfrm>
            <a:off x="9274002" y="5948451"/>
            <a:ext cx="2780017" cy="75597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9330" y="3945523"/>
            <a:ext cx="4521460" cy="2675197"/>
          </a:xfrm>
          <a:prstGeom prst="rect">
            <a:avLst/>
          </a:prstGeom>
        </p:spPr>
      </p:pic>
    </p:spTree>
    <p:extLst>
      <p:ext uri="{BB962C8B-B14F-4D97-AF65-F5344CB8AC3E}">
        <p14:creationId xmlns:p14="http://schemas.microsoft.com/office/powerpoint/2010/main" val="520380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dirty="0">
                <a:latin typeface="Arial" panose="020B0604020202020204" pitchFamily="34" charset="0"/>
                <a:cs typeface="Arial" panose="020B0604020202020204" pitchFamily="34" charset="0"/>
              </a:rPr>
              <a:t>Timetable</a:t>
            </a:r>
          </a:p>
        </p:txBody>
      </p:sp>
      <p:pic>
        <p:nvPicPr>
          <p:cNvPr id="4" name="Picture 3"/>
          <p:cNvPicPr>
            <a:picLocks noChangeAspect="1"/>
          </p:cNvPicPr>
          <p:nvPr/>
        </p:nvPicPr>
        <p:blipFill>
          <a:blip r:embed="rId2"/>
          <a:stretch>
            <a:fillRect/>
          </a:stretch>
        </p:blipFill>
        <p:spPr>
          <a:xfrm>
            <a:off x="9274002" y="6041362"/>
            <a:ext cx="2780017" cy="755970"/>
          </a:xfrm>
          <a:prstGeom prst="rect">
            <a:avLst/>
          </a:prstGeom>
        </p:spPr>
      </p:pic>
      <p:pic>
        <p:nvPicPr>
          <p:cNvPr id="5" name="Picture 4"/>
          <p:cNvPicPr>
            <a:picLocks noChangeAspect="1"/>
          </p:cNvPicPr>
          <p:nvPr/>
        </p:nvPicPr>
        <p:blipFill>
          <a:blip r:embed="rId3"/>
          <a:stretch>
            <a:fillRect/>
          </a:stretch>
        </p:blipFill>
        <p:spPr>
          <a:xfrm>
            <a:off x="10109226" y="140167"/>
            <a:ext cx="1944793" cy="938865"/>
          </a:xfrm>
          <a:prstGeom prst="rect">
            <a:avLst/>
          </a:prstGeom>
        </p:spPr>
      </p:pic>
      <p:pic>
        <p:nvPicPr>
          <p:cNvPr id="6" name="Picture 5"/>
          <p:cNvPicPr>
            <a:picLocks noChangeAspect="1"/>
          </p:cNvPicPr>
          <p:nvPr/>
        </p:nvPicPr>
        <p:blipFill>
          <a:blip r:embed="rId4"/>
          <a:stretch>
            <a:fillRect/>
          </a:stretch>
        </p:blipFill>
        <p:spPr>
          <a:xfrm>
            <a:off x="409825" y="213325"/>
            <a:ext cx="1743607" cy="865707"/>
          </a:xfrm>
          <a:prstGeom prst="rect">
            <a:avLst/>
          </a:prstGeom>
        </p:spPr>
      </p:pic>
      <p:pic>
        <p:nvPicPr>
          <p:cNvPr id="8" name="Content Placeholder 7"/>
          <p:cNvPicPr>
            <a:picLocks noGrp="1" noChangeAspect="1"/>
          </p:cNvPicPr>
          <p:nvPr>
            <p:ph idx="1"/>
          </p:nvPr>
        </p:nvPicPr>
        <p:blipFill rotWithShape="1">
          <a:blip r:embed="rId5">
            <a:extLst>
              <a:ext uri="{28A0092B-C50C-407E-A947-70E740481C1C}">
                <a14:useLocalDpi xmlns:a14="http://schemas.microsoft.com/office/drawing/2010/main" val="0"/>
              </a:ext>
            </a:extLst>
          </a:blip>
          <a:srcRect l="4890" t="10374" r="7712" b="16036"/>
          <a:stretch/>
        </p:blipFill>
        <p:spPr>
          <a:xfrm>
            <a:off x="409824" y="1265052"/>
            <a:ext cx="9279085" cy="4776309"/>
          </a:xfrm>
        </p:spPr>
      </p:pic>
    </p:spTree>
    <p:extLst>
      <p:ext uri="{BB962C8B-B14F-4D97-AF65-F5344CB8AC3E}">
        <p14:creationId xmlns:p14="http://schemas.microsoft.com/office/powerpoint/2010/main" val="1762989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latin typeface="Arial" panose="020B0604020202020204" pitchFamily="34" charset="0"/>
                <a:cs typeface="Arial" panose="020B0604020202020204" pitchFamily="34" charset="0"/>
              </a:rPr>
              <a:t>Contents</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197044" y="1550989"/>
            <a:ext cx="3174229" cy="4471120"/>
          </a:xfrm>
        </p:spPr>
        <p:txBody>
          <a:bodyPr>
            <a:normAutofit/>
          </a:bodyPr>
          <a:lstStyle/>
          <a:p>
            <a:pPr>
              <a:buFont typeface="Arial" panose="020B0604020202020204" pitchFamily="34" charset="0"/>
              <a:buChar char="•"/>
            </a:pPr>
            <a:r>
              <a:rPr lang="en-GB" sz="1600" dirty="0">
                <a:solidFill>
                  <a:srgbClr val="FF0000"/>
                </a:solidFill>
                <a:cs typeface="Arial" panose="020B0604020202020204" pitchFamily="34" charset="0"/>
              </a:rPr>
              <a:t>Session 1</a:t>
            </a:r>
          </a:p>
          <a:p>
            <a:pPr marL="0" indent="0">
              <a:buNone/>
            </a:pPr>
            <a:r>
              <a:rPr lang="en-GB" sz="1600" dirty="0">
                <a:cs typeface="Arial" panose="020B0604020202020204" pitchFamily="34" charset="0"/>
              </a:rPr>
              <a:t>-Contents</a:t>
            </a:r>
            <a:br>
              <a:rPr lang="en-GB" sz="1600" dirty="0">
                <a:cs typeface="Arial" panose="020B0604020202020204" pitchFamily="34" charset="0"/>
              </a:rPr>
            </a:br>
            <a:r>
              <a:rPr lang="en-GB" sz="1600" dirty="0">
                <a:cs typeface="Arial" panose="020B0604020202020204" pitchFamily="34" charset="0"/>
              </a:rPr>
              <a:t>-Introduction</a:t>
            </a:r>
            <a:br>
              <a:rPr lang="en-GB" sz="1600" dirty="0">
                <a:cs typeface="Arial" panose="020B0604020202020204" pitchFamily="34" charset="0"/>
              </a:rPr>
            </a:br>
            <a:r>
              <a:rPr lang="en-GB" sz="1600" dirty="0">
                <a:cs typeface="Arial" panose="020B0604020202020204" pitchFamily="34" charset="0"/>
              </a:rPr>
              <a:t>-‘I’m Glad I’m Me’</a:t>
            </a:r>
            <a:br>
              <a:rPr lang="en-GB" sz="1600" dirty="0">
                <a:cs typeface="Arial" panose="020B0604020202020204" pitchFamily="34" charset="0"/>
              </a:rPr>
            </a:br>
            <a:r>
              <a:rPr lang="en-GB" sz="1600" dirty="0">
                <a:cs typeface="Arial" panose="020B0604020202020204" pitchFamily="34" charset="0"/>
              </a:rPr>
              <a:t>-Group Rules</a:t>
            </a:r>
            <a:br>
              <a:rPr lang="en-GB" sz="1600" dirty="0">
                <a:cs typeface="Arial" panose="020B0604020202020204" pitchFamily="34" charset="0"/>
              </a:rPr>
            </a:br>
            <a:r>
              <a:rPr lang="en-GB" sz="1600" dirty="0">
                <a:cs typeface="Arial" panose="020B0604020202020204" pitchFamily="34" charset="0"/>
              </a:rPr>
              <a:t>-How are we feeling (Pre-questionnaire)</a:t>
            </a:r>
          </a:p>
          <a:p>
            <a:pPr>
              <a:buFont typeface="Arial" panose="020B0604020202020204" pitchFamily="34" charset="0"/>
              <a:buChar char="•"/>
            </a:pPr>
            <a:r>
              <a:rPr lang="en-GB" sz="1600" dirty="0">
                <a:solidFill>
                  <a:srgbClr val="FF0000"/>
                </a:solidFill>
                <a:cs typeface="Arial" panose="020B0604020202020204" pitchFamily="34" charset="0"/>
              </a:rPr>
              <a:t>Session 2</a:t>
            </a:r>
          </a:p>
          <a:p>
            <a:pPr marL="0" indent="0">
              <a:buNone/>
            </a:pPr>
            <a:r>
              <a:rPr lang="en-GB" sz="1600" dirty="0">
                <a:cs typeface="Arial" panose="020B0604020202020204" pitchFamily="34" charset="0"/>
              </a:rPr>
              <a:t>-RBA Vision and Values</a:t>
            </a:r>
            <a:br>
              <a:rPr lang="en-GB" sz="1600" dirty="0">
                <a:cs typeface="Arial" panose="020B0604020202020204" pitchFamily="34" charset="0"/>
              </a:rPr>
            </a:br>
            <a:r>
              <a:rPr lang="en-GB" sz="1600" dirty="0">
                <a:cs typeface="Arial" panose="020B0604020202020204" pitchFamily="34" charset="0"/>
              </a:rPr>
              <a:t>-Activity – What would be yours?</a:t>
            </a:r>
            <a:br>
              <a:rPr lang="en-GB" sz="1600" dirty="0">
                <a:cs typeface="Arial" panose="020B0604020202020204" pitchFamily="34" charset="0"/>
              </a:rPr>
            </a:br>
            <a:r>
              <a:rPr lang="en-GB" sz="1600" dirty="0">
                <a:cs typeface="Arial" panose="020B0604020202020204" pitchFamily="34" charset="0"/>
              </a:rPr>
              <a:t>-Travelling to school</a:t>
            </a:r>
            <a:br>
              <a:rPr lang="en-GB" sz="1600" dirty="0">
                <a:cs typeface="Arial" panose="020B0604020202020204" pitchFamily="34" charset="0"/>
              </a:rPr>
            </a:br>
            <a:r>
              <a:rPr lang="en-GB" sz="1600" dirty="0">
                <a:cs typeface="Arial" panose="020B0604020202020204" pitchFamily="34" charset="0"/>
              </a:rPr>
              <a:t>-Structure of the school day</a:t>
            </a:r>
            <a:br>
              <a:rPr lang="en-GB" sz="1600" dirty="0">
                <a:cs typeface="Arial" panose="020B0604020202020204" pitchFamily="34" charset="0"/>
              </a:rPr>
            </a:br>
            <a:r>
              <a:rPr lang="en-GB" sz="1600" dirty="0">
                <a:cs typeface="Arial" panose="020B0604020202020204" pitchFamily="34" charset="0"/>
              </a:rPr>
              <a:t>-Activity – Routine</a:t>
            </a:r>
            <a:br>
              <a:rPr lang="en-GB" sz="1600" dirty="0">
                <a:cs typeface="Arial" panose="020B0604020202020204" pitchFamily="34" charset="0"/>
              </a:rPr>
            </a:br>
            <a:r>
              <a:rPr lang="en-GB" sz="1600" dirty="0">
                <a:cs typeface="Arial" panose="020B0604020202020204" pitchFamily="34" charset="0"/>
              </a:rPr>
              <a:t>-Uniform</a:t>
            </a:r>
            <a:br>
              <a:rPr lang="en-GB" sz="1600" dirty="0">
                <a:cs typeface="Arial" panose="020B0604020202020204" pitchFamily="34" charset="0"/>
              </a:rPr>
            </a:br>
            <a:r>
              <a:rPr lang="en-GB" sz="1600" dirty="0">
                <a:cs typeface="Arial" panose="020B0604020202020204" pitchFamily="34" charset="0"/>
              </a:rPr>
              <a:t>-Other staff –Active Schools</a:t>
            </a:r>
            <a:br>
              <a:rPr lang="en-GB" sz="1600" dirty="0">
                <a:cs typeface="Arial" panose="020B0604020202020204" pitchFamily="34" charset="0"/>
              </a:rPr>
            </a:br>
            <a:r>
              <a:rPr lang="en-GB" sz="1600" dirty="0">
                <a:cs typeface="Arial" panose="020B0604020202020204" pitchFamily="34" charset="0"/>
              </a:rPr>
              <a:t>-School Clubs</a:t>
            </a:r>
          </a:p>
        </p:txBody>
      </p:sp>
      <p:pic>
        <p:nvPicPr>
          <p:cNvPr id="5" name="Picture 4"/>
          <p:cNvPicPr>
            <a:picLocks noChangeAspect="1"/>
          </p:cNvPicPr>
          <p:nvPr/>
        </p:nvPicPr>
        <p:blipFill>
          <a:blip r:embed="rId2"/>
          <a:stretch>
            <a:fillRect/>
          </a:stretch>
        </p:blipFill>
        <p:spPr>
          <a:xfrm>
            <a:off x="402814" y="289892"/>
            <a:ext cx="1743607" cy="865707"/>
          </a:xfrm>
          <a:prstGeom prst="rect">
            <a:avLst/>
          </a:prstGeom>
        </p:spPr>
      </p:pic>
      <p:pic>
        <p:nvPicPr>
          <p:cNvPr id="6" name="Picture 5"/>
          <p:cNvPicPr>
            <a:picLocks noChangeAspect="1"/>
          </p:cNvPicPr>
          <p:nvPr/>
        </p:nvPicPr>
        <p:blipFill>
          <a:blip r:embed="rId3"/>
          <a:stretch>
            <a:fillRect/>
          </a:stretch>
        </p:blipFill>
        <p:spPr>
          <a:xfrm>
            <a:off x="10132291" y="140167"/>
            <a:ext cx="1754335" cy="938865"/>
          </a:xfrm>
          <a:prstGeom prst="rect">
            <a:avLst/>
          </a:prstGeom>
        </p:spPr>
      </p:pic>
      <p:pic>
        <p:nvPicPr>
          <p:cNvPr id="7" name="Picture 6"/>
          <p:cNvPicPr>
            <a:picLocks noChangeAspect="1"/>
          </p:cNvPicPr>
          <p:nvPr/>
        </p:nvPicPr>
        <p:blipFill>
          <a:blip r:embed="rId4"/>
          <a:stretch>
            <a:fillRect/>
          </a:stretch>
        </p:blipFill>
        <p:spPr>
          <a:xfrm>
            <a:off x="9274003" y="5922459"/>
            <a:ext cx="2797924" cy="838560"/>
          </a:xfrm>
          <a:prstGeom prst="rect">
            <a:avLst/>
          </a:prstGeom>
        </p:spPr>
      </p:pic>
      <p:sp>
        <p:nvSpPr>
          <p:cNvPr id="8" name="Content Placeholder 2"/>
          <p:cNvSpPr>
            <a:spLocks noGrp="1"/>
          </p:cNvSpPr>
          <p:nvPr>
            <p:ph sz="half" idx="1"/>
          </p:nvPr>
        </p:nvSpPr>
        <p:spPr>
          <a:xfrm>
            <a:off x="3612432" y="1550989"/>
            <a:ext cx="3174229" cy="4471120"/>
          </a:xfrm>
        </p:spPr>
        <p:txBody>
          <a:bodyPr>
            <a:normAutofit/>
          </a:bodyPr>
          <a:lstStyle/>
          <a:p>
            <a:pPr>
              <a:buFont typeface="Arial" panose="020B0604020202020204" pitchFamily="34" charset="0"/>
              <a:buChar char="•"/>
            </a:pPr>
            <a:r>
              <a:rPr lang="en-GB" sz="1600" dirty="0">
                <a:solidFill>
                  <a:srgbClr val="FF0000"/>
                </a:solidFill>
                <a:cs typeface="Arial" panose="020B0604020202020204" pitchFamily="34" charset="0"/>
              </a:rPr>
              <a:t>Session 3</a:t>
            </a:r>
          </a:p>
          <a:p>
            <a:pPr marL="0" indent="0">
              <a:buNone/>
            </a:pPr>
            <a:r>
              <a:rPr lang="en-GB" sz="1600" dirty="0">
                <a:cs typeface="Arial" panose="020B0604020202020204" pitchFamily="34" charset="0"/>
              </a:rPr>
              <a:t>-Curriculum (Mr Gilchrist video)</a:t>
            </a:r>
            <a:br>
              <a:rPr lang="en-GB" sz="1600" dirty="0">
                <a:cs typeface="Arial" panose="020B0604020202020204" pitchFamily="34" charset="0"/>
              </a:rPr>
            </a:br>
            <a:r>
              <a:rPr lang="en-GB" sz="1600" dirty="0">
                <a:cs typeface="Arial" panose="020B0604020202020204" pitchFamily="34" charset="0"/>
              </a:rPr>
              <a:t>-Homework</a:t>
            </a:r>
            <a:br>
              <a:rPr lang="en-GB" sz="1600" dirty="0">
                <a:cs typeface="Arial" panose="020B0604020202020204" pitchFamily="34" charset="0"/>
              </a:rPr>
            </a:br>
            <a:r>
              <a:rPr lang="en-GB" sz="1600" dirty="0">
                <a:cs typeface="Arial" panose="020B0604020202020204" pitchFamily="34" charset="0"/>
              </a:rPr>
              <a:t>-Reading your timetable</a:t>
            </a:r>
            <a:br>
              <a:rPr lang="en-GB" sz="1600" dirty="0">
                <a:cs typeface="Arial" panose="020B0604020202020204" pitchFamily="34" charset="0"/>
              </a:rPr>
            </a:br>
            <a:r>
              <a:rPr lang="en-GB" sz="1600" dirty="0">
                <a:cs typeface="Arial" panose="020B0604020202020204" pitchFamily="34" charset="0"/>
              </a:rPr>
              <a:t>-RBA House Groups and staff</a:t>
            </a:r>
            <a:br>
              <a:rPr lang="en-GB" sz="1600" dirty="0">
                <a:cs typeface="Arial" panose="020B0604020202020204" pitchFamily="34" charset="0"/>
              </a:rPr>
            </a:br>
            <a:r>
              <a:rPr lang="en-GB" sz="1600" dirty="0">
                <a:cs typeface="Arial" panose="020B0604020202020204" pitchFamily="34" charset="0"/>
              </a:rPr>
              <a:t>-Respectful Relationships and Anti Bullying (</a:t>
            </a:r>
            <a:r>
              <a:rPr lang="en-GB" sz="1600" dirty="0" err="1">
                <a:cs typeface="Arial" panose="020B0604020202020204" pitchFamily="34" charset="0"/>
              </a:rPr>
              <a:t>Respectme</a:t>
            </a:r>
            <a:r>
              <a:rPr lang="en-GB" sz="1600" dirty="0">
                <a:cs typeface="Arial" panose="020B0604020202020204" pitchFamily="34" charset="0"/>
              </a:rPr>
              <a:t> video)</a:t>
            </a:r>
            <a:br>
              <a:rPr lang="en-GB" sz="1600" dirty="0">
                <a:cs typeface="Arial" panose="020B0604020202020204" pitchFamily="34" charset="0"/>
              </a:rPr>
            </a:br>
            <a:r>
              <a:rPr lang="en-GB" sz="1600" dirty="0">
                <a:cs typeface="Arial" panose="020B0604020202020204" pitchFamily="34" charset="0"/>
              </a:rPr>
              <a:t>Activity – Blether Boxes</a:t>
            </a:r>
          </a:p>
          <a:p>
            <a:pPr>
              <a:buFont typeface="Arial" panose="020B0604020202020204" pitchFamily="34" charset="0"/>
              <a:buChar char="•"/>
            </a:pPr>
            <a:r>
              <a:rPr lang="en-GB" sz="1600" dirty="0">
                <a:solidFill>
                  <a:srgbClr val="FF0000"/>
                </a:solidFill>
                <a:cs typeface="Arial" panose="020B0604020202020204" pitchFamily="34" charset="0"/>
              </a:rPr>
              <a:t>Session 4</a:t>
            </a:r>
          </a:p>
          <a:p>
            <a:pPr marL="0" indent="0">
              <a:buNone/>
            </a:pPr>
            <a:r>
              <a:rPr lang="en-GB" sz="1600" dirty="0">
                <a:cs typeface="Arial" panose="020B0604020202020204" pitchFamily="34" charset="0"/>
              </a:rPr>
              <a:t>-Outdoor session during the ‘Bump Up’ Days in June (different dates for each school)</a:t>
            </a:r>
          </a:p>
        </p:txBody>
      </p:sp>
      <p:sp>
        <p:nvSpPr>
          <p:cNvPr id="9" name="Content Placeholder 2"/>
          <p:cNvSpPr>
            <a:spLocks noGrp="1"/>
          </p:cNvSpPr>
          <p:nvPr>
            <p:ph sz="half" idx="1"/>
          </p:nvPr>
        </p:nvSpPr>
        <p:spPr>
          <a:xfrm>
            <a:off x="6928655" y="1461191"/>
            <a:ext cx="3174229" cy="4471120"/>
          </a:xfrm>
        </p:spPr>
        <p:txBody>
          <a:bodyPr>
            <a:normAutofit/>
          </a:bodyPr>
          <a:lstStyle/>
          <a:p>
            <a:pPr>
              <a:buFont typeface="Arial" panose="020B0604020202020204" pitchFamily="34" charset="0"/>
              <a:buChar char="•"/>
            </a:pPr>
            <a:r>
              <a:rPr lang="en-GB" sz="1600" dirty="0">
                <a:solidFill>
                  <a:srgbClr val="FF0000"/>
                </a:solidFill>
                <a:cs typeface="Arial" panose="020B0604020202020204" pitchFamily="34" charset="0"/>
              </a:rPr>
              <a:t>Session 5</a:t>
            </a:r>
          </a:p>
          <a:p>
            <a:pPr marL="0" indent="0">
              <a:buNone/>
            </a:pPr>
            <a:r>
              <a:rPr lang="en-GB" sz="1600" dirty="0">
                <a:cs typeface="Arial" panose="020B0604020202020204" pitchFamily="34" charset="0"/>
              </a:rPr>
              <a:t>Being prepared</a:t>
            </a:r>
            <a:br>
              <a:rPr lang="en-GB" sz="1600" dirty="0">
                <a:cs typeface="Arial" panose="020B0604020202020204" pitchFamily="34" charset="0"/>
              </a:rPr>
            </a:br>
            <a:r>
              <a:rPr lang="en-GB" sz="1600" dirty="0">
                <a:cs typeface="Arial" panose="020B0604020202020204" pitchFamily="34" charset="0"/>
              </a:rPr>
              <a:t>Equipment you will need</a:t>
            </a:r>
            <a:br>
              <a:rPr lang="en-GB" sz="1600" dirty="0">
                <a:cs typeface="Arial" panose="020B0604020202020204" pitchFamily="34" charset="0"/>
              </a:rPr>
            </a:br>
            <a:r>
              <a:rPr lang="en-GB" sz="1600" dirty="0">
                <a:cs typeface="Arial" panose="020B0604020202020204" pitchFamily="34" charset="0"/>
              </a:rPr>
              <a:t>Campus guide</a:t>
            </a:r>
            <a:br>
              <a:rPr lang="en-GB" sz="1600" dirty="0">
                <a:cs typeface="Arial" panose="020B0604020202020204" pitchFamily="34" charset="0"/>
              </a:rPr>
            </a:br>
            <a:r>
              <a:rPr lang="en-GB" sz="1600" dirty="0">
                <a:cs typeface="Arial" panose="020B0604020202020204" pitchFamily="34" charset="0"/>
              </a:rPr>
              <a:t>Virtual tour</a:t>
            </a:r>
            <a:br>
              <a:rPr lang="en-GB" sz="1600" dirty="0">
                <a:cs typeface="Arial" panose="020B0604020202020204" pitchFamily="34" charset="0"/>
              </a:rPr>
            </a:br>
            <a:r>
              <a:rPr lang="en-GB" sz="1600" dirty="0">
                <a:cs typeface="Arial" panose="020B0604020202020204" pitchFamily="34" charset="0"/>
              </a:rPr>
              <a:t>Reflection and Evaluation (Post-questionnaire)</a:t>
            </a:r>
          </a:p>
        </p:txBody>
      </p:sp>
    </p:spTree>
    <p:extLst>
      <p:ext uri="{BB962C8B-B14F-4D97-AF65-F5344CB8AC3E}">
        <p14:creationId xmlns:p14="http://schemas.microsoft.com/office/powerpoint/2010/main" val="1543448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dirty="0">
                <a:latin typeface="Arial" panose="020B0604020202020204" pitchFamily="34" charset="0"/>
                <a:cs typeface="Arial" panose="020B0604020202020204" pitchFamily="34" charset="0"/>
              </a:rPr>
              <a:t>What does it tell you?</a:t>
            </a:r>
          </a:p>
        </p:txBody>
      </p:sp>
      <p:pic>
        <p:nvPicPr>
          <p:cNvPr id="4" name="Picture 3"/>
          <p:cNvPicPr>
            <a:picLocks noChangeAspect="1"/>
          </p:cNvPicPr>
          <p:nvPr/>
        </p:nvPicPr>
        <p:blipFill>
          <a:blip r:embed="rId2"/>
          <a:stretch>
            <a:fillRect/>
          </a:stretch>
        </p:blipFill>
        <p:spPr>
          <a:xfrm>
            <a:off x="9274002" y="6041362"/>
            <a:ext cx="2780017" cy="755970"/>
          </a:xfrm>
          <a:prstGeom prst="rect">
            <a:avLst/>
          </a:prstGeom>
        </p:spPr>
      </p:pic>
      <p:pic>
        <p:nvPicPr>
          <p:cNvPr id="5" name="Picture 4"/>
          <p:cNvPicPr>
            <a:picLocks noChangeAspect="1"/>
          </p:cNvPicPr>
          <p:nvPr/>
        </p:nvPicPr>
        <p:blipFill>
          <a:blip r:embed="rId3"/>
          <a:stretch>
            <a:fillRect/>
          </a:stretch>
        </p:blipFill>
        <p:spPr>
          <a:xfrm>
            <a:off x="10109226" y="140167"/>
            <a:ext cx="1944793" cy="938865"/>
          </a:xfrm>
          <a:prstGeom prst="rect">
            <a:avLst/>
          </a:prstGeom>
        </p:spPr>
      </p:pic>
      <p:pic>
        <p:nvPicPr>
          <p:cNvPr id="6" name="Picture 5"/>
          <p:cNvPicPr>
            <a:picLocks noChangeAspect="1"/>
          </p:cNvPicPr>
          <p:nvPr/>
        </p:nvPicPr>
        <p:blipFill>
          <a:blip r:embed="rId4"/>
          <a:stretch>
            <a:fillRect/>
          </a:stretch>
        </p:blipFill>
        <p:spPr>
          <a:xfrm>
            <a:off x="409825" y="213325"/>
            <a:ext cx="1743607" cy="865707"/>
          </a:xfrm>
          <a:prstGeom prst="rect">
            <a:avLst/>
          </a:prstGeom>
        </p:spPr>
      </p:pic>
      <p:pic>
        <p:nvPicPr>
          <p:cNvPr id="7" name="Content Placeholder 6"/>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3757920" y="1446713"/>
            <a:ext cx="1829620" cy="1534153"/>
          </a:xfr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30972" y="1599440"/>
            <a:ext cx="2099215" cy="739496"/>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8773" y="1572086"/>
            <a:ext cx="1459302" cy="925092"/>
          </a:xfrm>
          <a:prstGeom prst="rect">
            <a:avLst/>
          </a:prstGeom>
        </p:spPr>
      </p:pic>
      <p:sp>
        <p:nvSpPr>
          <p:cNvPr id="11" name="TextBox 10"/>
          <p:cNvSpPr txBox="1"/>
          <p:nvPr/>
        </p:nvSpPr>
        <p:spPr>
          <a:xfrm>
            <a:off x="19249" y="3144110"/>
            <a:ext cx="3454400" cy="369332"/>
          </a:xfrm>
          <a:prstGeom prst="rect">
            <a:avLst/>
          </a:prstGeom>
          <a:noFill/>
        </p:spPr>
        <p:txBody>
          <a:bodyPr wrap="square" rtlCol="0">
            <a:spAutoFit/>
          </a:bodyPr>
          <a:lstStyle/>
          <a:p>
            <a:r>
              <a:rPr lang="en-GB" dirty="0"/>
              <a:t>What Year you are in!</a:t>
            </a:r>
          </a:p>
        </p:txBody>
      </p:sp>
      <p:sp>
        <p:nvSpPr>
          <p:cNvPr id="13" name="TextBox 12"/>
          <p:cNvSpPr txBox="1"/>
          <p:nvPr/>
        </p:nvSpPr>
        <p:spPr>
          <a:xfrm>
            <a:off x="7985560" y="2867111"/>
            <a:ext cx="6901901" cy="923330"/>
          </a:xfrm>
          <a:prstGeom prst="rect">
            <a:avLst/>
          </a:prstGeom>
          <a:noFill/>
        </p:spPr>
        <p:txBody>
          <a:bodyPr wrap="square" rtlCol="0">
            <a:spAutoFit/>
          </a:bodyPr>
          <a:lstStyle/>
          <a:p>
            <a:r>
              <a:rPr lang="en-GB" dirty="0"/>
              <a:t>1 = S1 or First Year</a:t>
            </a:r>
          </a:p>
          <a:p>
            <a:r>
              <a:rPr lang="en-GB" dirty="0"/>
              <a:t>E = </a:t>
            </a:r>
            <a:r>
              <a:rPr lang="en-GB" dirty="0" err="1"/>
              <a:t>Ellisland</a:t>
            </a:r>
            <a:r>
              <a:rPr lang="en-GB" dirty="0"/>
              <a:t> (this pupils’ House Group)</a:t>
            </a:r>
          </a:p>
          <a:p>
            <a:r>
              <a:rPr lang="en-GB" dirty="0"/>
              <a:t>3 = Group or set 3</a:t>
            </a:r>
          </a:p>
        </p:txBody>
      </p:sp>
      <p:sp>
        <p:nvSpPr>
          <p:cNvPr id="14" name="TextBox 13"/>
          <p:cNvSpPr txBox="1"/>
          <p:nvPr/>
        </p:nvSpPr>
        <p:spPr>
          <a:xfrm>
            <a:off x="1838424" y="3970706"/>
            <a:ext cx="7979343" cy="1477328"/>
          </a:xfrm>
          <a:prstGeom prst="rect">
            <a:avLst/>
          </a:prstGeom>
          <a:noFill/>
        </p:spPr>
        <p:txBody>
          <a:bodyPr wrap="square" rtlCol="0">
            <a:spAutoFit/>
          </a:bodyPr>
          <a:lstStyle/>
          <a:p>
            <a:r>
              <a:rPr lang="en-GB" dirty="0"/>
              <a:t>BGE = Broad General Education (S1 – S3 will follow this)</a:t>
            </a:r>
          </a:p>
          <a:p>
            <a:r>
              <a:rPr lang="en-GB" dirty="0"/>
              <a:t>Art = Subject for this period</a:t>
            </a:r>
          </a:p>
          <a:p>
            <a:r>
              <a:rPr lang="en-GB" dirty="0" err="1"/>
              <a:t>CfE</a:t>
            </a:r>
            <a:r>
              <a:rPr lang="en-GB" dirty="0"/>
              <a:t> = Curriculum for Excellence (National Curriculum for Scottish Schools)</a:t>
            </a:r>
          </a:p>
          <a:p>
            <a:r>
              <a:rPr lang="en-GB" dirty="0"/>
              <a:t>Ms Nova = Class Teacher</a:t>
            </a:r>
          </a:p>
          <a:p>
            <a:r>
              <a:rPr lang="en-GB" dirty="0"/>
              <a:t>B2-22 = Classroom location (B block, 2</a:t>
            </a:r>
            <a:r>
              <a:rPr lang="en-GB" baseline="30000" dirty="0"/>
              <a:t>nd</a:t>
            </a:r>
            <a:r>
              <a:rPr lang="en-GB" dirty="0"/>
              <a:t> Floor and Room 22)</a:t>
            </a:r>
          </a:p>
        </p:txBody>
      </p:sp>
      <p:cxnSp>
        <p:nvCxnSpPr>
          <p:cNvPr id="21" name="Straight Arrow Connector 20"/>
          <p:cNvCxnSpPr/>
          <p:nvPr/>
        </p:nvCxnSpPr>
        <p:spPr>
          <a:xfrm flipH="1">
            <a:off x="856648" y="2338936"/>
            <a:ext cx="424980" cy="80517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3" name="Straight Arrow Connector 22"/>
          <p:cNvCxnSpPr/>
          <p:nvPr/>
        </p:nvCxnSpPr>
        <p:spPr>
          <a:xfrm flipH="1">
            <a:off x="4966095" y="2762451"/>
            <a:ext cx="9573" cy="120825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5" name="Straight Arrow Connector 24"/>
          <p:cNvCxnSpPr/>
          <p:nvPr/>
        </p:nvCxnSpPr>
        <p:spPr>
          <a:xfrm>
            <a:off x="8133347" y="2213789"/>
            <a:ext cx="696840" cy="653322"/>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6" name="TextBox 25"/>
          <p:cNvSpPr txBox="1"/>
          <p:nvPr/>
        </p:nvSpPr>
        <p:spPr>
          <a:xfrm>
            <a:off x="409825" y="5736657"/>
            <a:ext cx="8291413" cy="523220"/>
          </a:xfrm>
          <a:prstGeom prst="rect">
            <a:avLst/>
          </a:prstGeom>
          <a:noFill/>
        </p:spPr>
        <p:txBody>
          <a:bodyPr wrap="square" rtlCol="0">
            <a:spAutoFit/>
          </a:bodyPr>
          <a:lstStyle/>
          <a:p>
            <a:r>
              <a:rPr lang="en-GB" sz="2800" dirty="0">
                <a:solidFill>
                  <a:srgbClr val="FF0000"/>
                </a:solidFill>
              </a:rPr>
              <a:t>Let us look at some of these points a little closer!</a:t>
            </a:r>
          </a:p>
        </p:txBody>
      </p:sp>
    </p:spTree>
    <p:extLst>
      <p:ext uri="{BB962C8B-B14F-4D97-AF65-F5344CB8AC3E}">
        <p14:creationId xmlns:p14="http://schemas.microsoft.com/office/powerpoint/2010/main" val="2876933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dirty="0">
                <a:latin typeface="Arial" panose="020B0604020202020204" pitchFamily="34" charset="0"/>
                <a:cs typeface="Arial" panose="020B0604020202020204" pitchFamily="34" charset="0"/>
              </a:rPr>
              <a:t>The House System</a:t>
            </a:r>
          </a:p>
        </p:txBody>
      </p:sp>
      <p:sp>
        <p:nvSpPr>
          <p:cNvPr id="3" name="Content Placeholder 2"/>
          <p:cNvSpPr>
            <a:spLocks noGrp="1"/>
          </p:cNvSpPr>
          <p:nvPr>
            <p:ph idx="1"/>
          </p:nvPr>
        </p:nvSpPr>
        <p:spPr>
          <a:xfrm>
            <a:off x="677334" y="1385455"/>
            <a:ext cx="9265452" cy="2780145"/>
          </a:xfrm>
        </p:spPr>
        <p:txBody>
          <a:bodyPr>
            <a:normAutofit/>
          </a:bodyPr>
          <a:lstStyle/>
          <a:p>
            <a:pPr marL="0" indent="0">
              <a:buNone/>
            </a:pPr>
            <a:endParaRPr lang="en-GB" sz="2000" dirty="0">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a:p>
            <a:endParaRPr lang="en-GB" dirty="0"/>
          </a:p>
        </p:txBody>
      </p:sp>
      <p:pic>
        <p:nvPicPr>
          <p:cNvPr id="5" name="Picture 4"/>
          <p:cNvPicPr>
            <a:picLocks noChangeAspect="1"/>
          </p:cNvPicPr>
          <p:nvPr/>
        </p:nvPicPr>
        <p:blipFill>
          <a:blip r:embed="rId2"/>
          <a:stretch>
            <a:fillRect/>
          </a:stretch>
        </p:blipFill>
        <p:spPr>
          <a:xfrm>
            <a:off x="387792" y="285997"/>
            <a:ext cx="1743607" cy="865707"/>
          </a:xfrm>
          <a:prstGeom prst="rect">
            <a:avLst/>
          </a:prstGeom>
        </p:spPr>
      </p:pic>
      <p:pic>
        <p:nvPicPr>
          <p:cNvPr id="7" name="Picture 6"/>
          <p:cNvPicPr>
            <a:picLocks noChangeAspect="1"/>
          </p:cNvPicPr>
          <p:nvPr/>
        </p:nvPicPr>
        <p:blipFill>
          <a:blip r:embed="rId3"/>
          <a:stretch>
            <a:fillRect/>
          </a:stretch>
        </p:blipFill>
        <p:spPr>
          <a:xfrm>
            <a:off x="10136277" y="212839"/>
            <a:ext cx="1944793" cy="938865"/>
          </a:xfrm>
          <a:prstGeom prst="rect">
            <a:avLst/>
          </a:prstGeom>
        </p:spPr>
      </p:pic>
      <p:pic>
        <p:nvPicPr>
          <p:cNvPr id="8" name="Picture 7"/>
          <p:cNvPicPr>
            <a:picLocks noChangeAspect="1"/>
          </p:cNvPicPr>
          <p:nvPr/>
        </p:nvPicPr>
        <p:blipFill>
          <a:blip r:embed="rId4"/>
          <a:stretch>
            <a:fillRect/>
          </a:stretch>
        </p:blipFill>
        <p:spPr>
          <a:xfrm>
            <a:off x="9274002" y="5948451"/>
            <a:ext cx="2780017" cy="75597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333" y="1326764"/>
            <a:ext cx="9533811" cy="5037460"/>
          </a:xfrm>
          <a:prstGeom prst="rect">
            <a:avLst/>
          </a:prstGeom>
        </p:spPr>
      </p:pic>
    </p:spTree>
    <p:extLst>
      <p:ext uri="{BB962C8B-B14F-4D97-AF65-F5344CB8AC3E}">
        <p14:creationId xmlns:p14="http://schemas.microsoft.com/office/powerpoint/2010/main" val="2235733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192" y="557047"/>
            <a:ext cx="10067553" cy="1478455"/>
          </a:xfrm>
        </p:spPr>
        <p:txBody>
          <a:bodyPr>
            <a:normAutofit/>
          </a:bodyPr>
          <a:lstStyle/>
          <a:p>
            <a:r>
              <a:rPr lang="en-GB" sz="2700" b="1" dirty="0"/>
              <a:t>                </a:t>
            </a:r>
            <a:r>
              <a:rPr lang="en-GB" sz="2800" b="1" dirty="0"/>
              <a:t>Respectful Relationships and Anti-Bullying</a:t>
            </a:r>
            <a:endParaRPr lang="en-GB" sz="2000" dirty="0">
              <a:latin typeface="+mn-lt"/>
              <a:cs typeface="Arial" panose="020B0604020202020204" pitchFamily="34" charset="0"/>
            </a:endParaRPr>
          </a:p>
        </p:txBody>
      </p:sp>
      <p:sp>
        <p:nvSpPr>
          <p:cNvPr id="3" name="Content Placeholder 2"/>
          <p:cNvSpPr>
            <a:spLocks noGrp="1"/>
          </p:cNvSpPr>
          <p:nvPr>
            <p:ph idx="1"/>
          </p:nvPr>
        </p:nvSpPr>
        <p:spPr>
          <a:xfrm>
            <a:off x="434192" y="1464381"/>
            <a:ext cx="9266856" cy="4295075"/>
          </a:xfrm>
        </p:spPr>
        <p:txBody>
          <a:bodyPr>
            <a:noAutofit/>
          </a:bodyPr>
          <a:lstStyle/>
          <a:p>
            <a:pPr marL="0" indent="0">
              <a:buNone/>
            </a:pPr>
            <a:r>
              <a:rPr lang="en-GB" sz="2200" dirty="0">
                <a:solidFill>
                  <a:schemeClr val="tx1"/>
                </a:solidFill>
                <a:cs typeface="Arial" panose="020B0604020202020204" pitchFamily="34" charset="0"/>
              </a:rPr>
              <a:t>A respectful relationship is based upon mutual trust, honesty, kindness, consideration and fairness, bringing out the best in those involved.</a:t>
            </a:r>
          </a:p>
          <a:p>
            <a:pPr marL="0" indent="0">
              <a:buNone/>
            </a:pPr>
            <a:r>
              <a:rPr lang="en-GB" sz="2200" dirty="0">
                <a:solidFill>
                  <a:schemeClr val="tx1"/>
                </a:solidFill>
                <a:cs typeface="Arial" panose="020B0604020202020204" pitchFamily="34" charset="0"/>
              </a:rPr>
              <a:t>It is our aim for you to have respectful relationships with each other, teachers and staff members at Robert Burns Academy.</a:t>
            </a:r>
            <a:endParaRPr lang="en-GB" sz="2200" dirty="0"/>
          </a:p>
        </p:txBody>
      </p:sp>
      <p:pic>
        <p:nvPicPr>
          <p:cNvPr id="4" name="Picture 3"/>
          <p:cNvPicPr>
            <a:picLocks noChangeAspect="1"/>
          </p:cNvPicPr>
          <p:nvPr/>
        </p:nvPicPr>
        <p:blipFill>
          <a:blip r:embed="rId2"/>
          <a:stretch>
            <a:fillRect/>
          </a:stretch>
        </p:blipFill>
        <p:spPr>
          <a:xfrm>
            <a:off x="194047" y="129242"/>
            <a:ext cx="1743607" cy="865707"/>
          </a:xfrm>
          <a:prstGeom prst="rect">
            <a:avLst/>
          </a:prstGeom>
        </p:spPr>
      </p:pic>
      <p:pic>
        <p:nvPicPr>
          <p:cNvPr id="5" name="Picture 4"/>
          <p:cNvPicPr>
            <a:picLocks noChangeAspect="1"/>
          </p:cNvPicPr>
          <p:nvPr/>
        </p:nvPicPr>
        <p:blipFill>
          <a:blip r:embed="rId3"/>
          <a:stretch>
            <a:fillRect/>
          </a:stretch>
        </p:blipFill>
        <p:spPr>
          <a:xfrm>
            <a:off x="10109226" y="87615"/>
            <a:ext cx="1944793" cy="938865"/>
          </a:xfrm>
          <a:prstGeom prst="rect">
            <a:avLst/>
          </a:prstGeom>
        </p:spPr>
      </p:pic>
      <p:pic>
        <p:nvPicPr>
          <p:cNvPr id="6" name="Picture 5"/>
          <p:cNvPicPr>
            <a:picLocks noChangeAspect="1"/>
          </p:cNvPicPr>
          <p:nvPr/>
        </p:nvPicPr>
        <p:blipFill>
          <a:blip r:embed="rId4"/>
          <a:stretch>
            <a:fillRect/>
          </a:stretch>
        </p:blipFill>
        <p:spPr>
          <a:xfrm>
            <a:off x="9274002" y="6041363"/>
            <a:ext cx="2780017" cy="755970"/>
          </a:xfrm>
          <a:prstGeom prst="rect">
            <a:avLst/>
          </a:prstGeom>
        </p:spPr>
      </p:pic>
      <p:pic>
        <p:nvPicPr>
          <p:cNvPr id="7" name="Picture 6"/>
          <p:cNvPicPr>
            <a:picLocks noChangeAspect="1"/>
          </p:cNvPicPr>
          <p:nvPr/>
        </p:nvPicPr>
        <p:blipFill>
          <a:blip r:embed="rId5"/>
          <a:stretch>
            <a:fillRect/>
          </a:stretch>
        </p:blipFill>
        <p:spPr>
          <a:xfrm>
            <a:off x="3566016" y="3054096"/>
            <a:ext cx="3803904" cy="3803904"/>
          </a:xfrm>
          <a:prstGeom prst="rect">
            <a:avLst/>
          </a:prstGeom>
        </p:spPr>
      </p:pic>
    </p:spTree>
    <p:extLst>
      <p:ext uri="{BB962C8B-B14F-4D97-AF65-F5344CB8AC3E}">
        <p14:creationId xmlns:p14="http://schemas.microsoft.com/office/powerpoint/2010/main" val="2034660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047" y="557047"/>
            <a:ext cx="10067553" cy="1478455"/>
          </a:xfrm>
        </p:spPr>
        <p:txBody>
          <a:bodyPr>
            <a:normAutofit/>
          </a:bodyPr>
          <a:lstStyle/>
          <a:p>
            <a:r>
              <a:rPr lang="en-GB" sz="2700" b="1" dirty="0"/>
              <a:t>                </a:t>
            </a:r>
            <a:r>
              <a:rPr lang="en-GB" sz="2800" b="1" dirty="0"/>
              <a:t>Respectful Relationships and Anti-Bullying</a:t>
            </a:r>
            <a:endParaRPr lang="en-GB" sz="2000" dirty="0">
              <a:latin typeface="+mn-lt"/>
              <a:cs typeface="Arial" panose="020B0604020202020204" pitchFamily="34" charset="0"/>
            </a:endParaRPr>
          </a:p>
        </p:txBody>
      </p:sp>
      <p:sp>
        <p:nvSpPr>
          <p:cNvPr id="3" name="Content Placeholder 2"/>
          <p:cNvSpPr>
            <a:spLocks noGrp="1"/>
          </p:cNvSpPr>
          <p:nvPr>
            <p:ph idx="1"/>
          </p:nvPr>
        </p:nvSpPr>
        <p:spPr>
          <a:xfrm>
            <a:off x="594395" y="1386384"/>
            <a:ext cx="9266856" cy="4295075"/>
          </a:xfrm>
        </p:spPr>
        <p:txBody>
          <a:bodyPr>
            <a:noAutofit/>
          </a:bodyPr>
          <a:lstStyle/>
          <a:p>
            <a:pPr marL="0" indent="0">
              <a:buNone/>
            </a:pPr>
            <a:r>
              <a:rPr lang="en-GB" dirty="0"/>
              <a:t>Every young person in The Robert Burns Academy should experience an education free from bullying behaviour.</a:t>
            </a:r>
          </a:p>
          <a:p>
            <a:pPr marL="0" indent="0">
              <a:buNone/>
            </a:pPr>
            <a:r>
              <a:rPr lang="en-GB" dirty="0"/>
              <a:t>Respect is one of The Robert Burns Academy’s core values and we ensure that all pupils feel respected and included in school.</a:t>
            </a:r>
          </a:p>
          <a:p>
            <a:pPr marL="0" indent="0">
              <a:buNone/>
            </a:pPr>
            <a:r>
              <a:rPr lang="en-GB" dirty="0"/>
              <a:t>The Robert Burns Academy is committed to creating an environment that:</a:t>
            </a:r>
          </a:p>
          <a:p>
            <a:pPr>
              <a:buFont typeface="Arial" panose="020B0604020202020204" pitchFamily="34" charset="0"/>
              <a:buChar char="•"/>
            </a:pPr>
            <a:r>
              <a:rPr lang="en-GB" dirty="0"/>
              <a:t>Considers bullying behaviour unacceptable</a:t>
            </a:r>
          </a:p>
          <a:p>
            <a:pPr>
              <a:buFont typeface="Arial" panose="020B0604020202020204" pitchFamily="34" charset="0"/>
              <a:buChar char="•"/>
            </a:pPr>
            <a:r>
              <a:rPr lang="en-GB" dirty="0"/>
              <a:t>Listens to the views of the young people</a:t>
            </a:r>
          </a:p>
          <a:p>
            <a:pPr>
              <a:buFont typeface="Arial" panose="020B0604020202020204" pitchFamily="34" charset="0"/>
              <a:buChar char="•"/>
            </a:pPr>
            <a:r>
              <a:rPr lang="en-GB" dirty="0"/>
              <a:t>Supports those that have displayed and experienced bullying behaviour</a:t>
            </a:r>
          </a:p>
          <a:p>
            <a:pPr>
              <a:buFont typeface="Arial" panose="020B0604020202020204" pitchFamily="34" charset="0"/>
              <a:buChar char="•"/>
            </a:pPr>
            <a:r>
              <a:rPr lang="en-GB" dirty="0"/>
              <a:t>Establishes clear procedures for dealing with bullying behaviour</a:t>
            </a:r>
          </a:p>
          <a:p>
            <a:pPr>
              <a:buFont typeface="Arial" panose="020B0604020202020204" pitchFamily="34" charset="0"/>
              <a:buChar char="•"/>
            </a:pPr>
            <a:r>
              <a:rPr lang="en-GB" dirty="0"/>
              <a:t>Takes all incidents of bullying behaviour seriously</a:t>
            </a:r>
          </a:p>
          <a:p>
            <a:pPr>
              <a:buFont typeface="Arial" panose="020B0604020202020204" pitchFamily="34" charset="0"/>
              <a:buChar char="•"/>
            </a:pPr>
            <a:r>
              <a:rPr lang="en-GB" dirty="0"/>
              <a:t>Upholds our school values of achievement, respect, responsibility, teamwork and equality.</a:t>
            </a:r>
          </a:p>
          <a:p>
            <a:pPr marL="0" indent="0">
              <a:buNone/>
            </a:pPr>
            <a:endParaRPr lang="en-GB" dirty="0"/>
          </a:p>
        </p:txBody>
      </p:sp>
      <p:pic>
        <p:nvPicPr>
          <p:cNvPr id="4" name="Picture 3"/>
          <p:cNvPicPr>
            <a:picLocks noChangeAspect="1"/>
          </p:cNvPicPr>
          <p:nvPr/>
        </p:nvPicPr>
        <p:blipFill>
          <a:blip r:embed="rId2"/>
          <a:stretch>
            <a:fillRect/>
          </a:stretch>
        </p:blipFill>
        <p:spPr>
          <a:xfrm>
            <a:off x="194047" y="129242"/>
            <a:ext cx="1743607" cy="865707"/>
          </a:xfrm>
          <a:prstGeom prst="rect">
            <a:avLst/>
          </a:prstGeom>
        </p:spPr>
      </p:pic>
      <p:pic>
        <p:nvPicPr>
          <p:cNvPr id="5" name="Picture 4"/>
          <p:cNvPicPr>
            <a:picLocks noChangeAspect="1"/>
          </p:cNvPicPr>
          <p:nvPr/>
        </p:nvPicPr>
        <p:blipFill>
          <a:blip r:embed="rId3"/>
          <a:stretch>
            <a:fillRect/>
          </a:stretch>
        </p:blipFill>
        <p:spPr>
          <a:xfrm>
            <a:off x="10109226" y="87615"/>
            <a:ext cx="1944793" cy="938865"/>
          </a:xfrm>
          <a:prstGeom prst="rect">
            <a:avLst/>
          </a:prstGeom>
        </p:spPr>
      </p:pic>
      <p:pic>
        <p:nvPicPr>
          <p:cNvPr id="6" name="Picture 5"/>
          <p:cNvPicPr>
            <a:picLocks noChangeAspect="1"/>
          </p:cNvPicPr>
          <p:nvPr/>
        </p:nvPicPr>
        <p:blipFill>
          <a:blip r:embed="rId4"/>
          <a:stretch>
            <a:fillRect/>
          </a:stretch>
        </p:blipFill>
        <p:spPr>
          <a:xfrm>
            <a:off x="9274002" y="6041363"/>
            <a:ext cx="2780017" cy="755970"/>
          </a:xfrm>
          <a:prstGeom prst="rect">
            <a:avLst/>
          </a:prstGeom>
        </p:spPr>
      </p:pic>
      <p:sp>
        <p:nvSpPr>
          <p:cNvPr id="7" name="Rectangle 6"/>
          <p:cNvSpPr/>
          <p:nvPr/>
        </p:nvSpPr>
        <p:spPr>
          <a:xfrm>
            <a:off x="6003635" y="2967335"/>
            <a:ext cx="184731" cy="923330"/>
          </a:xfrm>
          <a:prstGeom prst="rect">
            <a:avLst/>
          </a:prstGeom>
          <a:noFill/>
        </p:spPr>
        <p:txBody>
          <a:bodyPr wrap="none" lIns="91440" tIns="45720" rIns="91440" bIns="45720">
            <a:spAutoFit/>
          </a:bodyPr>
          <a:lstStyle/>
          <a:p>
            <a:pPr algn="ct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1004108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96607"/>
            <a:ext cx="8960652" cy="1537296"/>
          </a:xfrm>
        </p:spPr>
        <p:txBody>
          <a:bodyPr>
            <a:normAutofit fontScale="90000"/>
          </a:bodyPr>
          <a:lstStyle/>
          <a:p>
            <a:r>
              <a:rPr lang="en-GB" dirty="0">
                <a:latin typeface="Arial" panose="020B0604020202020204" pitchFamily="34" charset="0"/>
                <a:cs typeface="Arial" panose="020B0604020202020204" pitchFamily="34" charset="0"/>
              </a:rPr>
              <a:t>                                 Activity – Blether Boxes</a:t>
            </a:r>
            <a:br>
              <a:rPr lang="en-GB" dirty="0">
                <a:latin typeface="Arial" panose="020B0604020202020204" pitchFamily="34" charset="0"/>
                <a:cs typeface="Arial" panose="020B0604020202020204" pitchFamily="34" charset="0"/>
              </a:rPr>
            </a:br>
            <a:br>
              <a:rPr lang="en-GB" dirty="0">
                <a:latin typeface="Arial" panose="020B0604020202020204" pitchFamily="34" charset="0"/>
                <a:cs typeface="Arial" panose="020B0604020202020204" pitchFamily="34" charset="0"/>
              </a:rPr>
            </a:br>
            <a:endParaRPr lang="en-GB" sz="2000" dirty="0">
              <a:solidFill>
                <a:schemeClr val="tx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288640" y="176746"/>
            <a:ext cx="1743607" cy="865707"/>
          </a:xfrm>
          <a:prstGeom prst="rect">
            <a:avLst/>
          </a:prstGeom>
        </p:spPr>
      </p:pic>
      <p:pic>
        <p:nvPicPr>
          <p:cNvPr id="5" name="Picture 4"/>
          <p:cNvPicPr>
            <a:picLocks noChangeAspect="1"/>
          </p:cNvPicPr>
          <p:nvPr/>
        </p:nvPicPr>
        <p:blipFill>
          <a:blip r:embed="rId3"/>
          <a:stretch>
            <a:fillRect/>
          </a:stretch>
        </p:blipFill>
        <p:spPr>
          <a:xfrm>
            <a:off x="10092210" y="103588"/>
            <a:ext cx="1944793" cy="938865"/>
          </a:xfrm>
          <a:prstGeom prst="rect">
            <a:avLst/>
          </a:prstGeom>
        </p:spPr>
      </p:pic>
      <p:pic>
        <p:nvPicPr>
          <p:cNvPr id="6" name="Picture 5"/>
          <p:cNvPicPr>
            <a:picLocks noChangeAspect="1"/>
          </p:cNvPicPr>
          <p:nvPr/>
        </p:nvPicPr>
        <p:blipFill>
          <a:blip r:embed="rId4"/>
          <a:stretch>
            <a:fillRect/>
          </a:stretch>
        </p:blipFill>
        <p:spPr>
          <a:xfrm>
            <a:off x="9274002" y="6022815"/>
            <a:ext cx="2780017" cy="755970"/>
          </a:xfrm>
          <a:prstGeom prst="rect">
            <a:avLst/>
          </a:prstGeom>
        </p:spPr>
      </p:pic>
      <p:sp>
        <p:nvSpPr>
          <p:cNvPr id="8" name="Rectangle 25"/>
          <p:cNvSpPr>
            <a:spLocks noChangeArrowheads="1"/>
          </p:cNvSpPr>
          <p:nvPr/>
        </p:nvSpPr>
        <p:spPr bwMode="auto">
          <a:xfrm>
            <a:off x="4677961" y="4701309"/>
            <a:ext cx="3089821" cy="1785091"/>
          </a:xfrm>
          <a:prstGeom prst="rect">
            <a:avLst/>
          </a:prstGeom>
          <a:solidFill>
            <a:srgbClr val="FFC000"/>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What if……………………………………..</a:t>
            </a:r>
            <a:endParaRPr kumimoji="0" lang="en-GB" altLang="en-US"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You don’t understand the homework? </a:t>
            </a:r>
            <a:endParaRPr kumimoji="0" lang="en-GB" altLang="en-US"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What would you do?</a:t>
            </a:r>
            <a:endParaRPr kumimoji="0" lang="en-GB" altLang="en-US"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Who could help?</a:t>
            </a:r>
            <a: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27"/>
          <p:cNvSpPr>
            <a:spLocks noChangeArrowheads="1"/>
          </p:cNvSpPr>
          <p:nvPr/>
        </p:nvSpPr>
        <p:spPr bwMode="auto">
          <a:xfrm>
            <a:off x="979054" y="3097048"/>
            <a:ext cx="2894475" cy="1475704"/>
          </a:xfrm>
          <a:prstGeom prst="rect">
            <a:avLst/>
          </a:prstGeom>
          <a:solidFill>
            <a:srgbClr val="92D050"/>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What if……………………………………..</a:t>
            </a:r>
            <a:endParaRPr kumimoji="0" lang="en-GB" altLang="en-US"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friend wants you to miss class?</a:t>
            </a:r>
            <a:endParaRPr kumimoji="0" lang="en-GB" altLang="en-US"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What would you do?</a:t>
            </a:r>
            <a:endParaRPr kumimoji="0" lang="en-GB" altLang="en-US"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Who could help?</a:t>
            </a:r>
            <a:endParaRPr kumimoji="0" lang="en-GB"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28"/>
          <p:cNvSpPr>
            <a:spLocks noChangeArrowheads="1"/>
          </p:cNvSpPr>
          <p:nvPr/>
        </p:nvSpPr>
        <p:spPr bwMode="auto">
          <a:xfrm>
            <a:off x="8543814" y="1278974"/>
            <a:ext cx="3111511" cy="1604300"/>
          </a:xfrm>
          <a:prstGeom prst="rect">
            <a:avLst/>
          </a:prstGeom>
          <a:solidFill>
            <a:srgbClr val="5B9BD5"/>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What if………………………………..</a:t>
            </a:r>
            <a:endParaRPr kumimoji="0" lang="en-GB" altLang="en-US"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You have a fall out with your friends</a:t>
            </a:r>
            <a:endParaRPr kumimoji="0" lang="en-GB" altLang="en-US"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What would you do?</a:t>
            </a:r>
            <a:endParaRPr kumimoji="0" lang="en-GB" altLang="en-US"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Who could help?</a:t>
            </a:r>
            <a:endParaRPr kumimoji="0" lang="en-GB" altLang="en-US" sz="1600" b="0" i="0" u="none" strike="noStrike" cap="none" normalizeH="0" baseline="0" dirty="0">
              <a:ln>
                <a:noFill/>
              </a:ln>
              <a:solidFill>
                <a:schemeClr val="tx1"/>
              </a:solidFill>
              <a:effectLst/>
              <a:latin typeface="Arial" panose="020B0604020202020204" pitchFamily="34" charset="0"/>
            </a:endParaRPr>
          </a:p>
        </p:txBody>
      </p:sp>
      <p:sp>
        <p:nvSpPr>
          <p:cNvPr id="11" name="Rectangle 29"/>
          <p:cNvSpPr>
            <a:spLocks noChangeArrowheads="1"/>
          </p:cNvSpPr>
          <p:nvPr/>
        </p:nvSpPr>
        <p:spPr bwMode="auto">
          <a:xfrm>
            <a:off x="936365" y="5032249"/>
            <a:ext cx="2937164" cy="1454151"/>
          </a:xfrm>
          <a:prstGeom prst="rect">
            <a:avLst/>
          </a:prstGeom>
          <a:solidFill>
            <a:srgbClr val="7030A0"/>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What if…………………………………</a:t>
            </a:r>
            <a:endParaRPr kumimoji="0" lang="en-GB" altLang="en-US"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You don’t feel well in class?</a:t>
            </a:r>
            <a:endParaRPr kumimoji="0" lang="en-GB" altLang="en-US"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What would you do?</a:t>
            </a:r>
            <a:endParaRPr kumimoji="0" lang="en-GB" altLang="en-US"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Who could help?</a:t>
            </a:r>
            <a:endParaRPr kumimoji="0" lang="en-GB" altLang="en-US" sz="1600" b="0" i="0" u="none" strike="noStrike" cap="none" normalizeH="0" baseline="0" dirty="0">
              <a:ln>
                <a:noFill/>
              </a:ln>
              <a:solidFill>
                <a:schemeClr val="tx1"/>
              </a:solidFill>
              <a:effectLst/>
              <a:latin typeface="Arial" panose="020B0604020202020204" pitchFamily="34" charset="0"/>
            </a:endParaRPr>
          </a:p>
        </p:txBody>
      </p:sp>
      <p:sp>
        <p:nvSpPr>
          <p:cNvPr id="12" name="Rectangle 30"/>
          <p:cNvSpPr>
            <a:spLocks noChangeArrowheads="1"/>
          </p:cNvSpPr>
          <p:nvPr/>
        </p:nvSpPr>
        <p:spPr bwMode="auto">
          <a:xfrm>
            <a:off x="979053" y="1247529"/>
            <a:ext cx="2894475" cy="1390022"/>
          </a:xfrm>
          <a:prstGeom prst="rect">
            <a:avLst/>
          </a:prstGeom>
          <a:solidFill>
            <a:srgbClr val="C00000"/>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What if………………………………………</a:t>
            </a:r>
            <a:endParaRPr kumimoji="0" lang="en-GB" altLang="en-US"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You are worried about something</a:t>
            </a:r>
            <a:endParaRPr kumimoji="0" lang="en-GB" altLang="en-US"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What would you do?</a:t>
            </a:r>
            <a:endParaRPr kumimoji="0" lang="en-GB" altLang="en-US"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Who could help?</a:t>
            </a:r>
            <a:endParaRPr kumimoji="0" lang="en-GB" altLang="en-US" sz="1600" b="0" i="0" u="none" strike="noStrike" cap="none" normalizeH="0" baseline="0" dirty="0">
              <a:ln>
                <a:noFill/>
              </a:ln>
              <a:solidFill>
                <a:schemeClr val="tx1"/>
              </a:solidFill>
              <a:effectLst/>
              <a:latin typeface="Arial" panose="020B0604020202020204" pitchFamily="34" charset="0"/>
            </a:endParaRPr>
          </a:p>
        </p:txBody>
      </p:sp>
      <p:sp>
        <p:nvSpPr>
          <p:cNvPr id="13" name="Rectangle 31"/>
          <p:cNvSpPr>
            <a:spLocks noChangeArrowheads="1"/>
          </p:cNvSpPr>
          <p:nvPr/>
        </p:nvSpPr>
        <p:spPr bwMode="auto">
          <a:xfrm>
            <a:off x="4438030" y="2455740"/>
            <a:ext cx="3541280" cy="1655326"/>
          </a:xfrm>
          <a:prstGeom prst="rect">
            <a:avLst/>
          </a:prstGeom>
          <a:solidFill>
            <a:srgbClr val="E34DD8"/>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What if……………………………………………. </a:t>
            </a:r>
            <a:endParaRPr kumimoji="0" lang="en-GB" altLang="en-US"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Your Pastoral Care Teacher or Year Head is not available?</a:t>
            </a:r>
            <a:endParaRPr kumimoji="0" lang="en-GB" altLang="en-US"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What would you do?</a:t>
            </a:r>
            <a:endParaRPr kumimoji="0" lang="en-GB" altLang="en-US"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Who could help?</a:t>
            </a:r>
            <a:endParaRPr kumimoji="0" lang="en-GB" altLang="en-US" sz="1600" b="0" i="0" u="none" strike="noStrike" cap="none" normalizeH="0" baseline="0" dirty="0">
              <a:ln>
                <a:noFill/>
              </a:ln>
              <a:solidFill>
                <a:schemeClr val="tx1"/>
              </a:solidFill>
              <a:effectLst/>
              <a:latin typeface="Arial" panose="020B0604020202020204" pitchFamily="34" charset="0"/>
            </a:endParaRPr>
          </a:p>
        </p:txBody>
      </p:sp>
      <p:sp>
        <p:nvSpPr>
          <p:cNvPr id="14" name="Rectangle 8"/>
          <p:cNvSpPr>
            <a:spLocks noChangeArrowheads="1"/>
          </p:cNvSpPr>
          <p:nvPr/>
        </p:nvSpPr>
        <p:spPr bwMode="auto">
          <a:xfrm>
            <a:off x="8543814" y="3307062"/>
            <a:ext cx="3111511" cy="1577839"/>
          </a:xfrm>
          <a:prstGeom prst="rect">
            <a:avLst/>
          </a:prstGeom>
          <a:solidFill>
            <a:srgbClr val="57E2DF"/>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What if…………………………………</a:t>
            </a:r>
            <a:endParaRPr kumimoji="0" lang="en-GB" altLang="en-US"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Someone is bullying you through social media?</a:t>
            </a:r>
            <a:endParaRPr kumimoji="0" lang="en-GB" altLang="en-US"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What would you do?</a:t>
            </a:r>
            <a:endParaRPr kumimoji="0" lang="en-GB" altLang="en-US" sz="16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Who could help?</a:t>
            </a:r>
            <a:endParaRPr kumimoji="0" lang="en-GB" altLang="en-US" sz="1600" b="0" i="0" u="none" strike="noStrike" cap="none" normalizeH="0" baseline="0" dirty="0">
              <a:ln>
                <a:noFill/>
              </a:ln>
              <a:solidFill>
                <a:schemeClr val="tx1"/>
              </a:solidFill>
              <a:effectLst/>
              <a:latin typeface="Arial" panose="020B0604020202020204" pitchFamily="34" charset="0"/>
            </a:endParaRPr>
          </a:p>
        </p:txBody>
      </p:sp>
      <p:sp>
        <p:nvSpPr>
          <p:cNvPr id="15" name="Rectangle 32"/>
          <p:cNvSpPr>
            <a:spLocks noChangeArrowheads="1"/>
          </p:cNvSpPr>
          <p:nvPr/>
        </p:nvSpPr>
        <p:spPr bwMode="auto">
          <a:xfrm>
            <a:off x="9525" y="7835900"/>
            <a:ext cx="3067050" cy="1435100"/>
          </a:xfrm>
          <a:prstGeom prst="rect">
            <a:avLst/>
          </a:prstGeom>
          <a:solidFill>
            <a:srgbClr val="DA5679"/>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What if………………………………………………………………..</a:t>
            </a:r>
            <a:endParaRPr kumimoji="0" lang="en-GB" altLang="en-US" sz="8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You are struggling with the work in class or classes?</a:t>
            </a:r>
            <a:endParaRPr kumimoji="0" lang="en-GB" altLang="en-US" sz="8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What would you do?</a:t>
            </a:r>
            <a:endParaRPr kumimoji="0" lang="en-GB" altLang="en-US" sz="8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Who could help?</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6" name="Rectangle 10"/>
          <p:cNvSpPr>
            <a:spLocks noChangeArrowheads="1"/>
          </p:cNvSpPr>
          <p:nvPr/>
        </p:nvSpPr>
        <p:spPr bwMode="auto">
          <a:xfrm>
            <a:off x="3168650" y="7835900"/>
            <a:ext cx="2876550" cy="1435100"/>
          </a:xfrm>
          <a:prstGeom prst="rect">
            <a:avLst/>
          </a:prstGeom>
          <a:solidFill>
            <a:srgbClr val="66FF99"/>
          </a:solidFill>
          <a:ln w="12700">
            <a:solidFill>
              <a:srgbClr val="41719C"/>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What if…………………………</a:t>
            </a:r>
            <a:endParaRPr kumimoji="0" lang="en-GB" altLang="en-US" sz="8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My alarm doesn’t go off?</a:t>
            </a:r>
            <a:endParaRPr kumimoji="0" lang="en-GB" altLang="en-US" sz="8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What would you do?</a:t>
            </a:r>
            <a:endParaRPr kumimoji="0" lang="en-GB" altLang="en-US" sz="8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Who could help?</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10"/>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8" name="Rectangle 11"/>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760788" algn="l"/>
              </a:tabLst>
              <a:defRPr>
                <a:solidFill>
                  <a:schemeClr val="tx1"/>
                </a:solidFill>
                <a:latin typeface="Arial" panose="020B0604020202020204" pitchFamily="34" charset="0"/>
              </a:defRPr>
            </a:lvl1pPr>
            <a:lvl2pPr eaLnBrk="0" fontAlgn="base" hangingPunct="0">
              <a:spcBef>
                <a:spcPct val="0"/>
              </a:spcBef>
              <a:spcAft>
                <a:spcPct val="0"/>
              </a:spcAft>
              <a:tabLst>
                <a:tab pos="3760788" algn="l"/>
              </a:tabLst>
              <a:defRPr>
                <a:solidFill>
                  <a:schemeClr val="tx1"/>
                </a:solidFill>
                <a:latin typeface="Arial" panose="020B0604020202020204" pitchFamily="34" charset="0"/>
              </a:defRPr>
            </a:lvl2pPr>
            <a:lvl3pPr eaLnBrk="0" fontAlgn="base" hangingPunct="0">
              <a:spcBef>
                <a:spcPct val="0"/>
              </a:spcBef>
              <a:spcAft>
                <a:spcPct val="0"/>
              </a:spcAft>
              <a:tabLst>
                <a:tab pos="3760788" algn="l"/>
              </a:tabLst>
              <a:defRPr>
                <a:solidFill>
                  <a:schemeClr val="tx1"/>
                </a:solidFill>
                <a:latin typeface="Arial" panose="020B0604020202020204" pitchFamily="34" charset="0"/>
              </a:defRPr>
            </a:lvl3pPr>
            <a:lvl4pPr eaLnBrk="0" fontAlgn="base" hangingPunct="0">
              <a:spcBef>
                <a:spcPct val="0"/>
              </a:spcBef>
              <a:spcAft>
                <a:spcPct val="0"/>
              </a:spcAft>
              <a:tabLst>
                <a:tab pos="3760788" algn="l"/>
              </a:tabLst>
              <a:defRPr>
                <a:solidFill>
                  <a:schemeClr val="tx1"/>
                </a:solidFill>
                <a:latin typeface="Arial" panose="020B0604020202020204" pitchFamily="34" charset="0"/>
              </a:defRPr>
            </a:lvl4pPr>
            <a:lvl5pPr eaLnBrk="0" fontAlgn="base" hangingPunct="0">
              <a:spcBef>
                <a:spcPct val="0"/>
              </a:spcBef>
              <a:spcAft>
                <a:spcPct val="0"/>
              </a:spcAft>
              <a:tabLst>
                <a:tab pos="3760788" algn="l"/>
              </a:tabLst>
              <a:defRPr>
                <a:solidFill>
                  <a:schemeClr val="tx1"/>
                </a:solidFill>
                <a:latin typeface="Arial" panose="020B0604020202020204" pitchFamily="34" charset="0"/>
              </a:defRPr>
            </a:lvl5pPr>
            <a:lvl6pPr eaLnBrk="0" fontAlgn="base" hangingPunct="0">
              <a:spcBef>
                <a:spcPct val="0"/>
              </a:spcBef>
              <a:spcAft>
                <a:spcPct val="0"/>
              </a:spcAft>
              <a:tabLst>
                <a:tab pos="3760788" algn="l"/>
              </a:tabLst>
              <a:defRPr>
                <a:solidFill>
                  <a:schemeClr val="tx1"/>
                </a:solidFill>
                <a:latin typeface="Arial" panose="020B0604020202020204" pitchFamily="34" charset="0"/>
              </a:defRPr>
            </a:lvl6pPr>
            <a:lvl7pPr eaLnBrk="0" fontAlgn="base" hangingPunct="0">
              <a:spcBef>
                <a:spcPct val="0"/>
              </a:spcBef>
              <a:spcAft>
                <a:spcPct val="0"/>
              </a:spcAft>
              <a:tabLst>
                <a:tab pos="3760788" algn="l"/>
              </a:tabLst>
              <a:defRPr>
                <a:solidFill>
                  <a:schemeClr val="tx1"/>
                </a:solidFill>
                <a:latin typeface="Arial" panose="020B0604020202020204" pitchFamily="34" charset="0"/>
              </a:defRPr>
            </a:lvl7pPr>
            <a:lvl8pPr eaLnBrk="0" fontAlgn="base" hangingPunct="0">
              <a:spcBef>
                <a:spcPct val="0"/>
              </a:spcBef>
              <a:spcAft>
                <a:spcPct val="0"/>
              </a:spcAft>
              <a:tabLst>
                <a:tab pos="3760788" algn="l"/>
              </a:tabLst>
              <a:defRPr>
                <a:solidFill>
                  <a:schemeClr val="tx1"/>
                </a:solidFill>
                <a:latin typeface="Arial" panose="020B0604020202020204" pitchFamily="34" charset="0"/>
              </a:defRPr>
            </a:lvl8pPr>
            <a:lvl9pPr eaLnBrk="0" fontAlgn="base" hangingPunct="0">
              <a:spcBef>
                <a:spcPct val="0"/>
              </a:spcBef>
              <a:spcAft>
                <a:spcPct val="0"/>
              </a:spcAft>
              <a:tabLst>
                <a:tab pos="376078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760788" algn="l"/>
              </a:tabLst>
            </a:pPr>
            <a:endParaRPr kumimoji="0" lang="en-GB"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760788" algn="l"/>
              </a:tabLst>
            </a:pP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760788" algn="l"/>
              </a:tabLst>
            </a:pPr>
            <a:r>
              <a:rPr kumimoji="0" lang="en-GB"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t>
            </a:r>
            <a:endParaRPr kumimoji="0" lang="en-GB"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760788" algn="l"/>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2"/>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4853543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91127"/>
          </a:xfrm>
        </p:spPr>
        <p:txBody>
          <a:bodyPr>
            <a:normAutofit/>
          </a:bodyPr>
          <a:lstStyle/>
          <a:p>
            <a:pPr algn="ctr"/>
            <a:r>
              <a:rPr lang="en-GB" sz="3200" dirty="0">
                <a:latin typeface="Arial" panose="020B0604020202020204" pitchFamily="34" charset="0"/>
                <a:cs typeface="Arial" panose="020B0604020202020204" pitchFamily="34" charset="0"/>
              </a:rPr>
              <a:t>Being Prepared</a:t>
            </a:r>
          </a:p>
        </p:txBody>
      </p:sp>
      <p:sp>
        <p:nvSpPr>
          <p:cNvPr id="3" name="Content Placeholder 2"/>
          <p:cNvSpPr>
            <a:spLocks noGrp="1"/>
          </p:cNvSpPr>
          <p:nvPr>
            <p:ph idx="1"/>
          </p:nvPr>
        </p:nvSpPr>
        <p:spPr>
          <a:xfrm>
            <a:off x="677334" y="1288973"/>
            <a:ext cx="8596668" cy="4752390"/>
          </a:xfrm>
        </p:spPr>
        <p:txBody>
          <a:bodyPr/>
          <a:lstStyle/>
          <a:p>
            <a:pPr>
              <a:buFont typeface="Arial" panose="020B0604020202020204" pitchFamily="34" charset="0"/>
              <a:buChar char="•"/>
            </a:pPr>
            <a:r>
              <a:rPr lang="en-GB" sz="2000" dirty="0">
                <a:cs typeface="Arial" panose="020B0604020202020204" pitchFamily="34" charset="0"/>
              </a:rPr>
              <a:t>When you start Secondary School, will you need to get out of bed earlier than you do now on School mornings?  Ensure you give yourself enough time in the morning to wash, dress and have breakfast. It can feel like a longer day before your lunch break at 1.20pm.</a:t>
            </a:r>
            <a:endParaRPr lang="en-GB" sz="2000" b="1" dirty="0">
              <a:cs typeface="Arial" panose="020B0604020202020204" pitchFamily="34" charset="0"/>
            </a:endParaRPr>
          </a:p>
          <a:p>
            <a:pPr>
              <a:buFont typeface="Arial" panose="020B0604020202020204" pitchFamily="34" charset="0"/>
              <a:buChar char="•"/>
            </a:pPr>
            <a:r>
              <a:rPr lang="en-GB" sz="2000" b="1" dirty="0">
                <a:cs typeface="Arial" panose="020B0604020202020204" pitchFamily="34" charset="0"/>
              </a:rPr>
              <a:t>PACKING YOUR SCHOOL BAG</a:t>
            </a:r>
            <a:r>
              <a:rPr lang="en-GB" sz="2000" dirty="0">
                <a:cs typeface="Arial" panose="020B0604020202020204" pitchFamily="34" charset="0"/>
              </a:rPr>
              <a:t> – Things you will need</a:t>
            </a:r>
          </a:p>
          <a:p>
            <a:pPr>
              <a:buFont typeface="Arial" panose="020B0604020202020204" pitchFamily="34" charset="0"/>
              <a:buChar char="•"/>
            </a:pPr>
            <a:r>
              <a:rPr lang="en-GB" sz="2000" dirty="0">
                <a:cs typeface="Arial" panose="020B0604020202020204" pitchFamily="34" charset="0"/>
              </a:rPr>
              <a:t>It is a good idea to set aside some time at the end of each day to pack your school bag ready for the following day.  Using your timetable and homework diary or planner will help make sure you have everything you will need for each lesson.  Using your Timetable, complete a checklist of things you will need to pack each day.</a:t>
            </a:r>
          </a:p>
          <a:p>
            <a:pPr>
              <a:buFont typeface="Arial" panose="020B0604020202020204" pitchFamily="34" charset="0"/>
              <a:buChar char="•"/>
            </a:pPr>
            <a:r>
              <a:rPr lang="en-GB" sz="2000" dirty="0">
                <a:cs typeface="Arial" panose="020B0604020202020204" pitchFamily="34" charset="0"/>
              </a:rPr>
              <a:t>Know your timetable and your subjects for the day. (Take a screenshot on your mobile).</a:t>
            </a:r>
          </a:p>
          <a:p>
            <a:pPr>
              <a:buFont typeface="Arial" panose="020B0604020202020204" pitchFamily="34" charset="0"/>
              <a:buChar char="•"/>
            </a:pPr>
            <a:r>
              <a:rPr lang="en-GB" sz="2000" dirty="0">
                <a:cs typeface="Arial" panose="020B0604020202020204" pitchFamily="34" charset="0"/>
              </a:rPr>
              <a:t>Being prepared in advance results in a positive start to your day.  </a:t>
            </a:r>
          </a:p>
          <a:p>
            <a:endParaRPr lang="en-GB" dirty="0"/>
          </a:p>
        </p:txBody>
      </p:sp>
      <p:pic>
        <p:nvPicPr>
          <p:cNvPr id="4" name="Picture 3"/>
          <p:cNvPicPr>
            <a:picLocks noChangeAspect="1"/>
          </p:cNvPicPr>
          <p:nvPr/>
        </p:nvPicPr>
        <p:blipFill>
          <a:blip r:embed="rId2"/>
          <a:stretch>
            <a:fillRect/>
          </a:stretch>
        </p:blipFill>
        <p:spPr>
          <a:xfrm>
            <a:off x="9274002" y="5959468"/>
            <a:ext cx="2780017" cy="755970"/>
          </a:xfrm>
          <a:prstGeom prst="rect">
            <a:avLst/>
          </a:prstGeom>
        </p:spPr>
      </p:pic>
      <p:pic>
        <p:nvPicPr>
          <p:cNvPr id="5" name="Picture 4"/>
          <p:cNvPicPr>
            <a:picLocks noChangeAspect="1"/>
          </p:cNvPicPr>
          <p:nvPr/>
        </p:nvPicPr>
        <p:blipFill>
          <a:blip r:embed="rId3"/>
          <a:stretch>
            <a:fillRect/>
          </a:stretch>
        </p:blipFill>
        <p:spPr>
          <a:xfrm>
            <a:off x="10109226" y="140167"/>
            <a:ext cx="1944793" cy="938865"/>
          </a:xfrm>
          <a:prstGeom prst="rect">
            <a:avLst/>
          </a:prstGeom>
        </p:spPr>
      </p:pic>
      <p:pic>
        <p:nvPicPr>
          <p:cNvPr id="6" name="Picture 5"/>
          <p:cNvPicPr>
            <a:picLocks noChangeAspect="1"/>
          </p:cNvPicPr>
          <p:nvPr/>
        </p:nvPicPr>
        <p:blipFill>
          <a:blip r:embed="rId4"/>
          <a:stretch>
            <a:fillRect/>
          </a:stretch>
        </p:blipFill>
        <p:spPr>
          <a:xfrm>
            <a:off x="266605" y="196476"/>
            <a:ext cx="1743607" cy="865707"/>
          </a:xfrm>
          <a:prstGeom prst="rect">
            <a:avLst/>
          </a:prstGeom>
        </p:spPr>
      </p:pic>
    </p:spTree>
    <p:extLst>
      <p:ext uri="{BB962C8B-B14F-4D97-AF65-F5344CB8AC3E}">
        <p14:creationId xmlns:p14="http://schemas.microsoft.com/office/powerpoint/2010/main" val="42445933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49381"/>
            <a:ext cx="8596668" cy="2295515"/>
          </a:xfrm>
        </p:spPr>
        <p:txBody>
          <a:bodyPr>
            <a:normAutofit fontScale="90000"/>
          </a:bodyPr>
          <a:lstStyle/>
          <a:p>
            <a:r>
              <a:rPr lang="en-GB" sz="2400" dirty="0"/>
              <a:t>                             </a:t>
            </a:r>
            <a:r>
              <a:rPr lang="en-GB" dirty="0">
                <a:latin typeface="Arial" panose="020B0604020202020204" pitchFamily="34" charset="0"/>
                <a:cs typeface="Arial" panose="020B0604020202020204" pitchFamily="34" charset="0"/>
              </a:rPr>
              <a:t>Equipment I will Need</a:t>
            </a:r>
            <a:br>
              <a:rPr lang="en-GB" dirty="0">
                <a:latin typeface="Arial" panose="020B0604020202020204" pitchFamily="34" charset="0"/>
                <a:cs typeface="Arial" panose="020B0604020202020204" pitchFamily="34" charset="0"/>
              </a:rPr>
            </a:br>
            <a:br>
              <a:rPr lang="en-GB" sz="2400" dirty="0">
                <a:latin typeface="Arial" panose="020B0604020202020204" pitchFamily="34" charset="0"/>
                <a:cs typeface="Arial" panose="020B0604020202020204" pitchFamily="34" charset="0"/>
              </a:rPr>
            </a:br>
            <a:r>
              <a:rPr lang="en-GB" sz="2000" dirty="0">
                <a:solidFill>
                  <a:schemeClr val="tx1"/>
                </a:solidFill>
                <a:latin typeface="Arial" panose="020B0604020202020204" pitchFamily="34" charset="0"/>
                <a:cs typeface="Arial" panose="020B0604020202020204" pitchFamily="34" charset="0"/>
              </a:rPr>
              <a:t>There are some different things you will need to use for different subjects when you start your new school.  While in Primary School, most of your equipment may have been provided for you.  In Secondary School some of these will be provided by the school and you will need to bring the others yourself.  You might already have some of the equipment you will need.  Think of some of the new subjects you will be doing in Secondary School take time and make a list of what you will need.  </a:t>
            </a:r>
          </a:p>
        </p:txBody>
      </p:sp>
      <p:sp>
        <p:nvSpPr>
          <p:cNvPr id="3" name="Content Placeholder 2"/>
          <p:cNvSpPr>
            <a:spLocks noGrp="1"/>
          </p:cNvSpPr>
          <p:nvPr>
            <p:ph sz="half" idx="1"/>
          </p:nvPr>
        </p:nvSpPr>
        <p:spPr>
          <a:xfrm>
            <a:off x="677334" y="2842352"/>
            <a:ext cx="4184035" cy="3863246"/>
          </a:xfrm>
        </p:spPr>
        <p:txBody>
          <a:bodyPr/>
          <a:lstStyle/>
          <a:p>
            <a:pPr marL="0" indent="0" algn="ctr">
              <a:buNone/>
            </a:pPr>
            <a:r>
              <a:rPr lang="en-GB" u="sng" dirty="0">
                <a:latin typeface="Arial" panose="020B0604020202020204" pitchFamily="34" charset="0"/>
                <a:cs typeface="Arial" panose="020B0604020202020204" pitchFamily="34" charset="0"/>
              </a:rPr>
              <a:t>What will I need</a:t>
            </a:r>
          </a:p>
          <a:p>
            <a:r>
              <a:rPr lang="en-GB" dirty="0">
                <a:latin typeface="Arial" panose="020B0604020202020204" pitchFamily="34" charset="0"/>
                <a:cs typeface="Arial" panose="020B0604020202020204" pitchFamily="34" charset="0"/>
              </a:rPr>
              <a:t>Pencils, pens, rulers, erasers, sharpeners.</a:t>
            </a:r>
          </a:p>
          <a:p>
            <a:pPr marL="0" indent="0" algn="ctr">
              <a:buNone/>
            </a:pPr>
            <a:endParaRPr lang="en-GB"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a:p>
            <a:pPr marL="0" indent="0">
              <a:buNone/>
            </a:pPr>
            <a:endParaRPr lang="en-GB" dirty="0"/>
          </a:p>
          <a:p>
            <a:pPr marL="0" indent="0">
              <a:buNone/>
            </a:pPr>
            <a:endParaRPr lang="en-GB" dirty="0"/>
          </a:p>
          <a:p>
            <a:pPr marL="0" indent="0">
              <a:buNone/>
            </a:pPr>
            <a:endParaRPr lang="en-GB" dirty="0"/>
          </a:p>
        </p:txBody>
      </p:sp>
      <p:sp>
        <p:nvSpPr>
          <p:cNvPr id="4" name="Content Placeholder 3"/>
          <p:cNvSpPr>
            <a:spLocks noGrp="1"/>
          </p:cNvSpPr>
          <p:nvPr>
            <p:ph sz="half" idx="2"/>
          </p:nvPr>
        </p:nvSpPr>
        <p:spPr>
          <a:xfrm>
            <a:off x="5089970" y="2842352"/>
            <a:ext cx="4184034" cy="3863246"/>
          </a:xfrm>
        </p:spPr>
        <p:txBody>
          <a:bodyPr/>
          <a:lstStyle/>
          <a:p>
            <a:pPr marL="0" indent="0">
              <a:buNone/>
            </a:pPr>
            <a:r>
              <a:rPr lang="en-GB" dirty="0"/>
              <a:t> </a:t>
            </a:r>
            <a:r>
              <a:rPr lang="en-GB" u="sng" dirty="0">
                <a:latin typeface="Arial" panose="020B0604020202020204" pitchFamily="34" charset="0"/>
                <a:cs typeface="Arial" panose="020B0604020202020204" pitchFamily="34" charset="0"/>
              </a:rPr>
              <a:t>Which subject/s will I use them in</a:t>
            </a:r>
          </a:p>
          <a:p>
            <a:r>
              <a:rPr lang="en-GB" dirty="0">
                <a:latin typeface="Arial" panose="020B0604020202020204" pitchFamily="34" charset="0"/>
                <a:cs typeface="Arial" panose="020B0604020202020204" pitchFamily="34" charset="0"/>
              </a:rPr>
              <a:t>All subjects will require these</a:t>
            </a:r>
          </a:p>
          <a:p>
            <a:pPr marL="0" indent="0">
              <a:buNone/>
            </a:pPr>
            <a:endParaRPr lang="en-GB"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9274002" y="5949628"/>
            <a:ext cx="2780017" cy="755970"/>
          </a:xfrm>
          <a:prstGeom prst="rect">
            <a:avLst/>
          </a:prstGeom>
        </p:spPr>
      </p:pic>
      <p:pic>
        <p:nvPicPr>
          <p:cNvPr id="6" name="Picture 5"/>
          <p:cNvPicPr>
            <a:picLocks noChangeAspect="1"/>
          </p:cNvPicPr>
          <p:nvPr/>
        </p:nvPicPr>
        <p:blipFill>
          <a:blip r:embed="rId3"/>
          <a:stretch>
            <a:fillRect/>
          </a:stretch>
        </p:blipFill>
        <p:spPr>
          <a:xfrm>
            <a:off x="10109226" y="128232"/>
            <a:ext cx="1944793" cy="938865"/>
          </a:xfrm>
          <a:prstGeom prst="rect">
            <a:avLst/>
          </a:prstGeom>
        </p:spPr>
      </p:pic>
      <p:pic>
        <p:nvPicPr>
          <p:cNvPr id="7" name="Picture 6"/>
          <p:cNvPicPr>
            <a:picLocks noChangeAspect="1"/>
          </p:cNvPicPr>
          <p:nvPr/>
        </p:nvPicPr>
        <p:blipFill>
          <a:blip r:embed="rId4"/>
          <a:stretch>
            <a:fillRect/>
          </a:stretch>
        </p:blipFill>
        <p:spPr>
          <a:xfrm>
            <a:off x="431859" y="201390"/>
            <a:ext cx="1743607" cy="865707"/>
          </a:xfrm>
          <a:prstGeom prst="rect">
            <a:avLst/>
          </a:prstGeom>
        </p:spPr>
      </p:pic>
    </p:spTree>
    <p:extLst>
      <p:ext uri="{BB962C8B-B14F-4D97-AF65-F5344CB8AC3E}">
        <p14:creationId xmlns:p14="http://schemas.microsoft.com/office/powerpoint/2010/main" val="3015313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dirty="0">
                <a:latin typeface="Arial" panose="020B0604020202020204" pitchFamily="34" charset="0"/>
                <a:cs typeface="Arial" panose="020B0604020202020204" pitchFamily="34" charset="0"/>
              </a:rPr>
              <a:t>Campus Building Guide</a:t>
            </a:r>
          </a:p>
        </p:txBody>
      </p:sp>
      <p:sp>
        <p:nvSpPr>
          <p:cNvPr id="3" name="Content Placeholder 2"/>
          <p:cNvSpPr>
            <a:spLocks noGrp="1"/>
          </p:cNvSpPr>
          <p:nvPr>
            <p:ph idx="1"/>
          </p:nvPr>
        </p:nvSpPr>
        <p:spPr>
          <a:xfrm>
            <a:off x="677334" y="1385455"/>
            <a:ext cx="9265452" cy="2780145"/>
          </a:xfrm>
        </p:spPr>
        <p:txBody>
          <a:bodyPr>
            <a:normAutofit/>
          </a:bodyPr>
          <a:lstStyle/>
          <a:p>
            <a:pPr marL="0" indent="0">
              <a:buNone/>
            </a:pPr>
            <a:endParaRPr lang="en-GB" sz="2000" dirty="0">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a:p>
            <a:endParaRPr lang="en-GB" dirty="0"/>
          </a:p>
        </p:txBody>
      </p:sp>
      <p:pic>
        <p:nvPicPr>
          <p:cNvPr id="5" name="Picture 4"/>
          <p:cNvPicPr>
            <a:picLocks noChangeAspect="1"/>
          </p:cNvPicPr>
          <p:nvPr/>
        </p:nvPicPr>
        <p:blipFill>
          <a:blip r:embed="rId2"/>
          <a:stretch>
            <a:fillRect/>
          </a:stretch>
        </p:blipFill>
        <p:spPr>
          <a:xfrm>
            <a:off x="387792" y="285997"/>
            <a:ext cx="1743607" cy="865707"/>
          </a:xfrm>
          <a:prstGeom prst="rect">
            <a:avLst/>
          </a:prstGeom>
        </p:spPr>
      </p:pic>
      <p:pic>
        <p:nvPicPr>
          <p:cNvPr id="7" name="Picture 6"/>
          <p:cNvPicPr>
            <a:picLocks noChangeAspect="1"/>
          </p:cNvPicPr>
          <p:nvPr/>
        </p:nvPicPr>
        <p:blipFill>
          <a:blip r:embed="rId3"/>
          <a:stretch>
            <a:fillRect/>
          </a:stretch>
        </p:blipFill>
        <p:spPr>
          <a:xfrm>
            <a:off x="10136277" y="212839"/>
            <a:ext cx="1944793" cy="938865"/>
          </a:xfrm>
          <a:prstGeom prst="rect">
            <a:avLst/>
          </a:prstGeom>
        </p:spPr>
      </p:pic>
      <p:pic>
        <p:nvPicPr>
          <p:cNvPr id="8" name="Picture 7"/>
          <p:cNvPicPr>
            <a:picLocks noChangeAspect="1"/>
          </p:cNvPicPr>
          <p:nvPr/>
        </p:nvPicPr>
        <p:blipFill>
          <a:blip r:embed="rId4"/>
          <a:stretch>
            <a:fillRect/>
          </a:stretch>
        </p:blipFill>
        <p:spPr>
          <a:xfrm>
            <a:off x="9274002" y="5948451"/>
            <a:ext cx="2780017" cy="755970"/>
          </a:xfrm>
          <a:prstGeom prst="rect">
            <a:avLst/>
          </a:prstGeom>
        </p:spPr>
      </p:pic>
      <p:pic>
        <p:nvPicPr>
          <p:cNvPr id="9" name="Picture 8"/>
          <p:cNvPicPr>
            <a:picLocks noChangeAspect="1"/>
          </p:cNvPicPr>
          <p:nvPr/>
        </p:nvPicPr>
        <p:blipFill>
          <a:blip r:embed="rId5"/>
          <a:stretch>
            <a:fillRect/>
          </a:stretch>
        </p:blipFill>
        <p:spPr>
          <a:xfrm>
            <a:off x="548640" y="1270000"/>
            <a:ext cx="3811180" cy="5359066"/>
          </a:xfrm>
          <a:prstGeom prst="rect">
            <a:avLst/>
          </a:prstGeom>
        </p:spPr>
      </p:pic>
      <p:sp>
        <p:nvSpPr>
          <p:cNvPr id="6" name="TextBox 5"/>
          <p:cNvSpPr txBox="1"/>
          <p:nvPr/>
        </p:nvSpPr>
        <p:spPr>
          <a:xfrm>
            <a:off x="4975668" y="1536192"/>
            <a:ext cx="4967118" cy="4247317"/>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FF0000"/>
                </a:solidFill>
              </a:rPr>
              <a:t>Block A</a:t>
            </a:r>
            <a:r>
              <a:rPr lang="en-GB" dirty="0"/>
              <a:t> - This block contains Cherry Trees Early Childhood Centre, Lochnorris Primary School and Supported Learning Centre and Hillside ASN centre. In addition to the classrooms, there is a hydrotherapy pool, sensory room and soft play area.</a:t>
            </a:r>
          </a:p>
          <a:p>
            <a:endParaRPr lang="en-GB" dirty="0"/>
          </a:p>
          <a:p>
            <a:pPr marL="285750" indent="-285750">
              <a:buFont typeface="Arial" panose="020B0604020202020204" pitchFamily="34" charset="0"/>
              <a:buChar char="•"/>
            </a:pPr>
            <a:r>
              <a:rPr lang="en-GB" dirty="0">
                <a:solidFill>
                  <a:srgbClr val="FF0000"/>
                </a:solidFill>
              </a:rPr>
              <a:t>Block B</a:t>
            </a:r>
            <a:r>
              <a:rPr lang="en-GB" dirty="0"/>
              <a:t> - This block has several shared facilities including Barony Hall, a Community Café, dining halls and an outdoor learning terrace. Secondary departments including Support for Learning, Inclusion Hub, Supported Learning Centre, Drama, Music, Home Economics and Art.</a:t>
            </a:r>
          </a:p>
        </p:txBody>
      </p:sp>
    </p:spTree>
    <p:extLst>
      <p:ext uri="{BB962C8B-B14F-4D97-AF65-F5344CB8AC3E}">
        <p14:creationId xmlns:p14="http://schemas.microsoft.com/office/powerpoint/2010/main" val="32949487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dirty="0">
                <a:latin typeface="Arial" panose="020B0604020202020204" pitchFamily="34" charset="0"/>
                <a:cs typeface="Arial" panose="020B0604020202020204" pitchFamily="34" charset="0"/>
              </a:rPr>
              <a:t>Campus Building Guide</a:t>
            </a:r>
          </a:p>
        </p:txBody>
      </p:sp>
      <p:sp>
        <p:nvSpPr>
          <p:cNvPr id="3" name="Content Placeholder 2"/>
          <p:cNvSpPr>
            <a:spLocks noGrp="1"/>
          </p:cNvSpPr>
          <p:nvPr>
            <p:ph idx="1"/>
          </p:nvPr>
        </p:nvSpPr>
        <p:spPr>
          <a:xfrm>
            <a:off x="677334" y="1385455"/>
            <a:ext cx="9265452" cy="2780145"/>
          </a:xfrm>
        </p:spPr>
        <p:txBody>
          <a:bodyPr>
            <a:normAutofit/>
          </a:bodyPr>
          <a:lstStyle/>
          <a:p>
            <a:pPr marL="0" indent="0">
              <a:buNone/>
            </a:pPr>
            <a:endParaRPr lang="en-GB" sz="2000" dirty="0">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a:p>
            <a:endParaRPr lang="en-GB" dirty="0"/>
          </a:p>
        </p:txBody>
      </p:sp>
      <p:pic>
        <p:nvPicPr>
          <p:cNvPr id="5" name="Picture 4"/>
          <p:cNvPicPr>
            <a:picLocks noChangeAspect="1"/>
          </p:cNvPicPr>
          <p:nvPr/>
        </p:nvPicPr>
        <p:blipFill>
          <a:blip r:embed="rId2"/>
          <a:stretch>
            <a:fillRect/>
          </a:stretch>
        </p:blipFill>
        <p:spPr>
          <a:xfrm>
            <a:off x="387792" y="285997"/>
            <a:ext cx="1743607" cy="865707"/>
          </a:xfrm>
          <a:prstGeom prst="rect">
            <a:avLst/>
          </a:prstGeom>
        </p:spPr>
      </p:pic>
      <p:pic>
        <p:nvPicPr>
          <p:cNvPr id="7" name="Picture 6"/>
          <p:cNvPicPr>
            <a:picLocks noChangeAspect="1"/>
          </p:cNvPicPr>
          <p:nvPr/>
        </p:nvPicPr>
        <p:blipFill>
          <a:blip r:embed="rId3"/>
          <a:stretch>
            <a:fillRect/>
          </a:stretch>
        </p:blipFill>
        <p:spPr>
          <a:xfrm>
            <a:off x="10136277" y="212839"/>
            <a:ext cx="1944793" cy="938865"/>
          </a:xfrm>
          <a:prstGeom prst="rect">
            <a:avLst/>
          </a:prstGeom>
        </p:spPr>
      </p:pic>
      <p:pic>
        <p:nvPicPr>
          <p:cNvPr id="8" name="Picture 7"/>
          <p:cNvPicPr>
            <a:picLocks noChangeAspect="1"/>
          </p:cNvPicPr>
          <p:nvPr/>
        </p:nvPicPr>
        <p:blipFill>
          <a:blip r:embed="rId4"/>
          <a:stretch>
            <a:fillRect/>
          </a:stretch>
        </p:blipFill>
        <p:spPr>
          <a:xfrm>
            <a:off x="9274002" y="5948451"/>
            <a:ext cx="2780017" cy="755970"/>
          </a:xfrm>
          <a:prstGeom prst="rect">
            <a:avLst/>
          </a:prstGeom>
        </p:spPr>
      </p:pic>
      <p:pic>
        <p:nvPicPr>
          <p:cNvPr id="9" name="Picture 8"/>
          <p:cNvPicPr>
            <a:picLocks noChangeAspect="1"/>
          </p:cNvPicPr>
          <p:nvPr/>
        </p:nvPicPr>
        <p:blipFill>
          <a:blip r:embed="rId5"/>
          <a:stretch>
            <a:fillRect/>
          </a:stretch>
        </p:blipFill>
        <p:spPr>
          <a:xfrm>
            <a:off x="548640" y="1270000"/>
            <a:ext cx="3811180" cy="5359066"/>
          </a:xfrm>
          <a:prstGeom prst="rect">
            <a:avLst/>
          </a:prstGeom>
        </p:spPr>
      </p:pic>
      <p:sp>
        <p:nvSpPr>
          <p:cNvPr id="6" name="TextBox 5"/>
          <p:cNvSpPr txBox="1"/>
          <p:nvPr/>
        </p:nvSpPr>
        <p:spPr>
          <a:xfrm>
            <a:off x="4975668" y="1536192"/>
            <a:ext cx="4967118" cy="3139321"/>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FF0000"/>
                </a:solidFill>
              </a:rPr>
              <a:t>Block C</a:t>
            </a:r>
            <a:r>
              <a:rPr lang="en-GB" dirty="0"/>
              <a:t> - Shared facilities include a STEM learning plaza and 4D immersive cinema. Secondary departments will include Design &amp; Technology, IT, Science, Social Subjects, Modern Languages, Maths and English.</a:t>
            </a:r>
          </a:p>
          <a:p>
            <a:endParaRPr lang="en-GB" dirty="0"/>
          </a:p>
          <a:p>
            <a:pPr marL="285750" indent="-285750">
              <a:buFont typeface="Arial" panose="020B0604020202020204" pitchFamily="34" charset="0"/>
              <a:buChar char="•"/>
            </a:pPr>
            <a:r>
              <a:rPr lang="en-GB" dirty="0">
                <a:solidFill>
                  <a:srgbClr val="FF0000"/>
                </a:solidFill>
              </a:rPr>
              <a:t>Sports and Leisure Block</a:t>
            </a:r>
            <a:r>
              <a:rPr lang="en-GB" dirty="0"/>
              <a:t> - There are four sports halls with associated changing rooms. The outdoor sports facilities include two synthetic pitches and a new 400m all-weather four-lane running track.</a:t>
            </a:r>
          </a:p>
        </p:txBody>
      </p:sp>
      <p:sp>
        <p:nvSpPr>
          <p:cNvPr id="4" name="TextBox 3"/>
          <p:cNvSpPr txBox="1"/>
          <p:nvPr/>
        </p:nvSpPr>
        <p:spPr>
          <a:xfrm>
            <a:off x="4754880" y="4826250"/>
            <a:ext cx="4279392" cy="1200329"/>
          </a:xfrm>
          <a:prstGeom prst="rect">
            <a:avLst/>
          </a:prstGeom>
          <a:noFill/>
        </p:spPr>
        <p:txBody>
          <a:bodyPr wrap="square" rtlCol="0">
            <a:spAutoFit/>
          </a:bodyPr>
          <a:lstStyle/>
          <a:p>
            <a:r>
              <a:rPr lang="en-GB" dirty="0">
                <a:solidFill>
                  <a:srgbClr val="FF0000"/>
                </a:solidFill>
              </a:rPr>
              <a:t>Most of your classes will be in C Block, You will have support to navigate the Campus from Senior pupils during the first few days!</a:t>
            </a:r>
          </a:p>
        </p:txBody>
      </p:sp>
    </p:spTree>
    <p:extLst>
      <p:ext uri="{BB962C8B-B14F-4D97-AF65-F5344CB8AC3E}">
        <p14:creationId xmlns:p14="http://schemas.microsoft.com/office/powerpoint/2010/main" val="8359445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2727"/>
          </a:xfrm>
        </p:spPr>
        <p:txBody>
          <a:bodyPr>
            <a:normAutofit/>
          </a:bodyPr>
          <a:lstStyle/>
          <a:p>
            <a:pPr algn="ctr"/>
            <a:r>
              <a:rPr lang="en-GB" sz="3200" dirty="0">
                <a:latin typeface="Arial" panose="020B0604020202020204" pitchFamily="34" charset="0"/>
                <a:cs typeface="Arial" panose="020B0604020202020204" pitchFamily="34" charset="0"/>
              </a:rPr>
              <a:t>    Reflection and Evaluation</a:t>
            </a:r>
          </a:p>
        </p:txBody>
      </p:sp>
      <p:sp>
        <p:nvSpPr>
          <p:cNvPr id="3" name="Content Placeholder 2"/>
          <p:cNvSpPr>
            <a:spLocks noGrp="1"/>
          </p:cNvSpPr>
          <p:nvPr>
            <p:ph idx="1"/>
          </p:nvPr>
        </p:nvSpPr>
        <p:spPr>
          <a:xfrm>
            <a:off x="1127392" y="1855789"/>
            <a:ext cx="8596668" cy="4804565"/>
          </a:xfrm>
        </p:spPr>
        <p:txBody>
          <a:bodyPr>
            <a:normAutofit/>
          </a:bodyPr>
          <a:lstStyle/>
          <a:p>
            <a:pPr marL="0" indent="0" algn="ctr">
              <a:buNone/>
            </a:pPr>
            <a:r>
              <a:rPr lang="en-GB" sz="2000" dirty="0">
                <a:latin typeface="Arial" panose="020B0604020202020204" pitchFamily="34" charset="0"/>
                <a:cs typeface="Arial" panose="020B0604020202020204" pitchFamily="34" charset="0"/>
              </a:rPr>
              <a:t>Full Group Reflection and Evaluation.</a:t>
            </a:r>
          </a:p>
          <a:p>
            <a:pPr marL="0" indent="0" algn="ctr">
              <a:buNone/>
            </a:pPr>
            <a:endParaRPr lang="en-GB" sz="2000" dirty="0">
              <a:latin typeface="Arial" panose="020B0604020202020204" pitchFamily="34" charset="0"/>
              <a:cs typeface="Arial" panose="020B0604020202020204" pitchFamily="34" charset="0"/>
            </a:endParaRPr>
          </a:p>
          <a:p>
            <a:pPr marL="0" indent="0" algn="ctr">
              <a:buNone/>
            </a:pPr>
            <a:endParaRPr lang="en-GB" sz="2000" dirty="0">
              <a:latin typeface="Arial" panose="020B0604020202020204" pitchFamily="34" charset="0"/>
              <a:cs typeface="Arial" panose="020B0604020202020204" pitchFamily="34" charset="0"/>
            </a:endParaRPr>
          </a:p>
          <a:p>
            <a:pPr marL="0" indent="0" algn="ctr">
              <a:buNone/>
            </a:pPr>
            <a:endParaRPr lang="en-GB" sz="2000" dirty="0">
              <a:latin typeface="Arial" panose="020B0604020202020204" pitchFamily="34" charset="0"/>
              <a:cs typeface="Arial" panose="020B0604020202020204" pitchFamily="34" charset="0"/>
            </a:endParaRPr>
          </a:p>
          <a:p>
            <a:pPr marL="0" indent="0" algn="ctr">
              <a:buNone/>
            </a:pPr>
            <a:endParaRPr lang="en-GB" sz="2000" dirty="0">
              <a:latin typeface="Arial" panose="020B0604020202020204" pitchFamily="34" charset="0"/>
              <a:cs typeface="Arial" panose="020B0604020202020204" pitchFamily="34" charset="0"/>
            </a:endParaRPr>
          </a:p>
          <a:p>
            <a:pPr marL="0" indent="0" algn="ctr">
              <a:buNone/>
            </a:pPr>
            <a:endParaRPr lang="en-GB" sz="2000" dirty="0">
              <a:latin typeface="Arial" panose="020B0604020202020204" pitchFamily="34" charset="0"/>
              <a:cs typeface="Arial" panose="020B0604020202020204" pitchFamily="34" charset="0"/>
            </a:endParaRPr>
          </a:p>
          <a:p>
            <a:pPr marL="0" indent="0" algn="ctr">
              <a:buNone/>
            </a:pPr>
            <a:r>
              <a:rPr lang="en-GB" sz="2000" dirty="0">
                <a:latin typeface="Arial" panose="020B0604020202020204" pitchFamily="34" charset="0"/>
                <a:cs typeface="Arial" panose="020B0604020202020204" pitchFamily="34" charset="0"/>
              </a:rPr>
              <a:t>Useful Links:</a:t>
            </a:r>
          </a:p>
          <a:p>
            <a:pPr marL="0" indent="0" algn="ctr">
              <a:buNone/>
            </a:pPr>
            <a:r>
              <a:rPr lang="en-GB" sz="2000" dirty="0">
                <a:latin typeface="Arial" panose="020B0604020202020204" pitchFamily="34" charset="0"/>
                <a:cs typeface="Arial" panose="020B0604020202020204" pitchFamily="34" charset="0"/>
              </a:rPr>
              <a:t>You can find the School Handbook </a:t>
            </a:r>
            <a:r>
              <a:rPr lang="en-GB" sz="2000" dirty="0">
                <a:latin typeface="Arial" panose="020B0604020202020204" pitchFamily="34" charset="0"/>
                <a:cs typeface="Arial" panose="020B0604020202020204" pitchFamily="34" charset="0"/>
                <a:hlinkClick r:id="rId2"/>
              </a:rPr>
              <a:t>here</a:t>
            </a:r>
            <a:endParaRPr lang="en-GB" sz="2000" dirty="0">
              <a:latin typeface="Arial" panose="020B0604020202020204" pitchFamily="34" charset="0"/>
              <a:cs typeface="Arial" panose="020B0604020202020204" pitchFamily="34" charset="0"/>
            </a:endParaRPr>
          </a:p>
          <a:p>
            <a:pPr marL="0" indent="0" algn="ctr">
              <a:buNone/>
            </a:pPr>
            <a:r>
              <a:rPr lang="en-GB" sz="2000" dirty="0">
                <a:latin typeface="Arial" panose="020B0604020202020204" pitchFamily="34" charset="0"/>
                <a:cs typeface="Arial" panose="020B0604020202020204" pitchFamily="34" charset="0"/>
              </a:rPr>
              <a:t>Passport to the Barony Campus </a:t>
            </a:r>
            <a:r>
              <a:rPr lang="en-GB" sz="2000" dirty="0">
                <a:latin typeface="Arial" panose="020B0604020202020204" pitchFamily="34" charset="0"/>
                <a:cs typeface="Arial" panose="020B0604020202020204" pitchFamily="34" charset="0"/>
                <a:hlinkClick r:id="rId3"/>
              </a:rPr>
              <a:t>here</a:t>
            </a:r>
            <a:endParaRPr lang="en-GB" sz="2000" dirty="0">
              <a:latin typeface="Arial" panose="020B0604020202020204" pitchFamily="34" charset="0"/>
              <a:cs typeface="Arial" panose="020B0604020202020204" pitchFamily="34" charset="0"/>
            </a:endParaRPr>
          </a:p>
          <a:p>
            <a:pPr marL="0" indent="0" algn="ctr">
              <a:buNone/>
            </a:pPr>
            <a:r>
              <a:rPr lang="en-GB" sz="2000" dirty="0">
                <a:latin typeface="Arial" panose="020B0604020202020204" pitchFamily="34" charset="0"/>
                <a:cs typeface="Arial" panose="020B0604020202020204" pitchFamily="34" charset="0"/>
              </a:rPr>
              <a:t>The Robert Burns Academy School Blog </a:t>
            </a:r>
            <a:r>
              <a:rPr lang="en-GB" sz="2000" dirty="0">
                <a:latin typeface="Arial" panose="020B0604020202020204" pitchFamily="34" charset="0"/>
                <a:cs typeface="Arial" panose="020B0604020202020204" pitchFamily="34" charset="0"/>
                <a:hlinkClick r:id="rId4"/>
              </a:rPr>
              <a:t>here</a:t>
            </a:r>
            <a:endParaRPr lang="en-GB" sz="20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5"/>
          <a:stretch>
            <a:fillRect/>
          </a:stretch>
        </p:blipFill>
        <p:spPr>
          <a:xfrm>
            <a:off x="255589" y="297932"/>
            <a:ext cx="1743607" cy="865707"/>
          </a:xfrm>
          <a:prstGeom prst="rect">
            <a:avLst/>
          </a:prstGeom>
        </p:spPr>
      </p:pic>
      <p:pic>
        <p:nvPicPr>
          <p:cNvPr id="5" name="Picture 4"/>
          <p:cNvPicPr>
            <a:picLocks noChangeAspect="1"/>
          </p:cNvPicPr>
          <p:nvPr/>
        </p:nvPicPr>
        <p:blipFill>
          <a:blip r:embed="rId6"/>
          <a:stretch>
            <a:fillRect/>
          </a:stretch>
        </p:blipFill>
        <p:spPr>
          <a:xfrm>
            <a:off x="10147295" y="224774"/>
            <a:ext cx="1944793" cy="938865"/>
          </a:xfrm>
          <a:prstGeom prst="rect">
            <a:avLst/>
          </a:prstGeom>
        </p:spPr>
      </p:pic>
      <p:pic>
        <p:nvPicPr>
          <p:cNvPr id="6" name="Picture 5"/>
          <p:cNvPicPr>
            <a:picLocks noChangeAspect="1"/>
          </p:cNvPicPr>
          <p:nvPr/>
        </p:nvPicPr>
        <p:blipFill>
          <a:blip r:embed="rId7"/>
          <a:stretch>
            <a:fillRect/>
          </a:stretch>
        </p:blipFill>
        <p:spPr>
          <a:xfrm>
            <a:off x="9274002" y="5904384"/>
            <a:ext cx="2780017" cy="755970"/>
          </a:xfrm>
          <a:prstGeom prst="rect">
            <a:avLst/>
          </a:prstGeom>
        </p:spPr>
      </p:pic>
      <p:pic>
        <p:nvPicPr>
          <p:cNvPr id="1026" name="Picture 2" descr="Image result for review"/>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01688" y="2259419"/>
            <a:ext cx="3648075"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78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517236"/>
            <a:ext cx="8596668" cy="840509"/>
          </a:xfrm>
        </p:spPr>
        <p:txBody>
          <a:bodyPr>
            <a:noAutofit/>
          </a:bodyPr>
          <a:lstStyle/>
          <a:p>
            <a:pPr algn="ctr"/>
            <a:r>
              <a:rPr lang="en-GB" b="1" dirty="0"/>
              <a:t>Introduction</a:t>
            </a:r>
            <a:br>
              <a:rPr lang="en-GB" dirty="0"/>
            </a:br>
            <a:endParaRPr lang="en-GB" dirty="0"/>
          </a:p>
        </p:txBody>
      </p:sp>
      <p:sp>
        <p:nvSpPr>
          <p:cNvPr id="3" name="Content Placeholder 2"/>
          <p:cNvSpPr>
            <a:spLocks noGrp="1"/>
          </p:cNvSpPr>
          <p:nvPr>
            <p:ph idx="1"/>
          </p:nvPr>
        </p:nvSpPr>
        <p:spPr>
          <a:xfrm>
            <a:off x="677333" y="1588655"/>
            <a:ext cx="8910011" cy="4414981"/>
          </a:xfrm>
        </p:spPr>
        <p:txBody>
          <a:bodyPr>
            <a:noAutofit/>
          </a:bodyPr>
          <a:lstStyle/>
          <a:p>
            <a:pPr marL="0" indent="0" algn="just">
              <a:buNone/>
            </a:pPr>
            <a:r>
              <a:rPr lang="en-GB" sz="1600" dirty="0">
                <a:cs typeface="Arial" panose="020B0604020202020204" pitchFamily="34" charset="0"/>
              </a:rPr>
              <a:t>The time has come for you to make your exciting journey from Primary to Secondary School. Not in the way we might have imagined, but we know to </a:t>
            </a:r>
            <a:r>
              <a:rPr lang="en-GB" sz="1600" dirty="0">
                <a:solidFill>
                  <a:srgbClr val="FF0000"/>
                </a:solidFill>
                <a:cs typeface="Arial" panose="020B0604020202020204" pitchFamily="34" charset="0"/>
              </a:rPr>
              <a:t>EXPECT THE UNEXPECTED! </a:t>
            </a:r>
          </a:p>
          <a:p>
            <a:pPr marL="0" indent="0" algn="just">
              <a:buNone/>
            </a:pPr>
            <a:r>
              <a:rPr lang="en-GB" sz="1600" dirty="0">
                <a:cs typeface="Arial" panose="020B0604020202020204" pitchFamily="34" charset="0"/>
              </a:rPr>
              <a:t>Throughout your time at Primary School, you have learned about the tools you need for resilience and coping with change. Now it is time to leave Primary School behind, but don’t worry! You will be taking the important tools you have learned with you as you go off to Secondary School. </a:t>
            </a:r>
          </a:p>
          <a:p>
            <a:pPr marL="0" indent="0" algn="just">
              <a:buNone/>
            </a:pPr>
            <a:r>
              <a:rPr lang="en-GB" sz="1600" dirty="0">
                <a:cs typeface="Arial" panose="020B0604020202020204" pitchFamily="34" charset="0"/>
              </a:rPr>
              <a:t>Over the transition period you will be supported to help you say goodbye to Primary School and to look forward to starting Secondary School in August. You will always have your tools with you. So, remember to use them to help you whenever you need them. </a:t>
            </a:r>
          </a:p>
          <a:p>
            <a:pPr marL="0" indent="0" algn="just">
              <a:buNone/>
            </a:pPr>
            <a:r>
              <a:rPr lang="en-GB" sz="1600" dirty="0">
                <a:cs typeface="Arial" panose="020B0604020202020204" pitchFamily="34" charset="0"/>
              </a:rPr>
              <a:t>The activities in this pack are designed for you to be able to prepare to move up. However, remember you have a wide range of people around you for support within your new Secondary School. </a:t>
            </a:r>
          </a:p>
          <a:p>
            <a:pPr marL="0" indent="0" algn="just">
              <a:buNone/>
            </a:pPr>
            <a:r>
              <a:rPr lang="en-GB" sz="1600" dirty="0">
                <a:latin typeface="Arial" panose="020B0604020202020204" pitchFamily="34" charset="0"/>
                <a:cs typeface="Arial" panose="020B0604020202020204" pitchFamily="34" charset="0"/>
              </a:rPr>
              <a:t> </a:t>
            </a:r>
          </a:p>
          <a:p>
            <a:pPr marL="0" indent="0" algn="just">
              <a:buNone/>
            </a:pPr>
            <a:r>
              <a:rPr lang="en-GB" dirty="0">
                <a:latin typeface="Arial" panose="020B0604020202020204" pitchFamily="34" charset="0"/>
                <a:cs typeface="Arial" panose="020B0604020202020204" pitchFamily="34" charset="0"/>
              </a:rPr>
              <a:t> </a:t>
            </a:r>
          </a:p>
        </p:txBody>
      </p:sp>
      <p:pic>
        <p:nvPicPr>
          <p:cNvPr id="4" name="Picture 3"/>
          <p:cNvPicPr>
            <a:picLocks noChangeAspect="1"/>
          </p:cNvPicPr>
          <p:nvPr/>
        </p:nvPicPr>
        <p:blipFill>
          <a:blip r:embed="rId2"/>
          <a:stretch>
            <a:fillRect/>
          </a:stretch>
        </p:blipFill>
        <p:spPr>
          <a:xfrm>
            <a:off x="3276177" y="4895271"/>
            <a:ext cx="3398982" cy="1865747"/>
          </a:xfrm>
          <a:prstGeom prst="rect">
            <a:avLst/>
          </a:prstGeom>
        </p:spPr>
      </p:pic>
      <p:pic>
        <p:nvPicPr>
          <p:cNvPr id="5" name="Picture 4"/>
          <p:cNvPicPr>
            <a:picLocks noChangeAspect="1"/>
          </p:cNvPicPr>
          <p:nvPr/>
        </p:nvPicPr>
        <p:blipFill>
          <a:blip r:embed="rId3"/>
          <a:stretch>
            <a:fillRect/>
          </a:stretch>
        </p:blipFill>
        <p:spPr>
          <a:xfrm>
            <a:off x="363992" y="167510"/>
            <a:ext cx="2065172" cy="874943"/>
          </a:xfrm>
          <a:prstGeom prst="rect">
            <a:avLst/>
          </a:prstGeom>
        </p:spPr>
      </p:pic>
      <p:pic>
        <p:nvPicPr>
          <p:cNvPr id="6" name="Picture 5"/>
          <p:cNvPicPr>
            <a:picLocks noChangeAspect="1"/>
          </p:cNvPicPr>
          <p:nvPr/>
        </p:nvPicPr>
        <p:blipFill>
          <a:blip r:embed="rId4"/>
          <a:stretch>
            <a:fillRect/>
          </a:stretch>
        </p:blipFill>
        <p:spPr>
          <a:xfrm>
            <a:off x="10218021" y="103588"/>
            <a:ext cx="1749704" cy="938865"/>
          </a:xfrm>
          <a:prstGeom prst="rect">
            <a:avLst/>
          </a:prstGeom>
        </p:spPr>
      </p:pic>
      <p:pic>
        <p:nvPicPr>
          <p:cNvPr id="7" name="Picture 6"/>
          <p:cNvPicPr>
            <a:picLocks noChangeAspect="1"/>
          </p:cNvPicPr>
          <p:nvPr/>
        </p:nvPicPr>
        <p:blipFill>
          <a:blip r:embed="rId5"/>
          <a:stretch>
            <a:fillRect/>
          </a:stretch>
        </p:blipFill>
        <p:spPr>
          <a:xfrm>
            <a:off x="9187578" y="6003636"/>
            <a:ext cx="2780147" cy="757382"/>
          </a:xfrm>
          <a:prstGeom prst="rect">
            <a:avLst/>
          </a:prstGeom>
        </p:spPr>
      </p:pic>
    </p:spTree>
    <p:extLst>
      <p:ext uri="{BB962C8B-B14F-4D97-AF65-F5344CB8AC3E}">
        <p14:creationId xmlns:p14="http://schemas.microsoft.com/office/powerpoint/2010/main" val="12582921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67778" y="573811"/>
            <a:ext cx="5418940" cy="999831"/>
          </a:xfrm>
          <a:prstGeom prst="rect">
            <a:avLst/>
          </a:prstGeom>
        </p:spPr>
      </p:pic>
      <p:pic>
        <p:nvPicPr>
          <p:cNvPr id="7" name="Picture 6"/>
          <p:cNvPicPr>
            <a:picLocks noChangeAspect="1"/>
          </p:cNvPicPr>
          <p:nvPr/>
        </p:nvPicPr>
        <p:blipFill>
          <a:blip r:embed="rId3"/>
          <a:stretch>
            <a:fillRect/>
          </a:stretch>
        </p:blipFill>
        <p:spPr>
          <a:xfrm>
            <a:off x="2125499" y="4877958"/>
            <a:ext cx="5761219" cy="1676545"/>
          </a:xfrm>
          <a:prstGeom prst="rect">
            <a:avLst/>
          </a:prstGeom>
        </p:spPr>
      </p:pic>
      <p:pic>
        <p:nvPicPr>
          <p:cNvPr id="2" name="Picture 1"/>
          <p:cNvPicPr>
            <a:picLocks noChangeAspect="1"/>
          </p:cNvPicPr>
          <p:nvPr/>
        </p:nvPicPr>
        <p:blipFill>
          <a:blip r:embed="rId4"/>
          <a:stretch>
            <a:fillRect/>
          </a:stretch>
        </p:blipFill>
        <p:spPr>
          <a:xfrm>
            <a:off x="9266975" y="5926417"/>
            <a:ext cx="2780017" cy="755970"/>
          </a:xfrm>
          <a:prstGeom prst="rect">
            <a:avLst/>
          </a:prstGeom>
        </p:spPr>
      </p:pic>
      <p:pic>
        <p:nvPicPr>
          <p:cNvPr id="3" name="Picture 2"/>
          <p:cNvPicPr>
            <a:picLocks noChangeAspect="1"/>
          </p:cNvPicPr>
          <p:nvPr/>
        </p:nvPicPr>
        <p:blipFill>
          <a:blip r:embed="rId5"/>
          <a:stretch>
            <a:fillRect/>
          </a:stretch>
        </p:blipFill>
        <p:spPr>
          <a:xfrm>
            <a:off x="10102199" y="134861"/>
            <a:ext cx="1944793" cy="938865"/>
          </a:xfrm>
          <a:prstGeom prst="rect">
            <a:avLst/>
          </a:prstGeom>
        </p:spPr>
      </p:pic>
      <p:pic>
        <p:nvPicPr>
          <p:cNvPr id="8" name="Picture 7"/>
          <p:cNvPicPr>
            <a:picLocks noChangeAspect="1"/>
          </p:cNvPicPr>
          <p:nvPr/>
        </p:nvPicPr>
        <p:blipFill>
          <a:blip r:embed="rId6"/>
          <a:stretch>
            <a:fillRect/>
          </a:stretch>
        </p:blipFill>
        <p:spPr>
          <a:xfrm>
            <a:off x="145955" y="208019"/>
            <a:ext cx="1743607" cy="865707"/>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31729" y="2011680"/>
            <a:ext cx="4491038" cy="2733675"/>
          </a:xfrm>
          <a:prstGeom prst="rect">
            <a:avLst/>
          </a:prstGeom>
        </p:spPr>
      </p:pic>
    </p:spTree>
    <p:extLst>
      <p:ext uri="{BB962C8B-B14F-4D97-AF65-F5344CB8AC3E}">
        <p14:creationId xmlns:p14="http://schemas.microsoft.com/office/powerpoint/2010/main" val="2952900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 </a:t>
            </a:r>
            <a:r>
              <a:rPr lang="en-GB" b="1" dirty="0">
                <a:latin typeface="Arial" panose="020B0604020202020204" pitchFamily="34" charset="0"/>
                <a:cs typeface="Arial" panose="020B0604020202020204" pitchFamily="34" charset="0"/>
              </a:rPr>
              <a:t>I’m Glad I’m Me</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77334" y="1487055"/>
            <a:ext cx="8596668" cy="5070763"/>
          </a:xfrm>
        </p:spPr>
        <p:txBody>
          <a:bodyPr>
            <a:normAutofit/>
          </a:bodyPr>
          <a:lstStyle/>
          <a:p>
            <a:pPr marL="0" indent="0" algn="ctr">
              <a:buNone/>
            </a:pPr>
            <a:r>
              <a:rPr lang="en-GB" sz="2000" dirty="0">
                <a:cs typeface="Arial" panose="020B0604020202020204" pitchFamily="34" charset="0"/>
              </a:rPr>
              <a:t>No one looks the way I do,</a:t>
            </a:r>
          </a:p>
          <a:p>
            <a:pPr marL="0" indent="0" algn="ctr">
              <a:buNone/>
            </a:pPr>
            <a:r>
              <a:rPr lang="en-GB" sz="2000" dirty="0">
                <a:cs typeface="Arial" panose="020B0604020202020204" pitchFamily="34" charset="0"/>
              </a:rPr>
              <a:t>I have noticed that it’s true</a:t>
            </a:r>
          </a:p>
          <a:p>
            <a:pPr marL="0" indent="0" algn="ctr">
              <a:buNone/>
            </a:pPr>
            <a:r>
              <a:rPr lang="en-GB" sz="2000" dirty="0">
                <a:cs typeface="Arial" panose="020B0604020202020204" pitchFamily="34" charset="0"/>
              </a:rPr>
              <a:t>No one walks the way I walk,</a:t>
            </a:r>
          </a:p>
          <a:p>
            <a:pPr marL="0" indent="0" algn="ctr">
              <a:buNone/>
            </a:pPr>
            <a:r>
              <a:rPr lang="en-GB" sz="2000" dirty="0">
                <a:cs typeface="Arial" panose="020B0604020202020204" pitchFamily="34" charset="0"/>
              </a:rPr>
              <a:t>No one talks the way I talk,</a:t>
            </a:r>
          </a:p>
          <a:p>
            <a:pPr marL="0" indent="0" algn="ctr">
              <a:buNone/>
            </a:pPr>
            <a:r>
              <a:rPr lang="en-GB" sz="2000" dirty="0">
                <a:cs typeface="Arial" panose="020B0604020202020204" pitchFamily="34" charset="0"/>
              </a:rPr>
              <a:t>No one says the things I say,</a:t>
            </a:r>
          </a:p>
          <a:p>
            <a:pPr marL="0" indent="0" algn="ctr">
              <a:buNone/>
            </a:pPr>
            <a:r>
              <a:rPr lang="en-GB" sz="2000" dirty="0">
                <a:cs typeface="Arial" panose="020B0604020202020204" pitchFamily="34" charset="0"/>
              </a:rPr>
              <a:t>I’m special,</a:t>
            </a:r>
          </a:p>
          <a:p>
            <a:pPr marL="0" indent="0" algn="ctr">
              <a:buNone/>
            </a:pPr>
            <a:r>
              <a:rPr lang="en-GB" sz="2000" dirty="0">
                <a:cs typeface="Arial" panose="020B0604020202020204" pitchFamily="34" charset="0"/>
              </a:rPr>
              <a:t>I am Me!</a:t>
            </a:r>
          </a:p>
          <a:p>
            <a:pPr marL="0" indent="0" algn="ctr">
              <a:buNone/>
            </a:pPr>
            <a:r>
              <a:rPr lang="en-GB" sz="2000" dirty="0">
                <a:cs typeface="Arial" panose="020B0604020202020204" pitchFamily="34" charset="0"/>
              </a:rPr>
              <a:t>There’s no one else I would rather be!</a:t>
            </a:r>
          </a:p>
          <a:p>
            <a:endParaRPr lang="en-GB" sz="2400" dirty="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2979170" y="5431784"/>
            <a:ext cx="3752850" cy="1219200"/>
          </a:xfrm>
          <a:prstGeom prst="rect">
            <a:avLst/>
          </a:prstGeom>
        </p:spPr>
      </p:pic>
      <p:pic>
        <p:nvPicPr>
          <p:cNvPr id="5" name="Picture 4"/>
          <p:cNvPicPr>
            <a:picLocks noChangeAspect="1"/>
          </p:cNvPicPr>
          <p:nvPr/>
        </p:nvPicPr>
        <p:blipFill>
          <a:blip r:embed="rId3"/>
          <a:stretch>
            <a:fillRect/>
          </a:stretch>
        </p:blipFill>
        <p:spPr>
          <a:xfrm>
            <a:off x="439760" y="280655"/>
            <a:ext cx="1961695" cy="865707"/>
          </a:xfrm>
          <a:prstGeom prst="rect">
            <a:avLst/>
          </a:prstGeom>
        </p:spPr>
      </p:pic>
      <p:pic>
        <p:nvPicPr>
          <p:cNvPr id="6" name="Picture 5"/>
          <p:cNvPicPr>
            <a:picLocks noChangeAspect="1"/>
          </p:cNvPicPr>
          <p:nvPr/>
        </p:nvPicPr>
        <p:blipFill>
          <a:blip r:embed="rId4"/>
          <a:stretch>
            <a:fillRect/>
          </a:stretch>
        </p:blipFill>
        <p:spPr>
          <a:xfrm>
            <a:off x="10328856" y="140167"/>
            <a:ext cx="1749704" cy="938865"/>
          </a:xfrm>
          <a:prstGeom prst="rect">
            <a:avLst/>
          </a:prstGeom>
        </p:spPr>
      </p:pic>
      <p:pic>
        <p:nvPicPr>
          <p:cNvPr id="7" name="Picture 6"/>
          <p:cNvPicPr>
            <a:picLocks noChangeAspect="1"/>
          </p:cNvPicPr>
          <p:nvPr/>
        </p:nvPicPr>
        <p:blipFill>
          <a:blip r:embed="rId5"/>
          <a:stretch>
            <a:fillRect/>
          </a:stretch>
        </p:blipFill>
        <p:spPr>
          <a:xfrm>
            <a:off x="9298543" y="5906560"/>
            <a:ext cx="2780017" cy="755970"/>
          </a:xfrm>
          <a:prstGeom prst="rect">
            <a:avLst/>
          </a:prstGeom>
        </p:spPr>
      </p:pic>
    </p:spTree>
    <p:extLst>
      <p:ext uri="{BB962C8B-B14F-4D97-AF65-F5344CB8AC3E}">
        <p14:creationId xmlns:p14="http://schemas.microsoft.com/office/powerpoint/2010/main" val="3483264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517236"/>
            <a:ext cx="8596668" cy="840509"/>
          </a:xfrm>
        </p:spPr>
        <p:txBody>
          <a:bodyPr>
            <a:noAutofit/>
          </a:bodyPr>
          <a:lstStyle/>
          <a:p>
            <a:pPr algn="ctr"/>
            <a:r>
              <a:rPr lang="en-GB" b="1" dirty="0"/>
              <a:t>      Group Rules</a:t>
            </a:r>
            <a:endParaRPr lang="en-GB" dirty="0"/>
          </a:p>
        </p:txBody>
      </p:sp>
      <p:sp>
        <p:nvSpPr>
          <p:cNvPr id="3" name="Content Placeholder 2"/>
          <p:cNvSpPr>
            <a:spLocks noGrp="1"/>
          </p:cNvSpPr>
          <p:nvPr>
            <p:ph idx="1"/>
          </p:nvPr>
        </p:nvSpPr>
        <p:spPr>
          <a:xfrm>
            <a:off x="677333" y="1588655"/>
            <a:ext cx="8910011" cy="4414981"/>
          </a:xfrm>
        </p:spPr>
        <p:txBody>
          <a:bodyPr>
            <a:noAutofit/>
          </a:bodyPr>
          <a:lstStyle/>
          <a:p>
            <a:pPr marL="0" indent="0" algn="just">
              <a:buNone/>
            </a:pPr>
            <a:r>
              <a:rPr lang="en-GB" dirty="0">
                <a:latin typeface="Arial" panose="020B0604020202020204" pitchFamily="34" charset="0"/>
                <a:cs typeface="Arial" panose="020B0604020202020204" pitchFamily="34" charset="0"/>
              </a:rPr>
              <a:t> </a:t>
            </a:r>
          </a:p>
        </p:txBody>
      </p:sp>
      <p:pic>
        <p:nvPicPr>
          <p:cNvPr id="5" name="Picture 4"/>
          <p:cNvPicPr>
            <a:picLocks noChangeAspect="1"/>
          </p:cNvPicPr>
          <p:nvPr/>
        </p:nvPicPr>
        <p:blipFill>
          <a:blip r:embed="rId2"/>
          <a:stretch>
            <a:fillRect/>
          </a:stretch>
        </p:blipFill>
        <p:spPr>
          <a:xfrm>
            <a:off x="363992" y="167510"/>
            <a:ext cx="2065172" cy="874943"/>
          </a:xfrm>
          <a:prstGeom prst="rect">
            <a:avLst/>
          </a:prstGeom>
        </p:spPr>
      </p:pic>
      <p:pic>
        <p:nvPicPr>
          <p:cNvPr id="6" name="Picture 5"/>
          <p:cNvPicPr>
            <a:picLocks noChangeAspect="1"/>
          </p:cNvPicPr>
          <p:nvPr/>
        </p:nvPicPr>
        <p:blipFill>
          <a:blip r:embed="rId3"/>
          <a:stretch>
            <a:fillRect/>
          </a:stretch>
        </p:blipFill>
        <p:spPr>
          <a:xfrm>
            <a:off x="10218021" y="103588"/>
            <a:ext cx="1749704" cy="938865"/>
          </a:xfrm>
          <a:prstGeom prst="rect">
            <a:avLst/>
          </a:prstGeom>
        </p:spPr>
      </p:pic>
      <p:pic>
        <p:nvPicPr>
          <p:cNvPr id="7" name="Picture 6"/>
          <p:cNvPicPr>
            <a:picLocks noChangeAspect="1"/>
          </p:cNvPicPr>
          <p:nvPr/>
        </p:nvPicPr>
        <p:blipFill>
          <a:blip r:embed="rId4"/>
          <a:stretch>
            <a:fillRect/>
          </a:stretch>
        </p:blipFill>
        <p:spPr>
          <a:xfrm>
            <a:off x="9187578" y="6003636"/>
            <a:ext cx="2780147" cy="757382"/>
          </a:xfrm>
          <a:prstGeom prst="rect">
            <a:avLst/>
          </a:prstGeom>
        </p:spPr>
      </p:pic>
      <p:sp>
        <p:nvSpPr>
          <p:cNvPr id="11" name="Rectangle 10"/>
          <p:cNvSpPr/>
          <p:nvPr/>
        </p:nvSpPr>
        <p:spPr>
          <a:xfrm>
            <a:off x="2295093" y="1145535"/>
            <a:ext cx="1594026" cy="70788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tIns="45720" rIns="91440" bIns="45720">
            <a:spAutoFit/>
          </a:bodyPr>
          <a:lstStyle/>
          <a:p>
            <a:pPr algn="ctr"/>
            <a:r>
              <a:rPr lang="en-US" sz="4000" b="1" cap="none" spc="0" dirty="0">
                <a:ln/>
                <a:solidFill>
                  <a:schemeClr val="accent4"/>
                </a:solidFill>
                <a:effectLst/>
              </a:rPr>
              <a:t>Visual</a:t>
            </a:r>
          </a:p>
        </p:txBody>
      </p:sp>
      <p:sp>
        <p:nvSpPr>
          <p:cNvPr id="12" name="Rectangle 11"/>
          <p:cNvSpPr/>
          <p:nvPr/>
        </p:nvSpPr>
        <p:spPr>
          <a:xfrm>
            <a:off x="7478056" y="1145535"/>
            <a:ext cx="1245854" cy="70788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tIns="45720" rIns="91440" bIns="45720">
            <a:spAutoFit/>
          </a:bodyPr>
          <a:lstStyle/>
          <a:p>
            <a:pPr algn="ctr"/>
            <a:r>
              <a:rPr lang="en-US" sz="4000" b="1" cap="none" spc="0" dirty="0">
                <a:ln/>
                <a:solidFill>
                  <a:schemeClr val="accent4"/>
                </a:solidFill>
                <a:effectLst/>
              </a:rPr>
              <a:t>Rule</a:t>
            </a:r>
          </a:p>
        </p:txBody>
      </p:sp>
      <p:graphicFrame>
        <p:nvGraphicFramePr>
          <p:cNvPr id="15" name="Table 14"/>
          <p:cNvGraphicFramePr>
            <a:graphicFrameLocks noGrp="1"/>
          </p:cNvGraphicFramePr>
          <p:nvPr>
            <p:extLst>
              <p:ext uri="{D42A27DB-BD31-4B8C-83A1-F6EECF244321}">
                <p14:modId xmlns:p14="http://schemas.microsoft.com/office/powerpoint/2010/main" val="1954137816"/>
              </p:ext>
            </p:extLst>
          </p:nvPr>
        </p:nvGraphicFramePr>
        <p:xfrm>
          <a:off x="479813" y="1145535"/>
          <a:ext cx="9738208" cy="5322786"/>
        </p:xfrm>
        <a:graphic>
          <a:graphicData uri="http://schemas.openxmlformats.org/drawingml/2006/table">
            <a:tbl>
              <a:tblPr firstRow="1" bandRow="1">
                <a:tableStyleId>{2D5ABB26-0587-4C30-8999-92F81FD0307C}</a:tableStyleId>
              </a:tblPr>
              <a:tblGrid>
                <a:gridCol w="5754732">
                  <a:extLst>
                    <a:ext uri="{9D8B030D-6E8A-4147-A177-3AD203B41FA5}">
                      <a16:colId xmlns:a16="http://schemas.microsoft.com/office/drawing/2014/main" val="1732467956"/>
                    </a:ext>
                  </a:extLst>
                </a:gridCol>
                <a:gridCol w="3983476">
                  <a:extLst>
                    <a:ext uri="{9D8B030D-6E8A-4147-A177-3AD203B41FA5}">
                      <a16:colId xmlns:a16="http://schemas.microsoft.com/office/drawing/2014/main" val="1195332257"/>
                    </a:ext>
                  </a:extLst>
                </a:gridCol>
              </a:tblGrid>
              <a:tr h="760398">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83081159"/>
                  </a:ext>
                </a:extLst>
              </a:tr>
              <a:tr h="760398">
                <a:tc>
                  <a:txBody>
                    <a:bodyPr/>
                    <a:lstStyle/>
                    <a:p>
                      <a:endParaRPr lang="en-GB" dirty="0"/>
                    </a:p>
                  </a:txBody>
                  <a:tcPr/>
                </a:tc>
                <a:tc>
                  <a:txBody>
                    <a:bodyPr/>
                    <a:lstStyle/>
                    <a:p>
                      <a:pPr algn="ctr"/>
                      <a:r>
                        <a:rPr lang="en-GB" sz="2000" dirty="0"/>
                        <a:t>What we say here, stays here.</a:t>
                      </a:r>
                    </a:p>
                  </a:txBody>
                  <a:tcPr/>
                </a:tc>
                <a:extLst>
                  <a:ext uri="{0D108BD9-81ED-4DB2-BD59-A6C34878D82A}">
                    <a16:rowId xmlns:a16="http://schemas.microsoft.com/office/drawing/2014/main" val="3331166699"/>
                  </a:ext>
                </a:extLst>
              </a:tr>
              <a:tr h="760398">
                <a:tc>
                  <a:txBody>
                    <a:bodyPr/>
                    <a:lstStyle/>
                    <a:p>
                      <a:endParaRPr lang="en-GB"/>
                    </a:p>
                  </a:txBody>
                  <a:tcPr/>
                </a:tc>
                <a:tc>
                  <a:txBody>
                    <a:bodyPr/>
                    <a:lstStyle/>
                    <a:p>
                      <a:pPr algn="ctr"/>
                      <a:r>
                        <a:rPr lang="en-GB" sz="2000" dirty="0"/>
                        <a:t>One person talks at a</a:t>
                      </a:r>
                      <a:r>
                        <a:rPr lang="en-GB" sz="2000" baseline="0" dirty="0"/>
                        <a:t> time.</a:t>
                      </a:r>
                      <a:endParaRPr lang="en-GB" sz="2000" dirty="0"/>
                    </a:p>
                  </a:txBody>
                  <a:tcPr/>
                </a:tc>
                <a:extLst>
                  <a:ext uri="{0D108BD9-81ED-4DB2-BD59-A6C34878D82A}">
                    <a16:rowId xmlns:a16="http://schemas.microsoft.com/office/drawing/2014/main" val="2315030398"/>
                  </a:ext>
                </a:extLst>
              </a:tr>
              <a:tr h="760398">
                <a:tc>
                  <a:txBody>
                    <a:bodyPr/>
                    <a:lstStyle/>
                    <a:p>
                      <a:endParaRPr lang="en-GB"/>
                    </a:p>
                  </a:txBody>
                  <a:tcPr/>
                </a:tc>
                <a:tc>
                  <a:txBody>
                    <a:bodyPr/>
                    <a:lstStyle/>
                    <a:p>
                      <a:pPr algn="ctr"/>
                      <a:r>
                        <a:rPr lang="en-GB" sz="2000" dirty="0"/>
                        <a:t>Everyone</a:t>
                      </a:r>
                      <a:r>
                        <a:rPr lang="en-GB" sz="2000" baseline="0" dirty="0"/>
                        <a:t> listens.</a:t>
                      </a:r>
                      <a:endParaRPr lang="en-GB" sz="2000" dirty="0"/>
                    </a:p>
                  </a:txBody>
                  <a:tcPr/>
                </a:tc>
                <a:extLst>
                  <a:ext uri="{0D108BD9-81ED-4DB2-BD59-A6C34878D82A}">
                    <a16:rowId xmlns:a16="http://schemas.microsoft.com/office/drawing/2014/main" val="1401117753"/>
                  </a:ext>
                </a:extLst>
              </a:tr>
              <a:tr h="760398">
                <a:tc>
                  <a:txBody>
                    <a:bodyPr/>
                    <a:lstStyle/>
                    <a:p>
                      <a:endParaRPr lang="en-GB"/>
                    </a:p>
                  </a:txBody>
                  <a:tcPr/>
                </a:tc>
                <a:tc>
                  <a:txBody>
                    <a:bodyPr/>
                    <a:lstStyle/>
                    <a:p>
                      <a:pPr algn="ctr"/>
                      <a:r>
                        <a:rPr lang="en-GB" sz="2000" dirty="0"/>
                        <a:t>It is okay to ‘pass’.</a:t>
                      </a:r>
                    </a:p>
                  </a:txBody>
                  <a:tcPr/>
                </a:tc>
                <a:extLst>
                  <a:ext uri="{0D108BD9-81ED-4DB2-BD59-A6C34878D82A}">
                    <a16:rowId xmlns:a16="http://schemas.microsoft.com/office/drawing/2014/main" val="2629922399"/>
                  </a:ext>
                </a:extLst>
              </a:tr>
              <a:tr h="760398">
                <a:tc>
                  <a:txBody>
                    <a:bodyPr/>
                    <a:lstStyle/>
                    <a:p>
                      <a:endParaRPr lang="en-GB"/>
                    </a:p>
                  </a:txBody>
                  <a:tcPr/>
                </a:tc>
                <a:tc>
                  <a:txBody>
                    <a:bodyPr/>
                    <a:lstStyle/>
                    <a:p>
                      <a:pPr algn="ctr"/>
                      <a:r>
                        <a:rPr lang="en-GB" sz="2000" dirty="0"/>
                        <a:t>We participate!</a:t>
                      </a:r>
                    </a:p>
                  </a:txBody>
                  <a:tcPr/>
                </a:tc>
                <a:extLst>
                  <a:ext uri="{0D108BD9-81ED-4DB2-BD59-A6C34878D82A}">
                    <a16:rowId xmlns:a16="http://schemas.microsoft.com/office/drawing/2014/main" val="2110618565"/>
                  </a:ext>
                </a:extLst>
              </a:tr>
              <a:tr h="760398">
                <a:tc>
                  <a:txBody>
                    <a:bodyPr/>
                    <a:lstStyle/>
                    <a:p>
                      <a:endParaRPr lang="en-GB" dirty="0"/>
                    </a:p>
                  </a:txBody>
                  <a:tcPr/>
                </a:tc>
                <a:tc>
                  <a:txBody>
                    <a:bodyPr/>
                    <a:lstStyle/>
                    <a:p>
                      <a:pPr algn="ctr"/>
                      <a:r>
                        <a:rPr lang="en-GB" sz="2000" dirty="0"/>
                        <a:t>We have fun!</a:t>
                      </a:r>
                    </a:p>
                  </a:txBody>
                  <a:tcPr/>
                </a:tc>
                <a:extLst>
                  <a:ext uri="{0D108BD9-81ED-4DB2-BD59-A6C34878D82A}">
                    <a16:rowId xmlns:a16="http://schemas.microsoft.com/office/drawing/2014/main" val="2319641116"/>
                  </a:ext>
                </a:extLst>
              </a:tr>
            </a:tbl>
          </a:graphicData>
        </a:graphic>
      </p:graphicFrame>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4684" y="1869951"/>
            <a:ext cx="1765181" cy="4598368"/>
          </a:xfrm>
          <a:prstGeom prst="rect">
            <a:avLst/>
          </a:prstGeom>
        </p:spPr>
      </p:pic>
    </p:spTree>
    <p:extLst>
      <p:ext uri="{BB962C8B-B14F-4D97-AF65-F5344CB8AC3E}">
        <p14:creationId xmlns:p14="http://schemas.microsoft.com/office/powerpoint/2010/main" val="1637129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80858"/>
            <a:ext cx="9602739" cy="2877978"/>
          </a:xfrm>
        </p:spPr>
        <p:txBody>
          <a:bodyPr>
            <a:normAutofit/>
          </a:bodyPr>
          <a:lstStyle/>
          <a:p>
            <a:r>
              <a:rPr lang="en-GB" b="1" dirty="0">
                <a:latin typeface="Arial" panose="020B0604020202020204" pitchFamily="34" charset="0"/>
                <a:cs typeface="Arial" panose="020B0604020202020204" pitchFamily="34" charset="0"/>
              </a:rPr>
              <a:t>                         How are you feeling? </a:t>
            </a:r>
            <a:br>
              <a:rPr lang="en-GB" b="1" dirty="0">
                <a:latin typeface="Arial" panose="020B0604020202020204" pitchFamily="34" charset="0"/>
                <a:cs typeface="Arial" panose="020B0604020202020204" pitchFamily="34" charset="0"/>
              </a:rPr>
            </a:br>
            <a:br>
              <a:rPr lang="en-GB" b="1" dirty="0">
                <a:latin typeface="Arial" panose="020B0604020202020204" pitchFamily="34" charset="0"/>
                <a:cs typeface="Arial" panose="020B0604020202020204" pitchFamily="34" charset="0"/>
              </a:rPr>
            </a:br>
            <a:br>
              <a:rPr lang="en-GB" sz="2000" dirty="0">
                <a:solidFill>
                  <a:schemeClr val="tx1"/>
                </a:solidFill>
                <a:latin typeface="Arial" panose="020B0604020202020204" pitchFamily="34" charset="0"/>
                <a:cs typeface="Arial" panose="020B0604020202020204" pitchFamily="34" charset="0"/>
              </a:rPr>
            </a:br>
            <a:br>
              <a:rPr lang="en-GB" sz="2000" dirty="0">
                <a:solidFill>
                  <a:schemeClr val="tx1"/>
                </a:solidFill>
                <a:latin typeface="Arial" panose="020B0604020202020204" pitchFamily="34" charset="0"/>
                <a:cs typeface="Arial" panose="020B0604020202020204" pitchFamily="34" charset="0"/>
              </a:rPr>
            </a:br>
            <a:endParaRPr lang="en-GB" sz="2000" dirty="0">
              <a:solidFill>
                <a:schemeClr val="tx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340641" y="280858"/>
            <a:ext cx="1963082" cy="865707"/>
          </a:xfrm>
          <a:prstGeom prst="rect">
            <a:avLst/>
          </a:prstGeom>
        </p:spPr>
      </p:pic>
      <p:pic>
        <p:nvPicPr>
          <p:cNvPr id="7" name="Picture 6"/>
          <p:cNvPicPr>
            <a:picLocks noChangeAspect="1"/>
          </p:cNvPicPr>
          <p:nvPr/>
        </p:nvPicPr>
        <p:blipFill>
          <a:blip r:embed="rId3"/>
          <a:stretch>
            <a:fillRect/>
          </a:stretch>
        </p:blipFill>
        <p:spPr>
          <a:xfrm>
            <a:off x="10117840" y="280858"/>
            <a:ext cx="1946270" cy="938865"/>
          </a:xfrm>
          <a:prstGeom prst="rect">
            <a:avLst/>
          </a:prstGeom>
        </p:spPr>
      </p:pic>
      <p:pic>
        <p:nvPicPr>
          <p:cNvPr id="8" name="Picture 7"/>
          <p:cNvPicPr>
            <a:picLocks noChangeAspect="1"/>
          </p:cNvPicPr>
          <p:nvPr/>
        </p:nvPicPr>
        <p:blipFill>
          <a:blip r:embed="rId4"/>
          <a:stretch>
            <a:fillRect/>
          </a:stretch>
        </p:blipFill>
        <p:spPr>
          <a:xfrm>
            <a:off x="9284093" y="6041360"/>
            <a:ext cx="2780017" cy="755970"/>
          </a:xfrm>
          <a:prstGeom prst="rect">
            <a:avLst/>
          </a:prstGeom>
        </p:spPr>
      </p:pic>
      <p:pic>
        <p:nvPicPr>
          <p:cNvPr id="9" name="Picture 8"/>
          <p:cNvPicPr>
            <a:picLocks noChangeAspect="1"/>
          </p:cNvPicPr>
          <p:nvPr/>
        </p:nvPicPr>
        <p:blipFill>
          <a:blip r:embed="rId5"/>
          <a:stretch>
            <a:fillRect/>
          </a:stretch>
        </p:blipFill>
        <p:spPr>
          <a:xfrm>
            <a:off x="1945407" y="5528467"/>
            <a:ext cx="7224386" cy="1176630"/>
          </a:xfrm>
          <a:prstGeom prst="rect">
            <a:avLst/>
          </a:prstGeom>
        </p:spPr>
      </p:pic>
      <p:graphicFrame>
        <p:nvGraphicFramePr>
          <p:cNvPr id="18" name="Table 17"/>
          <p:cNvGraphicFramePr>
            <a:graphicFrameLocks noGrp="1"/>
          </p:cNvGraphicFramePr>
          <p:nvPr>
            <p:extLst>
              <p:ext uri="{D42A27DB-BD31-4B8C-83A1-F6EECF244321}">
                <p14:modId xmlns:p14="http://schemas.microsoft.com/office/powerpoint/2010/main" val="4127760256"/>
              </p:ext>
            </p:extLst>
          </p:nvPr>
        </p:nvGraphicFramePr>
        <p:xfrm>
          <a:off x="1723390" y="1804049"/>
          <a:ext cx="8127999" cy="2225040"/>
        </p:xfrm>
        <a:graphic>
          <a:graphicData uri="http://schemas.openxmlformats.org/drawingml/2006/table">
            <a:tbl>
              <a:tblPr firstRow="1" bandRow="1">
                <a:tableStyleId>{2D5ABB26-0587-4C30-8999-92F81FD0307C}</a:tableStyleId>
              </a:tblPr>
              <a:tblGrid>
                <a:gridCol w="2709333">
                  <a:extLst>
                    <a:ext uri="{9D8B030D-6E8A-4147-A177-3AD203B41FA5}">
                      <a16:colId xmlns:a16="http://schemas.microsoft.com/office/drawing/2014/main" val="668642390"/>
                    </a:ext>
                  </a:extLst>
                </a:gridCol>
                <a:gridCol w="2709333">
                  <a:extLst>
                    <a:ext uri="{9D8B030D-6E8A-4147-A177-3AD203B41FA5}">
                      <a16:colId xmlns:a16="http://schemas.microsoft.com/office/drawing/2014/main" val="3193752573"/>
                    </a:ext>
                  </a:extLst>
                </a:gridCol>
                <a:gridCol w="2709333">
                  <a:extLst>
                    <a:ext uri="{9D8B030D-6E8A-4147-A177-3AD203B41FA5}">
                      <a16:colId xmlns:a16="http://schemas.microsoft.com/office/drawing/2014/main" val="1619671602"/>
                    </a:ext>
                  </a:extLst>
                </a:gridCol>
              </a:tblGrid>
              <a:tr h="370840">
                <a:tc>
                  <a:txBody>
                    <a:bodyPr/>
                    <a:lstStyle/>
                    <a:p>
                      <a:r>
                        <a:rPr lang="en-GB" dirty="0">
                          <a:solidFill>
                            <a:srgbClr val="FF0000"/>
                          </a:solidFill>
                        </a:rPr>
                        <a:t>I</a:t>
                      </a:r>
                      <a:r>
                        <a:rPr lang="en-GB" baseline="0" dirty="0">
                          <a:solidFill>
                            <a:srgbClr val="FF0000"/>
                          </a:solidFill>
                        </a:rPr>
                        <a:t> am excited about…</a:t>
                      </a:r>
                      <a:endParaRPr lang="en-GB"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solidFill>
                            <a:srgbClr val="FF0000"/>
                          </a:solidFill>
                        </a:rPr>
                        <a:t>I</a:t>
                      </a:r>
                      <a:r>
                        <a:rPr lang="en-GB" baseline="0" dirty="0">
                          <a:solidFill>
                            <a:srgbClr val="FF0000"/>
                          </a:solidFill>
                        </a:rPr>
                        <a:t> am nervous about…</a:t>
                      </a:r>
                      <a:endParaRPr lang="en-GB"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solidFill>
                            <a:srgbClr val="FF0000"/>
                          </a:solidFill>
                        </a:rPr>
                        <a:t>I am ________ about…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781496"/>
                  </a:ext>
                </a:extLst>
              </a:tr>
              <a:tr h="37084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47706843"/>
                  </a:ext>
                </a:extLst>
              </a:tr>
              <a:tr h="37084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49824844"/>
                  </a:ext>
                </a:extLst>
              </a:tr>
              <a:tr h="37084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9247273"/>
                  </a:ext>
                </a:extLst>
              </a:tr>
              <a:tr h="37084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3134322"/>
                  </a:ext>
                </a:extLst>
              </a:tr>
              <a:tr h="37084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1172133"/>
                  </a:ext>
                </a:extLst>
              </a:tr>
            </a:tbl>
          </a:graphicData>
        </a:graphic>
      </p:graphicFrame>
      <p:sp>
        <p:nvSpPr>
          <p:cNvPr id="19" name="TextBox 18"/>
          <p:cNvSpPr txBox="1"/>
          <p:nvPr/>
        </p:nvSpPr>
        <p:spPr>
          <a:xfrm>
            <a:off x="340641" y="4160520"/>
            <a:ext cx="11363679" cy="1200329"/>
          </a:xfrm>
          <a:prstGeom prst="rect">
            <a:avLst/>
          </a:prstGeom>
          <a:noFill/>
        </p:spPr>
        <p:txBody>
          <a:bodyPr wrap="square" rtlCol="0">
            <a:spAutoFit/>
          </a:bodyPr>
          <a:lstStyle/>
          <a:p>
            <a:pPr algn="ctr"/>
            <a:r>
              <a:rPr lang="en-GB" sz="2400" dirty="0">
                <a:solidFill>
                  <a:srgbClr val="FF0000"/>
                </a:solidFill>
                <a:cs typeface="Arial" panose="020B0604020202020204" pitchFamily="34" charset="0"/>
              </a:rPr>
              <a:t>Do any of us feel a similar way about things? </a:t>
            </a:r>
          </a:p>
          <a:p>
            <a:pPr algn="ctr"/>
            <a:endParaRPr lang="en-GB" sz="2400" dirty="0">
              <a:solidFill>
                <a:srgbClr val="FF0000"/>
              </a:solidFill>
              <a:cs typeface="Arial" panose="020B0604020202020204" pitchFamily="34" charset="0"/>
            </a:endParaRPr>
          </a:p>
          <a:p>
            <a:pPr algn="ctr"/>
            <a:r>
              <a:rPr lang="en-GB" sz="2400" dirty="0">
                <a:solidFill>
                  <a:srgbClr val="FF0000"/>
                </a:solidFill>
                <a:cs typeface="Arial" panose="020B0604020202020204" pitchFamily="34" charset="0"/>
              </a:rPr>
              <a:t>Let’s fill in a questionnaire so we can compare at the end.</a:t>
            </a:r>
          </a:p>
        </p:txBody>
      </p:sp>
    </p:spTree>
    <p:extLst>
      <p:ext uri="{BB962C8B-B14F-4D97-AF65-F5344CB8AC3E}">
        <p14:creationId xmlns:p14="http://schemas.microsoft.com/office/powerpoint/2010/main" val="3046942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546538"/>
            <a:ext cx="8596668" cy="2154621"/>
          </a:xfrm>
        </p:spPr>
        <p:txBody>
          <a:bodyPr>
            <a:noAutofit/>
          </a:bodyPr>
          <a:lstStyle/>
          <a:p>
            <a:pPr fontAlgn="base"/>
            <a:r>
              <a:rPr lang="en-GB" sz="3200" dirty="0">
                <a:solidFill>
                  <a:schemeClr val="accent1">
                    <a:lumMod val="75000"/>
                  </a:schemeClr>
                </a:solidFill>
                <a:latin typeface="Arial" panose="020B0604020202020204" pitchFamily="34" charset="0"/>
                <a:cs typeface="Arial" panose="020B0604020202020204" pitchFamily="34" charset="0"/>
              </a:rPr>
              <a:t>                      Vision and Values</a:t>
            </a:r>
            <a:br>
              <a:rPr lang="en-GB" sz="3200" dirty="0">
                <a:solidFill>
                  <a:schemeClr val="accent1">
                    <a:lumMod val="75000"/>
                  </a:schemeClr>
                </a:solidFill>
                <a:latin typeface="Arial" panose="020B0604020202020204" pitchFamily="34" charset="0"/>
                <a:cs typeface="Arial" panose="020B0604020202020204" pitchFamily="34" charset="0"/>
              </a:rPr>
            </a:br>
            <a:br>
              <a:rPr lang="en-GB" sz="1800" dirty="0">
                <a:solidFill>
                  <a:schemeClr val="tx1"/>
                </a:solidFill>
                <a:latin typeface="Arial" panose="020B0604020202020204" pitchFamily="34" charset="0"/>
                <a:cs typeface="Arial" panose="020B0604020202020204" pitchFamily="34" charset="0"/>
              </a:rPr>
            </a:br>
            <a:br>
              <a:rPr lang="en-GB" sz="1600" dirty="0">
                <a:solidFill>
                  <a:schemeClr val="tx1"/>
                </a:solidFill>
                <a:latin typeface="Arial" panose="020B0604020202020204" pitchFamily="34" charset="0"/>
                <a:cs typeface="Arial" panose="020B0604020202020204" pitchFamily="34" charset="0"/>
              </a:rPr>
            </a:br>
            <a:endParaRPr lang="en-GB" sz="1600"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49130" y="1302715"/>
            <a:ext cx="10533210" cy="5034738"/>
          </a:xfrm>
        </p:spPr>
        <p:txBody>
          <a:bodyPr>
            <a:normAutofit/>
          </a:bodyPr>
          <a:lstStyle/>
          <a:p>
            <a:pPr marL="1371600" lvl="3" indent="0">
              <a:buNone/>
            </a:pPr>
            <a:r>
              <a:rPr lang="en-GB" sz="1600" dirty="0"/>
              <a:t>We have worked closely with staff, pupils, parents and our partners in the community to develop a shared </a:t>
            </a:r>
            <a:r>
              <a:rPr lang="en-GB" sz="1600" dirty="0">
                <a:solidFill>
                  <a:srgbClr val="FF0000"/>
                </a:solidFill>
              </a:rPr>
              <a:t>vision</a:t>
            </a:r>
            <a:r>
              <a:rPr lang="en-GB" sz="1600" dirty="0"/>
              <a:t> for our school. </a:t>
            </a:r>
          </a:p>
          <a:p>
            <a:pPr lvl="3">
              <a:buFont typeface="Arial" panose="020B0604020202020204" pitchFamily="34" charset="0"/>
              <a:buChar char="•"/>
            </a:pPr>
            <a:r>
              <a:rPr lang="en-GB" sz="1600" dirty="0"/>
              <a:t>All pupils and staff achieve their full potential</a:t>
            </a:r>
          </a:p>
          <a:p>
            <a:pPr lvl="3">
              <a:buFont typeface="Arial" panose="020B0604020202020204" pitchFamily="34" charset="0"/>
              <a:buChar char="•"/>
            </a:pPr>
            <a:r>
              <a:rPr lang="en-GB" sz="1600" dirty="0"/>
              <a:t>Achievement and success are aspired to, recognised and celebrated for all members of the school community</a:t>
            </a:r>
          </a:p>
          <a:p>
            <a:pPr lvl="3">
              <a:buFont typeface="Arial" panose="020B0604020202020204" pitchFamily="34" charset="0"/>
              <a:buChar char="•"/>
            </a:pPr>
            <a:r>
              <a:rPr lang="en-GB" sz="1600" dirty="0"/>
              <a:t>All members of the school community take pride in being part of the school and its community and work together to improve it</a:t>
            </a:r>
          </a:p>
          <a:p>
            <a:pPr lvl="3">
              <a:buFont typeface="Arial" panose="020B0604020202020204" pitchFamily="34" charset="0"/>
              <a:buChar char="•"/>
            </a:pPr>
            <a:r>
              <a:rPr lang="en-GB" sz="1600" dirty="0"/>
              <a:t>All pupils are encouraged to take responsibility, develop resilience, respect and leadership skills through involvement in the curriculum and wider activities</a:t>
            </a:r>
          </a:p>
          <a:p>
            <a:pPr lvl="3">
              <a:buFont typeface="Arial" panose="020B0604020202020204" pitchFamily="34" charset="0"/>
              <a:buChar char="•"/>
            </a:pPr>
            <a:r>
              <a:rPr lang="en-GB" sz="1600" dirty="0"/>
              <a:t>The highest quality learning and teaching is delivered across the school to encourage enjoyment and enthusiasm for learning</a:t>
            </a:r>
          </a:p>
          <a:p>
            <a:pPr lvl="3">
              <a:buFont typeface="Arial" panose="020B0604020202020204" pitchFamily="34" charset="0"/>
              <a:buChar char="•"/>
            </a:pPr>
            <a:r>
              <a:rPr lang="en-GB" sz="1600" dirty="0"/>
              <a:t>Effective partnerships are developed and supported between pupils, parents staff, and the wider community to support learning and improvement of the school community</a:t>
            </a:r>
          </a:p>
          <a:p>
            <a:pPr lvl="3">
              <a:buFont typeface="Arial" panose="020B0604020202020204" pitchFamily="34" charset="0"/>
              <a:buChar char="•"/>
            </a:pPr>
            <a:r>
              <a:rPr lang="en-GB" sz="1600" dirty="0"/>
              <a:t>We are a Rights Respecting School, and strive to provide a safe and inspiring place for our young people to learn, ensuring they are respected, nurtured and their achievements are recognised. We firmly believe that with rights come responsibility.</a:t>
            </a:r>
          </a:p>
          <a:p>
            <a:pPr marL="1371600" lvl="3" indent="0">
              <a:buNone/>
            </a:pPr>
            <a:endParaRPr lang="en-GB" dirty="0"/>
          </a:p>
        </p:txBody>
      </p:sp>
      <p:pic>
        <p:nvPicPr>
          <p:cNvPr id="5" name="Picture 4"/>
          <p:cNvPicPr>
            <a:picLocks noChangeAspect="1"/>
          </p:cNvPicPr>
          <p:nvPr/>
        </p:nvPicPr>
        <p:blipFill>
          <a:blip r:embed="rId2"/>
          <a:stretch>
            <a:fillRect/>
          </a:stretch>
        </p:blipFill>
        <p:spPr>
          <a:xfrm>
            <a:off x="288639" y="213325"/>
            <a:ext cx="1743607" cy="865707"/>
          </a:xfrm>
          <a:prstGeom prst="rect">
            <a:avLst/>
          </a:prstGeom>
        </p:spPr>
      </p:pic>
      <p:pic>
        <p:nvPicPr>
          <p:cNvPr id="6" name="Picture 5"/>
          <p:cNvPicPr>
            <a:picLocks noChangeAspect="1"/>
          </p:cNvPicPr>
          <p:nvPr/>
        </p:nvPicPr>
        <p:blipFill>
          <a:blip r:embed="rId3"/>
          <a:stretch>
            <a:fillRect/>
          </a:stretch>
        </p:blipFill>
        <p:spPr>
          <a:xfrm>
            <a:off x="10136278" y="140167"/>
            <a:ext cx="1944793" cy="938865"/>
          </a:xfrm>
          <a:prstGeom prst="rect">
            <a:avLst/>
          </a:prstGeom>
        </p:spPr>
      </p:pic>
      <p:pic>
        <p:nvPicPr>
          <p:cNvPr id="7" name="Picture 6"/>
          <p:cNvPicPr>
            <a:picLocks noChangeAspect="1"/>
          </p:cNvPicPr>
          <p:nvPr/>
        </p:nvPicPr>
        <p:blipFill>
          <a:blip r:embed="rId4"/>
          <a:stretch>
            <a:fillRect/>
          </a:stretch>
        </p:blipFill>
        <p:spPr>
          <a:xfrm>
            <a:off x="9274002" y="5959468"/>
            <a:ext cx="2780017" cy="755970"/>
          </a:xfrm>
          <a:prstGeom prst="rect">
            <a:avLst/>
          </a:prstGeom>
        </p:spPr>
      </p:pic>
    </p:spTree>
    <p:extLst>
      <p:ext uri="{BB962C8B-B14F-4D97-AF65-F5344CB8AC3E}">
        <p14:creationId xmlns:p14="http://schemas.microsoft.com/office/powerpoint/2010/main" val="3989705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3005960"/>
          </a:xfrm>
        </p:spPr>
        <p:txBody>
          <a:bodyPr>
            <a:noAutofit/>
          </a:bodyPr>
          <a:lstStyle/>
          <a:p>
            <a:pPr algn="ctr"/>
            <a:r>
              <a:rPr lang="en-GB" sz="3200" dirty="0">
                <a:solidFill>
                  <a:schemeClr val="accent1">
                    <a:lumMod val="75000"/>
                  </a:schemeClr>
                </a:solidFill>
                <a:latin typeface="Arial" panose="020B0604020202020204" pitchFamily="34" charset="0"/>
                <a:cs typeface="Arial" panose="020B0604020202020204" pitchFamily="34" charset="0"/>
              </a:rPr>
              <a:t>Vision and Values Continued</a:t>
            </a:r>
            <a:endParaRPr lang="en-GB" sz="3200" dirty="0"/>
          </a:p>
        </p:txBody>
      </p:sp>
      <p:sp>
        <p:nvSpPr>
          <p:cNvPr id="3" name="Content Placeholder 2"/>
          <p:cNvSpPr>
            <a:spLocks noGrp="1"/>
          </p:cNvSpPr>
          <p:nvPr>
            <p:ph idx="1"/>
          </p:nvPr>
        </p:nvSpPr>
        <p:spPr>
          <a:xfrm>
            <a:off x="-706114" y="1282657"/>
            <a:ext cx="9433428" cy="5136691"/>
          </a:xfrm>
        </p:spPr>
        <p:txBody>
          <a:bodyPr>
            <a:normAutofit/>
          </a:bodyPr>
          <a:lstStyle/>
          <a:p>
            <a:pPr marL="0" indent="0" fontAlgn="base">
              <a:buNone/>
            </a:pPr>
            <a:endParaRPr lang="en-GB" sz="1700" dirty="0">
              <a:solidFill>
                <a:srgbClr val="777777"/>
              </a:solidFill>
              <a:latin typeface="Arial" panose="020B0604020202020204" pitchFamily="34" charset="0"/>
              <a:cs typeface="Arial" panose="020B0604020202020204" pitchFamily="34" charset="0"/>
            </a:endParaRPr>
          </a:p>
          <a:p>
            <a:pPr marL="0" indent="0" fontAlgn="base">
              <a:buNone/>
            </a:pPr>
            <a:endParaRPr lang="en-GB" sz="1700" dirty="0">
              <a:solidFill>
                <a:srgbClr val="777777"/>
              </a:solidFill>
              <a:latin typeface="Arial" panose="020B0604020202020204" pitchFamily="34" charset="0"/>
              <a:cs typeface="Arial" panose="020B0604020202020204" pitchFamily="34" charset="0"/>
            </a:endParaRPr>
          </a:p>
          <a:p>
            <a:pPr marL="0" indent="0" fontAlgn="base">
              <a:buNone/>
            </a:pPr>
            <a:endParaRPr lang="en-GB" sz="1700" dirty="0">
              <a:solidFill>
                <a:srgbClr val="777777"/>
              </a:solidFill>
              <a:latin typeface="Arial" panose="020B0604020202020204" pitchFamily="34" charset="0"/>
              <a:cs typeface="Arial" panose="020B0604020202020204" pitchFamily="34" charset="0"/>
            </a:endParaRPr>
          </a:p>
          <a:p>
            <a:pPr marL="0" indent="0" fontAlgn="base">
              <a:buNone/>
            </a:pPr>
            <a:endParaRPr lang="en-GB" sz="1700" dirty="0">
              <a:solidFill>
                <a:srgbClr val="777777"/>
              </a:solidFill>
              <a:latin typeface="Arial" panose="020B0604020202020204" pitchFamily="34" charset="0"/>
              <a:cs typeface="Arial" panose="020B0604020202020204" pitchFamily="34" charset="0"/>
            </a:endParaRPr>
          </a:p>
          <a:p>
            <a:pPr fontAlgn="base"/>
            <a:endParaRPr lang="en-GB"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9274002" y="6041363"/>
            <a:ext cx="2780017" cy="755970"/>
          </a:xfrm>
          <a:prstGeom prst="rect">
            <a:avLst/>
          </a:prstGeom>
        </p:spPr>
      </p:pic>
      <p:pic>
        <p:nvPicPr>
          <p:cNvPr id="5" name="Picture 4"/>
          <p:cNvPicPr>
            <a:picLocks noChangeAspect="1"/>
          </p:cNvPicPr>
          <p:nvPr/>
        </p:nvPicPr>
        <p:blipFill>
          <a:blip r:embed="rId3"/>
          <a:stretch>
            <a:fillRect/>
          </a:stretch>
        </p:blipFill>
        <p:spPr>
          <a:xfrm>
            <a:off x="10109226" y="87615"/>
            <a:ext cx="1944793" cy="938865"/>
          </a:xfrm>
          <a:prstGeom prst="rect">
            <a:avLst/>
          </a:prstGeom>
        </p:spPr>
      </p:pic>
      <p:pic>
        <p:nvPicPr>
          <p:cNvPr id="6" name="Picture 5"/>
          <p:cNvPicPr>
            <a:picLocks noChangeAspect="1"/>
          </p:cNvPicPr>
          <p:nvPr/>
        </p:nvPicPr>
        <p:blipFill>
          <a:blip r:embed="rId4"/>
          <a:stretch>
            <a:fillRect/>
          </a:stretch>
        </p:blipFill>
        <p:spPr>
          <a:xfrm>
            <a:off x="288640" y="213325"/>
            <a:ext cx="1743607" cy="865707"/>
          </a:xfrm>
          <a:prstGeom prst="rect">
            <a:avLst/>
          </a:prstGeom>
        </p:spPr>
      </p:pic>
      <p:sp>
        <p:nvSpPr>
          <p:cNvPr id="7" name="TextBox 6"/>
          <p:cNvSpPr txBox="1"/>
          <p:nvPr/>
        </p:nvSpPr>
        <p:spPr>
          <a:xfrm>
            <a:off x="-706114" y="1282657"/>
            <a:ext cx="10581634" cy="5078313"/>
          </a:xfrm>
          <a:prstGeom prst="rect">
            <a:avLst/>
          </a:prstGeom>
          <a:noFill/>
        </p:spPr>
        <p:txBody>
          <a:bodyPr wrap="square" rtlCol="0">
            <a:spAutoFit/>
          </a:bodyPr>
          <a:lstStyle/>
          <a:p>
            <a:pPr lvl="3"/>
            <a:r>
              <a:rPr lang="en-GB" dirty="0"/>
              <a:t>This ethos is embedded in our school </a:t>
            </a:r>
            <a:r>
              <a:rPr lang="en-GB" dirty="0">
                <a:solidFill>
                  <a:srgbClr val="FF0000"/>
                </a:solidFill>
              </a:rPr>
              <a:t>values</a:t>
            </a:r>
            <a:r>
              <a:rPr lang="en-GB" dirty="0"/>
              <a:t> of:</a:t>
            </a:r>
          </a:p>
          <a:p>
            <a:pPr marL="1657350" lvl="3" indent="-285750">
              <a:buFont typeface="Arial" panose="020B0604020202020204" pitchFamily="34" charset="0"/>
              <a:buChar char="•"/>
            </a:pPr>
            <a:r>
              <a:rPr lang="en-GB" dirty="0"/>
              <a:t>Achievement</a:t>
            </a:r>
          </a:p>
          <a:p>
            <a:pPr marL="1657350" lvl="3" indent="-285750">
              <a:buFont typeface="Arial" panose="020B0604020202020204" pitchFamily="34" charset="0"/>
              <a:buChar char="•"/>
            </a:pPr>
            <a:r>
              <a:rPr lang="en-GB" dirty="0"/>
              <a:t>Respect, and</a:t>
            </a:r>
          </a:p>
          <a:p>
            <a:pPr marL="1657350" lvl="3" indent="-285750">
              <a:buFont typeface="Arial" panose="020B0604020202020204" pitchFamily="34" charset="0"/>
              <a:buChar char="•"/>
            </a:pPr>
            <a:r>
              <a:rPr lang="en-GB" dirty="0"/>
              <a:t>Equity.  </a:t>
            </a:r>
          </a:p>
          <a:p>
            <a:pPr lvl="3"/>
            <a:endParaRPr lang="en-GB" dirty="0"/>
          </a:p>
          <a:p>
            <a:pPr lvl="3"/>
            <a:r>
              <a:rPr lang="en-GB" dirty="0"/>
              <a:t>The school’s core values were formulated by the pupils themselves after wide consultation with staff, parents and the young people in the school.  At The Robert Burns Academy, our pupils are our greatest asset and it is our aim to ensure we provide them with opportunities, which allow them to achieve both in school and the wider community. Everything we do is based on respect, and it is our belief that this must be apparent in everything we do. All pupils deserve the same opportunities, and by placing equity at our core, we ensure this is integral to how we work. Our values were developed in consultation with our school community, making them relevant and applicable.</a:t>
            </a:r>
          </a:p>
          <a:p>
            <a:pPr lvl="3"/>
            <a:endParaRPr lang="en-GB" dirty="0"/>
          </a:p>
          <a:p>
            <a:pPr lvl="3"/>
            <a:r>
              <a:rPr lang="en-GB" dirty="0"/>
              <a:t>Being driven by our values ensures we achieve the vision of The Robert Burns Academy:</a:t>
            </a:r>
          </a:p>
          <a:p>
            <a:pPr lvl="3"/>
            <a:endParaRPr lang="en-GB" dirty="0"/>
          </a:p>
          <a:p>
            <a:pPr lvl="3" algn="ctr"/>
            <a:r>
              <a:rPr lang="en-GB" dirty="0">
                <a:solidFill>
                  <a:srgbClr val="FF0000"/>
                </a:solidFill>
              </a:rPr>
              <a:t>WHERE WE BELONG; WHERE WE REACH OUR POTENTIAL.</a:t>
            </a:r>
          </a:p>
        </p:txBody>
      </p:sp>
    </p:spTree>
    <p:extLst>
      <p:ext uri="{BB962C8B-B14F-4D97-AF65-F5344CB8AC3E}">
        <p14:creationId xmlns:p14="http://schemas.microsoft.com/office/powerpoint/2010/main" val="3726155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599"/>
            <a:ext cx="9196552" cy="5523345"/>
          </a:xfrm>
        </p:spPr>
        <p:txBody>
          <a:bodyPr>
            <a:normAutofit/>
          </a:bodyPr>
          <a:lstStyle/>
          <a:p>
            <a:r>
              <a:rPr lang="en-GB" sz="3200" dirty="0">
                <a:latin typeface="Arial" panose="020B0604020202020204" pitchFamily="34" charset="0"/>
                <a:cs typeface="Arial" panose="020B0604020202020204" pitchFamily="34" charset="0"/>
              </a:rPr>
              <a:t>                               Activity</a:t>
            </a:r>
            <a:br>
              <a:rPr lang="en-GB" sz="3200" dirty="0">
                <a:latin typeface="Arial" panose="020B0604020202020204" pitchFamily="34" charset="0"/>
                <a:cs typeface="Arial" panose="020B0604020202020204" pitchFamily="34" charset="0"/>
              </a:rPr>
            </a:br>
            <a:r>
              <a:rPr lang="en-GB" sz="2000" dirty="0">
                <a:solidFill>
                  <a:schemeClr val="tx1"/>
                </a:solidFill>
                <a:latin typeface="Arial" panose="020B0604020202020204" pitchFamily="34" charset="0"/>
                <a:cs typeface="Arial" panose="020B0604020202020204" pitchFamily="34" charset="0"/>
              </a:rPr>
              <a:t>Choose 3 points from the Visions and Values that you would consider as the most important and why, if you were the Head Teacher of a big Secondary School.</a:t>
            </a:r>
            <a:br>
              <a:rPr lang="en-GB" sz="1800" dirty="0">
                <a:solidFill>
                  <a:schemeClr val="tx1"/>
                </a:solidFill>
              </a:rPr>
            </a:br>
            <a:endParaRPr lang="en-GB" sz="1800" dirty="0">
              <a:solidFill>
                <a:schemeClr val="tx1"/>
              </a:solidFill>
            </a:endParaRPr>
          </a:p>
        </p:txBody>
      </p:sp>
      <p:sp>
        <p:nvSpPr>
          <p:cNvPr id="3" name="Content Placeholder 2"/>
          <p:cNvSpPr>
            <a:spLocks noGrp="1"/>
          </p:cNvSpPr>
          <p:nvPr>
            <p:ph idx="1"/>
          </p:nvPr>
        </p:nvSpPr>
        <p:spPr>
          <a:xfrm>
            <a:off x="609600" y="2427890"/>
            <a:ext cx="9196552" cy="4072061"/>
          </a:xfrm>
        </p:spPr>
        <p:txBody>
          <a:bodyPr>
            <a:normAutofit/>
          </a:bodyPr>
          <a:lstStyle/>
          <a:p>
            <a:pPr marL="0" indent="0">
              <a:buNone/>
            </a:pPr>
            <a:r>
              <a:rPr lang="en-GB" sz="2000" dirty="0">
                <a:latin typeface="Arial" panose="020B0604020202020204" pitchFamily="34" charset="0"/>
                <a:cs typeface="Arial" panose="020B0604020202020204" pitchFamily="34" charset="0"/>
              </a:rPr>
              <a:t>Answers Below:</a:t>
            </a:r>
          </a:p>
          <a:p>
            <a:pPr marL="0" indent="0">
              <a:buNone/>
            </a:pPr>
            <a:r>
              <a:rPr lang="en-GB" sz="2000" dirty="0">
                <a:latin typeface="Arial" panose="020B0604020202020204" pitchFamily="34" charset="0"/>
                <a:cs typeface="Arial" panose="020B0604020202020204" pitchFamily="34" charset="0"/>
              </a:rPr>
              <a:t>1</a:t>
            </a:r>
          </a:p>
          <a:p>
            <a:pPr marL="0" indent="0">
              <a:buNone/>
            </a:pPr>
            <a:endParaRPr lang="en-GB" dirty="0"/>
          </a:p>
          <a:p>
            <a:pPr marL="0" indent="0">
              <a:buNone/>
            </a:pPr>
            <a:r>
              <a:rPr lang="en-GB" dirty="0"/>
              <a:t>2</a:t>
            </a:r>
          </a:p>
          <a:p>
            <a:pPr marL="0" indent="0">
              <a:buNone/>
            </a:pPr>
            <a:endParaRPr lang="en-GB" dirty="0"/>
          </a:p>
          <a:p>
            <a:pPr marL="0" indent="0">
              <a:buNone/>
            </a:pPr>
            <a:r>
              <a:rPr lang="en-GB" dirty="0"/>
              <a:t>3</a:t>
            </a:r>
          </a:p>
          <a:p>
            <a:pPr marL="0" indent="0">
              <a:buNone/>
            </a:pPr>
            <a:r>
              <a:rPr lang="en-GB" dirty="0"/>
              <a:t>Why?</a:t>
            </a:r>
          </a:p>
        </p:txBody>
      </p:sp>
      <p:pic>
        <p:nvPicPr>
          <p:cNvPr id="5" name="Picture 4"/>
          <p:cNvPicPr>
            <a:picLocks noChangeAspect="1"/>
          </p:cNvPicPr>
          <p:nvPr/>
        </p:nvPicPr>
        <p:blipFill>
          <a:blip r:embed="rId2"/>
          <a:stretch>
            <a:fillRect/>
          </a:stretch>
        </p:blipFill>
        <p:spPr>
          <a:xfrm>
            <a:off x="134403" y="176745"/>
            <a:ext cx="1743607" cy="865707"/>
          </a:xfrm>
          <a:prstGeom prst="rect">
            <a:avLst/>
          </a:prstGeom>
        </p:spPr>
      </p:pic>
      <p:pic>
        <p:nvPicPr>
          <p:cNvPr id="6" name="Picture 5"/>
          <p:cNvPicPr>
            <a:picLocks noChangeAspect="1"/>
          </p:cNvPicPr>
          <p:nvPr/>
        </p:nvPicPr>
        <p:blipFill>
          <a:blip r:embed="rId3"/>
          <a:stretch>
            <a:fillRect/>
          </a:stretch>
        </p:blipFill>
        <p:spPr>
          <a:xfrm>
            <a:off x="10114244" y="103587"/>
            <a:ext cx="1944793" cy="938865"/>
          </a:xfrm>
          <a:prstGeom prst="rect">
            <a:avLst/>
          </a:prstGeom>
        </p:spPr>
      </p:pic>
      <p:pic>
        <p:nvPicPr>
          <p:cNvPr id="7" name="Picture 6"/>
          <p:cNvPicPr>
            <a:picLocks noChangeAspect="1"/>
          </p:cNvPicPr>
          <p:nvPr/>
        </p:nvPicPr>
        <p:blipFill>
          <a:blip r:embed="rId4"/>
          <a:stretch>
            <a:fillRect/>
          </a:stretch>
        </p:blipFill>
        <p:spPr>
          <a:xfrm>
            <a:off x="9279020" y="5938463"/>
            <a:ext cx="2780017" cy="755970"/>
          </a:xfrm>
          <a:prstGeom prst="rect">
            <a:avLst/>
          </a:prstGeom>
        </p:spPr>
      </p:pic>
    </p:spTree>
    <p:extLst>
      <p:ext uri="{BB962C8B-B14F-4D97-AF65-F5344CB8AC3E}">
        <p14:creationId xmlns:p14="http://schemas.microsoft.com/office/powerpoint/2010/main" val="2943121568"/>
      </p:ext>
    </p:extLst>
  </p:cSld>
  <p:clrMapOvr>
    <a:masterClrMapping/>
  </p:clrMapOvr>
</p:sld>
</file>

<file path=ppt/theme/theme1.xml><?xml version="1.0" encoding="utf-8"?>
<a:theme xmlns:a="http://schemas.openxmlformats.org/drawingml/2006/main" name="Facet">
  <a:themeElements>
    <a:clrScheme name="Custom 1">
      <a:dk1>
        <a:sysClr val="windowText" lastClr="000000"/>
      </a:dk1>
      <a:lt1>
        <a:sysClr val="window" lastClr="FFFFFF"/>
      </a:lt1>
      <a:dk2>
        <a:srgbClr val="2C3C43"/>
      </a:dk2>
      <a:lt2>
        <a:srgbClr val="EBEBEB"/>
      </a:lt2>
      <a:accent1>
        <a:srgbClr val="7F7F7F"/>
      </a:accent1>
      <a:accent2>
        <a:srgbClr val="FF0000"/>
      </a:accent2>
      <a:accent3>
        <a:srgbClr val="2E83C3"/>
      </a:accent3>
      <a:accent4>
        <a:srgbClr val="FF0000"/>
      </a:accent4>
      <a:accent5>
        <a:srgbClr val="FFC000"/>
      </a:accent5>
      <a:accent6>
        <a:srgbClr val="2E83C3"/>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2642</TotalTime>
  <Words>2921</Words>
  <Application>Microsoft Macintosh PowerPoint</Application>
  <PresentationFormat>Widescreen</PresentationFormat>
  <Paragraphs>285</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Comic Sans MS</vt:lpstr>
      <vt:lpstr>Times New Roman</vt:lpstr>
      <vt:lpstr>Trebuchet MS</vt:lpstr>
      <vt:lpstr>Wingdings 3</vt:lpstr>
      <vt:lpstr>Facet</vt:lpstr>
      <vt:lpstr>Moving On Up! Primary to Secondary Enhanced Transition Programme</vt:lpstr>
      <vt:lpstr>Contents </vt:lpstr>
      <vt:lpstr>Introduction </vt:lpstr>
      <vt:lpstr> I’m Glad I’m Me </vt:lpstr>
      <vt:lpstr>      Group Rules</vt:lpstr>
      <vt:lpstr>                         How are you feeling?     </vt:lpstr>
      <vt:lpstr>                      Vision and Values   </vt:lpstr>
      <vt:lpstr>Vision and Values Continued</vt:lpstr>
      <vt:lpstr>                               Activity Choose 3 points from the Visions and Values that you would consider as the most important and why, if you were the Head Teacher of a big Secondary School. </vt:lpstr>
      <vt:lpstr>                   Travelling to School   There are lots of different ways that children travel to school.  Sometimes how far away or where you live might mean you don’t have as many choices.  It is important to know how you are going to travel and how long it will take to get there.  You can then work out what time you will need to leave home every school day to make sure you get to school on time and also what time you will get home. The Barony Campus operates a ‘Park and Stride’ approach (click here)  </vt:lpstr>
      <vt:lpstr>Travelling to School continued.</vt:lpstr>
      <vt:lpstr>     Structure of the School Day</vt:lpstr>
      <vt:lpstr>                                Activity  Now think about how long it will take you to get to school and work out the following times.  This will help you to make sure you will get there on time every morning:</vt:lpstr>
      <vt:lpstr>School                        Uniform   When you start at Secondary School it is important that you give a good impression from the beginning by wearing the right clothes.</vt:lpstr>
      <vt:lpstr>Other School Staff</vt:lpstr>
      <vt:lpstr>                    School Clubs  Robert Burns Academy is looking to set up lots of School Clubs available that may suit your interests. Information on these clubs will be available when you enter S1. You could be part of a sports team, debate club, art club and so much more!  In addition,  all information of VC after school and community based sessions can be accessed via the School App.  You may wish to enrol as soon as possible for clubs as there will be high interest in clubs available and you might have to be put on a waiting list.   Do you attend any clubs at the moment, during or after school?       </vt:lpstr>
      <vt:lpstr>Curriculum</vt:lpstr>
      <vt:lpstr>Homework</vt:lpstr>
      <vt:lpstr>Timetable</vt:lpstr>
      <vt:lpstr>What does it tell you?</vt:lpstr>
      <vt:lpstr>The House System</vt:lpstr>
      <vt:lpstr>                Respectful Relationships and Anti-Bullying</vt:lpstr>
      <vt:lpstr>                Respectful Relationships and Anti-Bullying</vt:lpstr>
      <vt:lpstr>                                 Activity – Blether Boxes  </vt:lpstr>
      <vt:lpstr>Being Prepared</vt:lpstr>
      <vt:lpstr>                             Equipment I will Need  There are some different things you will need to use for different subjects when you start your new school.  While in Primary School, most of your equipment may have been provided for you.  In Secondary School some of these will be provided by the school and you will need to bring the others yourself.  You might already have some of the equipment you will need.  Think of some of the new subjects you will be doing in Secondary School take time and make a list of what you will need.  </vt:lpstr>
      <vt:lpstr>Campus Building Guide</vt:lpstr>
      <vt:lpstr>Campus Building Guide</vt:lpstr>
      <vt:lpstr>    Reflection and Evaluation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Moving up … Ready or Not</dc:title>
  <dc:creator>Ross, Janice</dc:creator>
  <cp:lastModifiedBy>Mrs Robertson</cp:lastModifiedBy>
  <cp:revision>160</cp:revision>
  <dcterms:created xsi:type="dcterms:W3CDTF">2021-04-15T11:29:12Z</dcterms:created>
  <dcterms:modified xsi:type="dcterms:W3CDTF">2021-06-09T22:41:22Z</dcterms:modified>
</cp:coreProperties>
</file>