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1"/>
  </p:handoutMasterIdLst>
  <p:sldIdLst>
    <p:sldId id="261" r:id="rId2"/>
    <p:sldId id="288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1" r:id="rId17"/>
    <p:sldId id="286" r:id="rId18"/>
    <p:sldId id="287" r:id="rId19"/>
    <p:sldId id="28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902030302020204" pitchFamily="66" charset="0"/>
      <p:regular r:id="rId26"/>
      <p:bold r:id="rId27"/>
      <p:italic r:id="rId28"/>
      <p:boldItalic r:id="rId29"/>
    </p:embeddedFont>
    <p:embeddedFont>
      <p:font typeface="Sassoon Infant Rg" panose="02000803050000020003" pitchFamily="2" charset="0"/>
      <p:regular r:id="rId30"/>
      <p:bold r:id="rId31"/>
    </p:embeddedFont>
    <p:embeddedFont>
      <p:font typeface="Tuffy" panose="020B0603060100000000" pitchFamily="34" charset="0"/>
      <p:regular r:id="rId32"/>
      <p:bold r:id="rId33"/>
      <p:italic r:id="rId34"/>
      <p:boldItalic r:id="rId35"/>
    </p:embeddedFont>
    <p:embeddedFont>
      <p:font typeface="Twinkl" pitchFamily="2" charset="77"/>
      <p:regular r:id="rId36"/>
      <p:bold r:id="rId37"/>
    </p:embeddedFont>
    <p:embeddedFont>
      <p:font typeface="Twinkl SemiBold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DB7"/>
    <a:srgbClr val="DB5183"/>
    <a:srgbClr val="3399FF"/>
    <a:srgbClr val="82B8E4"/>
    <a:srgbClr val="FADD00"/>
    <a:srgbClr val="14B4E4"/>
    <a:srgbClr val="FF7E00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520" y="19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550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image" Target="../media/image8.png"/><Relationship Id="rId5" Type="http://schemas.microsoft.com/office/2007/relationships/media" Target="../media/media13.wav"/><Relationship Id="rId10" Type="http://schemas.openxmlformats.org/officeDocument/2006/relationships/image" Target="../media/image18.png"/><Relationship Id="rId4" Type="http://schemas.openxmlformats.org/officeDocument/2006/relationships/audio" Target="../media/media12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5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20.png"/><Relationship Id="rId5" Type="http://schemas.microsoft.com/office/2007/relationships/media" Target="../media/media16.wav"/><Relationship Id="rId10" Type="http://schemas.openxmlformats.org/officeDocument/2006/relationships/image" Target="../media/image8.png"/><Relationship Id="rId4" Type="http://schemas.openxmlformats.org/officeDocument/2006/relationships/audio" Target="../media/media15.wav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8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11" Type="http://schemas.openxmlformats.org/officeDocument/2006/relationships/image" Target="../media/image8.png"/><Relationship Id="rId5" Type="http://schemas.microsoft.com/office/2007/relationships/media" Target="../media/media19.wav"/><Relationship Id="rId10" Type="http://schemas.openxmlformats.org/officeDocument/2006/relationships/image" Target="../media/image22.png"/><Relationship Id="rId4" Type="http://schemas.openxmlformats.org/officeDocument/2006/relationships/audio" Target="../media/media18.wav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24.png"/><Relationship Id="rId3" Type="http://schemas.microsoft.com/office/2007/relationships/media" Target="../media/media2.wav"/><Relationship Id="rId21" Type="http://schemas.microsoft.com/office/2007/relationships/media" Target="../media/media20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6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20.wav"/><Relationship Id="rId27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25.png"/><Relationship Id="rId3" Type="http://schemas.microsoft.com/office/2007/relationships/media" Target="../media/media2.wav"/><Relationship Id="rId21" Type="http://schemas.microsoft.com/office/2007/relationships/media" Target="../media/media2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6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21.wav"/><Relationship Id="rId27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7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26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23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7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 | Year 3 | School Life | School Subjects | Lesson 3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 Life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1634279"/>
            <a:ext cx="7632700" cy="947994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813669" y="2730007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al </a:t>
            </a:r>
            <a:r>
              <a:rPr lang="en-GB" sz="2800" dirty="0" err="1">
                <a:solidFill>
                  <a:srgbClr val="DB5183"/>
                </a:solidFill>
                <a:latin typeface="Twinkl" pitchFamily="2" charset="0"/>
              </a:rPr>
              <a:t>égaophiger</a:t>
            </a:r>
            <a:endParaRPr lang="en-GB" sz="2800" dirty="0">
              <a:ln w="0"/>
              <a:solidFill>
                <a:srgbClr val="DB51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5650" y="1705341"/>
            <a:ext cx="763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Unscramble this French word and say what the subject is in English.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893" y="5365087"/>
            <a:ext cx="55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sz="2800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-</a:t>
            </a:r>
            <a:r>
              <a:rPr lang="en-GB" sz="2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Geography</a:t>
            </a:r>
          </a:p>
        </p:txBody>
      </p:sp>
      <p:pic>
        <p:nvPicPr>
          <p:cNvPr id="8" name="Ge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352" y="549810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166" y="3229860"/>
            <a:ext cx="2500133" cy="2025571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3226" y="2425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634279"/>
            <a:ext cx="7632700" cy="947994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813669" y="2730007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al </a:t>
            </a:r>
            <a:r>
              <a:rPr lang="en-GB" sz="2800" dirty="0" err="1">
                <a:solidFill>
                  <a:srgbClr val="DB5183"/>
                </a:solidFill>
                <a:latin typeface="Twinkl" pitchFamily="2" charset="0"/>
              </a:rPr>
              <a:t>iqmueus</a:t>
            </a:r>
            <a:endParaRPr lang="en-GB" sz="2800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5650" y="1705341"/>
            <a:ext cx="763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Unscramble this French word and say what the subject is in English.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9893" y="5354774"/>
            <a:ext cx="55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sz="2800" dirty="0" err="1">
                <a:solidFill>
                  <a:srgbClr val="DB5183"/>
                </a:solidFill>
                <a:latin typeface="Twinkl" pitchFamily="2" charset="0"/>
              </a:rPr>
              <a:t>musique</a:t>
            </a: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-</a:t>
            </a:r>
            <a:r>
              <a:rPr lang="en-GB" sz="28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sz="2800" dirty="0">
                <a:latin typeface="Twinkl" pitchFamily="2" charset="0"/>
              </a:rPr>
              <a:t>Music</a:t>
            </a:r>
          </a:p>
        </p:txBody>
      </p:sp>
      <p:pic>
        <p:nvPicPr>
          <p:cNvPr id="13" name="musiqu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416" y="548779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165" y="3275405"/>
            <a:ext cx="2500133" cy="1981056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9930" y="2643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9893" y="5354775"/>
            <a:ext cx="55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3399FF"/>
                </a:solidFill>
                <a:latin typeface="Twinkl" pitchFamily="2" charset="0"/>
              </a:rPr>
              <a:t>le français </a:t>
            </a:r>
            <a:r>
              <a:rPr lang="fr-FR" sz="2800" dirty="0">
                <a:latin typeface="Comic Sans MS" panose="030F0702030302020204" pitchFamily="66" charset="0"/>
              </a:rPr>
              <a:t>-</a:t>
            </a:r>
            <a:r>
              <a:rPr lang="en-GB" sz="2800" dirty="0">
                <a:latin typeface="Twinkl" pitchFamily="2" charset="0"/>
              </a:rPr>
              <a:t> French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8" name="francai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416" y="548779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650" y="1634279"/>
            <a:ext cx="7632700" cy="947994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813669" y="2730007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3399FF"/>
                </a:solidFill>
                <a:latin typeface="Twinkl" pitchFamily="2" charset="0"/>
              </a:rPr>
              <a:t>le </a:t>
            </a:r>
            <a:r>
              <a:rPr lang="fr-FR" sz="2800" dirty="0" err="1">
                <a:solidFill>
                  <a:srgbClr val="3399FF"/>
                </a:solidFill>
                <a:latin typeface="Twinkl" pitchFamily="2" charset="0"/>
              </a:rPr>
              <a:t>ranfaisç</a:t>
            </a:r>
            <a:endParaRPr lang="en-GB" sz="2800" dirty="0">
              <a:ln w="0"/>
              <a:solidFill>
                <a:srgbClr val="33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inkl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5650" y="1692777"/>
            <a:ext cx="763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Unscramble this French word and say what the subject is in English.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165" y="3265353"/>
            <a:ext cx="2512818" cy="1991108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2661" y="2730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ular Callout 26"/>
          <p:cNvSpPr/>
          <p:nvPr/>
        </p:nvSpPr>
        <p:spPr>
          <a:xfrm>
            <a:off x="4664597" y="4664597"/>
            <a:ext cx="3435452" cy="729206"/>
          </a:xfrm>
          <a:prstGeom prst="wedgeRoundRectCallout">
            <a:avLst>
              <a:gd name="adj1" fmla="val 36198"/>
              <a:gd name="adj2" fmla="val 12440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750885" y="4664597"/>
            <a:ext cx="2929864" cy="729206"/>
          </a:xfrm>
          <a:prstGeom prst="wedgeRoundRectCallout">
            <a:avLst>
              <a:gd name="adj1" fmla="val -36240"/>
              <a:gd name="adj2" fmla="val 10853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3513" y="3631907"/>
            <a:ext cx="7632700" cy="461665"/>
          </a:xfrm>
          <a:prstGeom prst="rect">
            <a:avLst/>
          </a:prstGeom>
          <a:noFill/>
          <a:ln w="38100">
            <a:solidFill>
              <a:srgbClr val="61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/>
              <a:t>Quelle</a:t>
            </a:r>
            <a:r>
              <a:rPr lang="en-GB" sz="3600" dirty="0"/>
              <a:t> </a:t>
            </a:r>
            <a:r>
              <a:rPr lang="en-GB" sz="3600" dirty="0" err="1"/>
              <a:t>matière</a:t>
            </a:r>
            <a:r>
              <a:rPr lang="en-GB" sz="3600" dirty="0"/>
              <a:t> </a:t>
            </a:r>
            <a:r>
              <a:rPr lang="en-GB" sz="3600" dirty="0" err="1"/>
              <a:t>préfères-tu</a:t>
            </a:r>
            <a:r>
              <a:rPr lang="en-GB" sz="3600" dirty="0"/>
              <a:t> ?</a:t>
            </a:r>
            <a:endParaRPr lang="en-GB" sz="3900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istoir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785" y="48876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0" y="4831593"/>
            <a:ext cx="254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l'histoire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0" name="geo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818" y="485611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89273" y="4800039"/>
            <a:ext cx="306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678" y="2022667"/>
            <a:ext cx="1943082" cy="1539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8769" y="1927167"/>
            <a:ext cx="2076545" cy="1635160"/>
          </a:xfrm>
          <a:prstGeom prst="rect">
            <a:avLst/>
          </a:prstGeom>
        </p:spPr>
      </p:pic>
      <p:pic>
        <p:nvPicPr>
          <p:cNvPr id="19" name="Whole Clas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0885" y="367807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l’histoire </a:t>
            </a:r>
            <a:r>
              <a:rPr lang="fr-FR" dirty="0">
                <a:latin typeface="Twinkl" pitchFamily="2" charset="0"/>
              </a:rPr>
              <a:t>ou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pic>
        <p:nvPicPr>
          <p:cNvPr id="21" name="lhistoire geo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826" y="373415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0960" y="7392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0960" y="1483227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0960" y="2197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7" grpId="0" animBg="1"/>
      <p:bldP spid="22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ular Callout 26"/>
          <p:cNvSpPr/>
          <p:nvPr/>
        </p:nvSpPr>
        <p:spPr>
          <a:xfrm>
            <a:off x="4838407" y="4664597"/>
            <a:ext cx="3261642" cy="729206"/>
          </a:xfrm>
          <a:prstGeom prst="wedgeRoundRectCallout">
            <a:avLst>
              <a:gd name="adj1" fmla="val 36198"/>
              <a:gd name="adj2" fmla="val 12440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ular Callout 27"/>
          <p:cNvSpPr/>
          <p:nvPr/>
        </p:nvSpPr>
        <p:spPr>
          <a:xfrm>
            <a:off x="750885" y="4664597"/>
            <a:ext cx="2929864" cy="729206"/>
          </a:xfrm>
          <a:prstGeom prst="wedgeRoundRectCallout">
            <a:avLst>
              <a:gd name="adj1" fmla="val -36240"/>
              <a:gd name="adj2" fmla="val 10853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/>
              <a:t>Quelle</a:t>
            </a:r>
            <a:r>
              <a:rPr lang="en-GB" sz="3600" dirty="0"/>
              <a:t> </a:t>
            </a:r>
            <a:r>
              <a:rPr lang="en-GB" sz="3600" dirty="0" err="1"/>
              <a:t>matière</a:t>
            </a:r>
            <a:r>
              <a:rPr lang="en-GB" sz="3600" dirty="0"/>
              <a:t> </a:t>
            </a:r>
            <a:r>
              <a:rPr lang="en-GB" sz="3600" dirty="0" err="1"/>
              <a:t>préfères-tu</a:t>
            </a:r>
            <a:r>
              <a:rPr lang="en-GB" sz="3600" dirty="0"/>
              <a:t> ?</a:t>
            </a:r>
            <a:endParaRPr lang="en-GB" sz="3900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649108" y="367807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  <a:r>
              <a:rPr lang="fr-FR" dirty="0">
                <a:solidFill>
                  <a:srgbClr val="0070C0"/>
                </a:solidFill>
                <a:latin typeface="Twinkl" pitchFamily="2" charset="0"/>
              </a:rPr>
              <a:t> </a:t>
            </a:r>
            <a:r>
              <a:rPr lang="fr-FR" dirty="0">
                <a:latin typeface="Twinkl" pitchFamily="2" charset="0"/>
              </a:rPr>
              <a:t>ou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pic>
        <p:nvPicPr>
          <p:cNvPr id="8" name="anglai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335" y="489504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0" y="4838966"/>
            <a:ext cx="254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l‘anglais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0" name="scienc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093" y="489504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965" y="4838966"/>
            <a:ext cx="277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056" y="1985725"/>
            <a:ext cx="1989704" cy="1576602"/>
          </a:xfrm>
          <a:prstGeom prst="rect">
            <a:avLst/>
          </a:prstGeom>
        </p:spPr>
      </p:pic>
      <p:pic>
        <p:nvPicPr>
          <p:cNvPr id="22" name="Whole Clas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3" name="anglais scienc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966" y="373415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407" y="1925360"/>
            <a:ext cx="1990838" cy="15775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3513" y="3631907"/>
            <a:ext cx="7632700" cy="461665"/>
          </a:xfrm>
          <a:prstGeom prst="rect">
            <a:avLst/>
          </a:prstGeom>
          <a:noFill/>
          <a:ln w="38100">
            <a:solidFill>
              <a:srgbClr val="61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01666" y="673963"/>
            <a:ext cx="609600" cy="6096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48568" y="1391569"/>
            <a:ext cx="609600" cy="609600"/>
          </a:xfrm>
          <a:prstGeom prst="rect">
            <a:avLst/>
          </a:prstGeom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48568" y="210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4930815" y="4664597"/>
            <a:ext cx="3169234" cy="729206"/>
          </a:xfrm>
          <a:prstGeom prst="wedgeRoundRectCallout">
            <a:avLst>
              <a:gd name="adj1" fmla="val 36198"/>
              <a:gd name="adj2" fmla="val 12440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750884" y="4664597"/>
            <a:ext cx="3473875" cy="729206"/>
          </a:xfrm>
          <a:prstGeom prst="wedgeRoundRectCallout">
            <a:avLst>
              <a:gd name="adj1" fmla="val -36240"/>
              <a:gd name="adj2" fmla="val 10853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700" dirty="0" err="1"/>
              <a:t>Quelle</a:t>
            </a:r>
            <a:r>
              <a:rPr lang="en-GB" sz="3700" dirty="0"/>
              <a:t> </a:t>
            </a:r>
            <a:r>
              <a:rPr lang="en-GB" sz="3700" dirty="0" err="1"/>
              <a:t>matière</a:t>
            </a:r>
            <a:r>
              <a:rPr lang="en-GB" sz="3700" dirty="0"/>
              <a:t> </a:t>
            </a:r>
            <a:r>
              <a:rPr lang="en-GB" sz="3700" dirty="0" err="1"/>
              <a:t>préfères-tu</a:t>
            </a:r>
            <a:r>
              <a:rPr lang="en-GB" sz="3700" dirty="0"/>
              <a:t> ?</a:t>
            </a:r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55650" y="367807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r>
              <a:rPr lang="fr-FR" dirty="0">
                <a:solidFill>
                  <a:srgbClr val="0070C0"/>
                </a:solidFill>
                <a:latin typeface="Twinkl" pitchFamily="2" charset="0"/>
              </a:rPr>
              <a:t> </a:t>
            </a:r>
            <a:r>
              <a:rPr lang="fr-FR" dirty="0">
                <a:latin typeface="Twinkl" pitchFamily="2" charset="0"/>
              </a:rPr>
              <a:t>ou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 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pic>
        <p:nvPicPr>
          <p:cNvPr id="8" name="informatiqu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070" y="48908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0" y="4834764"/>
            <a:ext cx="307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0" name="francai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093" y="48908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34987" y="4834764"/>
            <a:ext cx="269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J'aime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056" y="1985725"/>
            <a:ext cx="1989704" cy="1576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688" y="1926260"/>
            <a:ext cx="1989703" cy="1576601"/>
          </a:xfrm>
          <a:prstGeom prst="rect">
            <a:avLst/>
          </a:prstGeom>
        </p:spPr>
      </p:pic>
      <p:pic>
        <p:nvPicPr>
          <p:cNvPr id="15" name="Whole Clas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6" name="informatique francai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940" y="373415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3513" y="3631907"/>
            <a:ext cx="7632700" cy="461665"/>
          </a:xfrm>
          <a:prstGeom prst="rect">
            <a:avLst/>
          </a:prstGeom>
          <a:noFill/>
          <a:ln w="38100">
            <a:solidFill>
              <a:srgbClr val="617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3548" y="434400"/>
            <a:ext cx="609600" cy="6096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3548" y="1171200"/>
            <a:ext cx="609600" cy="609600"/>
          </a:xfrm>
          <a:prstGeom prst="rect">
            <a:avLst/>
          </a:prstGeom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71089" y="190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7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3600" dirty="0" err="1"/>
              <a:t>Quelle</a:t>
            </a:r>
            <a:r>
              <a:rPr lang="en-GB" sz="3600" dirty="0"/>
              <a:t> </a:t>
            </a:r>
            <a:r>
              <a:rPr lang="en-GB" sz="3600" dirty="0" err="1"/>
              <a:t>est</a:t>
            </a:r>
            <a:r>
              <a:rPr lang="en-GB" sz="3600" dirty="0"/>
              <a:t> ta </a:t>
            </a:r>
            <a:r>
              <a:rPr lang="en-GB" sz="3600" dirty="0" err="1"/>
              <a:t>matière</a:t>
            </a:r>
            <a:r>
              <a:rPr lang="en-GB" sz="3600" dirty="0"/>
              <a:t> </a:t>
            </a:r>
            <a:r>
              <a:rPr lang="en-GB" sz="3600" dirty="0" err="1"/>
              <a:t>favorite</a:t>
            </a:r>
            <a:r>
              <a:rPr lang="en-GB" sz="3600" dirty="0"/>
              <a:t> ?</a:t>
            </a:r>
            <a:br>
              <a:rPr lang="fr-FR" sz="4800" b="0" kern="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sz="2700" dirty="0"/>
              <a:t>Which is your favourite subject?</a:t>
            </a:r>
            <a:br>
              <a:rPr lang="en-GB" sz="2800" dirty="0"/>
            </a:b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650" y="1990846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2386475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2782104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3177733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573362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3968991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4364620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4760249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650" y="5155878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555150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10258" y="2003994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0258" y="2399623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dessin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0258" y="278525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258" y="319930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258" y="358651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l'éducation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physique (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l’E.P.S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258" y="398213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58" y="437462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mathématiques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(les maths)</a:t>
            </a:r>
            <a:r>
              <a:rPr lang="en-GB" b="1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0258" y="476552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musique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0258" y="517060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l'histoire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258" y="5551507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870452" y="1738796"/>
            <a:ext cx="1912313" cy="1138586"/>
          </a:xfrm>
          <a:prstGeom prst="wedgeRoundRectCallout">
            <a:avLst>
              <a:gd name="adj1" fmla="val 36009"/>
              <a:gd name="adj2" fmla="val 767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matière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favorite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est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l’histoire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72" name="histoir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680" y="247021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oup Work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775"/>
            <a:ext cx="864000" cy="864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968" y="2974945"/>
            <a:ext cx="2111180" cy="2195655"/>
          </a:xfrm>
          <a:prstGeom prst="ellipse">
            <a:avLst/>
          </a:prstGeom>
        </p:spPr>
      </p:pic>
      <p:pic>
        <p:nvPicPr>
          <p:cNvPr id="50" name="franca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06692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dessi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44940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geo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84503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angla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26010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LEP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65573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nforma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04821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math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4296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mus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84808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histoir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2040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science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60758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19139" y="263525"/>
            <a:ext cx="609600" cy="609600"/>
          </a:xfrm>
          <a:prstGeom prst="rect">
            <a:avLst/>
          </a:prstGeom>
        </p:spPr>
      </p:pic>
      <p:pic>
        <p:nvPicPr>
          <p:cNvPr id="75" name="Picture 7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38851" y="1028700"/>
            <a:ext cx="609600" cy="609600"/>
          </a:xfrm>
          <a:prstGeom prst="rect">
            <a:avLst/>
          </a:prstGeom>
        </p:spPr>
      </p:pic>
      <p:pic>
        <p:nvPicPr>
          <p:cNvPr id="76" name="Picture 7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38851" y="1708806"/>
            <a:ext cx="609600" cy="609600"/>
          </a:xfrm>
          <a:prstGeom prst="rect">
            <a:avLst/>
          </a:prstGeom>
        </p:spPr>
      </p:pic>
      <p:pic>
        <p:nvPicPr>
          <p:cNvPr id="77" name="Picture 7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70578" y="2382859"/>
            <a:ext cx="609600" cy="609600"/>
          </a:xfrm>
          <a:prstGeom prst="rect">
            <a:avLst/>
          </a:prstGeom>
        </p:spPr>
      </p:pic>
      <p:pic>
        <p:nvPicPr>
          <p:cNvPr id="78" name="Picture 7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88739" y="3013342"/>
            <a:ext cx="609600" cy="609600"/>
          </a:xfrm>
          <a:prstGeom prst="rect">
            <a:avLst/>
          </a:prstGeom>
        </p:spPr>
      </p:pic>
      <p:pic>
        <p:nvPicPr>
          <p:cNvPr id="79" name="Picture 7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92190" y="3664896"/>
            <a:ext cx="609600" cy="609600"/>
          </a:xfrm>
          <a:prstGeom prst="rect">
            <a:avLst/>
          </a:prstGeom>
        </p:spPr>
      </p:pic>
      <p:pic>
        <p:nvPicPr>
          <p:cNvPr id="80" name="Picture 7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4319770"/>
            <a:ext cx="609600" cy="609600"/>
          </a:xfrm>
          <a:prstGeom prst="rect">
            <a:avLst/>
          </a:prstGeom>
        </p:spPr>
      </p:pic>
      <p:pic>
        <p:nvPicPr>
          <p:cNvPr id="81" name="Picture 8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4975684"/>
            <a:ext cx="609600" cy="609600"/>
          </a:xfrm>
          <a:prstGeom prst="rect">
            <a:avLst/>
          </a:prstGeom>
        </p:spPr>
      </p:pic>
      <p:pic>
        <p:nvPicPr>
          <p:cNvPr id="82" name="Picture 8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5585284"/>
            <a:ext cx="609600" cy="609600"/>
          </a:xfrm>
          <a:prstGeom prst="rect">
            <a:avLst/>
          </a:prstGeom>
        </p:spPr>
      </p:pic>
      <p:pic>
        <p:nvPicPr>
          <p:cNvPr id="83" name="Picture 8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6194884"/>
            <a:ext cx="609600" cy="6096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1591515" y="3765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2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06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5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6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4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67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27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248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1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1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ular Callout 47"/>
          <p:cNvSpPr/>
          <p:nvPr/>
        </p:nvSpPr>
        <p:spPr>
          <a:xfrm>
            <a:off x="5022852" y="1891196"/>
            <a:ext cx="1912313" cy="1138586"/>
          </a:xfrm>
          <a:prstGeom prst="wedgeRoundRectCallout">
            <a:avLst>
              <a:gd name="adj1" fmla="val 36009"/>
              <a:gd name="adj2" fmla="val 767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matière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favorite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est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dessin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3600" dirty="0" err="1"/>
              <a:t>Quelle</a:t>
            </a:r>
            <a:r>
              <a:rPr lang="en-GB" sz="3600" dirty="0"/>
              <a:t> </a:t>
            </a:r>
            <a:r>
              <a:rPr lang="en-GB" sz="3600" dirty="0" err="1"/>
              <a:t>est</a:t>
            </a:r>
            <a:r>
              <a:rPr lang="en-GB" sz="3600" dirty="0"/>
              <a:t> ta </a:t>
            </a:r>
            <a:r>
              <a:rPr lang="en-GB" sz="3600" dirty="0" err="1"/>
              <a:t>matière</a:t>
            </a:r>
            <a:r>
              <a:rPr lang="en-GB" sz="3600" dirty="0"/>
              <a:t> </a:t>
            </a:r>
            <a:r>
              <a:rPr lang="en-GB" sz="3600" dirty="0" err="1"/>
              <a:t>favorite</a:t>
            </a:r>
            <a:r>
              <a:rPr lang="en-GB" sz="3600" dirty="0"/>
              <a:t> ?</a:t>
            </a:r>
            <a:br>
              <a:rPr lang="fr-FR" sz="4800" b="0" kern="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sz="2700" dirty="0"/>
              <a:t>Which is your favourite subject?</a:t>
            </a:r>
            <a:br>
              <a:rPr lang="en-GB" sz="2800" dirty="0"/>
            </a:b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650" y="1990846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2386475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2782104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3177733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573362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3968991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4364620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4760249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650" y="5155878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555150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10258" y="2003994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0258" y="2399623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dessin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0258" y="278525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258" y="319930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258" y="358651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l'éducation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physique (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l’E.P.S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258" y="398213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58" y="437462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mathématiques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(les maths)</a:t>
            </a:r>
            <a:r>
              <a:rPr lang="en-GB" b="1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0258" y="476552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musique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0258" y="517060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l'histoire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258" y="5551507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oup Work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775"/>
            <a:ext cx="864000" cy="864000"/>
          </a:xfrm>
          <a:prstGeom prst="rect">
            <a:avLst/>
          </a:prstGeom>
        </p:spPr>
      </p:pic>
      <p:pic>
        <p:nvPicPr>
          <p:cNvPr id="50" name="le dessi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80" y="262261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848" y="3145658"/>
            <a:ext cx="2340502" cy="2241825"/>
          </a:xfrm>
          <a:prstGeom prst="ellipse">
            <a:avLst/>
          </a:prstGeom>
        </p:spPr>
      </p:pic>
      <p:pic>
        <p:nvPicPr>
          <p:cNvPr id="49" name="franca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06692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dessi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44940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eo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84503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ngla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26010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LEP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65573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nforma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04821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math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4296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mus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84808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histoir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2040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science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60758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19139" y="263525"/>
            <a:ext cx="609600" cy="609600"/>
          </a:xfrm>
          <a:prstGeom prst="rect">
            <a:avLst/>
          </a:prstGeom>
        </p:spPr>
      </p:pic>
      <p:pic>
        <p:nvPicPr>
          <p:cNvPr id="74" name="Picture 7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38851" y="1028700"/>
            <a:ext cx="609600" cy="609600"/>
          </a:xfrm>
          <a:prstGeom prst="rect">
            <a:avLst/>
          </a:prstGeom>
        </p:spPr>
      </p:pic>
      <p:pic>
        <p:nvPicPr>
          <p:cNvPr id="75" name="Picture 7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38851" y="1708806"/>
            <a:ext cx="609600" cy="609600"/>
          </a:xfrm>
          <a:prstGeom prst="rect">
            <a:avLst/>
          </a:prstGeom>
        </p:spPr>
      </p:pic>
      <p:pic>
        <p:nvPicPr>
          <p:cNvPr id="76" name="Picture 7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70578" y="2382859"/>
            <a:ext cx="609600" cy="609600"/>
          </a:xfrm>
          <a:prstGeom prst="rect">
            <a:avLst/>
          </a:prstGeom>
        </p:spPr>
      </p:pic>
      <p:pic>
        <p:nvPicPr>
          <p:cNvPr id="77" name="Picture 7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88739" y="3013342"/>
            <a:ext cx="609600" cy="609600"/>
          </a:xfrm>
          <a:prstGeom prst="rect">
            <a:avLst/>
          </a:prstGeom>
        </p:spPr>
      </p:pic>
      <p:pic>
        <p:nvPicPr>
          <p:cNvPr id="78" name="Picture 7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92190" y="3664896"/>
            <a:ext cx="609600" cy="609600"/>
          </a:xfrm>
          <a:prstGeom prst="rect">
            <a:avLst/>
          </a:prstGeom>
        </p:spPr>
      </p:pic>
      <p:pic>
        <p:nvPicPr>
          <p:cNvPr id="79" name="Picture 78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4319770"/>
            <a:ext cx="609600" cy="609600"/>
          </a:xfrm>
          <a:prstGeom prst="rect">
            <a:avLst/>
          </a:prstGeom>
        </p:spPr>
      </p:pic>
      <p:pic>
        <p:nvPicPr>
          <p:cNvPr id="80" name="Picture 7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4975684"/>
            <a:ext cx="609600" cy="609600"/>
          </a:xfrm>
          <a:prstGeom prst="rect">
            <a:avLst/>
          </a:prstGeom>
        </p:spPr>
      </p:pic>
      <p:pic>
        <p:nvPicPr>
          <p:cNvPr id="81" name="Picture 8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5585284"/>
            <a:ext cx="609600" cy="609600"/>
          </a:xfrm>
          <a:prstGeom prst="rect">
            <a:avLst/>
          </a:prstGeom>
        </p:spPr>
      </p:pic>
      <p:pic>
        <p:nvPicPr>
          <p:cNvPr id="82" name="Picture 8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09127" y="6194884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1566110" y="3354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2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6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5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6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4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7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27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4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1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1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3600" dirty="0" err="1"/>
              <a:t>Quelle</a:t>
            </a:r>
            <a:r>
              <a:rPr lang="en-GB" sz="3600" dirty="0"/>
              <a:t> </a:t>
            </a:r>
            <a:r>
              <a:rPr lang="en-GB" sz="3600" dirty="0" err="1"/>
              <a:t>est</a:t>
            </a:r>
            <a:r>
              <a:rPr lang="en-GB" sz="3600" dirty="0"/>
              <a:t> ta </a:t>
            </a:r>
            <a:r>
              <a:rPr lang="en-GB" sz="3600" dirty="0" err="1"/>
              <a:t>matière</a:t>
            </a:r>
            <a:r>
              <a:rPr lang="en-GB" sz="3600" dirty="0"/>
              <a:t> </a:t>
            </a:r>
            <a:r>
              <a:rPr lang="en-GB" sz="3600" dirty="0" err="1"/>
              <a:t>favorite</a:t>
            </a:r>
            <a:r>
              <a:rPr lang="en-GB" sz="3600" dirty="0"/>
              <a:t> ?</a:t>
            </a:r>
            <a:br>
              <a:rPr lang="fr-FR" sz="4800" b="0" kern="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sz="2700" dirty="0"/>
              <a:t>Which is your favourite subject?</a:t>
            </a:r>
            <a:br>
              <a:rPr lang="en-GB" sz="2800" dirty="0"/>
            </a:b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650" y="1990846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2386475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2782104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3177733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573362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3968991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4364620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4760249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650" y="5155878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555150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10258" y="2003994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0258" y="2399623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dessin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0258" y="278525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258" y="319930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258" y="358651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l'éducation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physique (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l’E.P.S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258" y="398213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58" y="437462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mathématiques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(les maths)</a:t>
            </a:r>
            <a:r>
              <a:rPr lang="en-GB" b="1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0258" y="476552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musique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0258" y="517060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l'histoire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258" y="5551507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oup Work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775"/>
            <a:ext cx="864000" cy="864000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6555457" y="4936856"/>
            <a:ext cx="1681693" cy="886536"/>
          </a:xfrm>
          <a:prstGeom prst="wedgeRoundRectCallout">
            <a:avLst>
              <a:gd name="adj1" fmla="val 36009"/>
              <a:gd name="adj2" fmla="val 767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matière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favorite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est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…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34" y="1766846"/>
            <a:ext cx="2942328" cy="2775473"/>
          </a:xfrm>
          <a:prstGeom prst="rect">
            <a:avLst/>
          </a:prstGeom>
        </p:spPr>
      </p:pic>
      <p:pic>
        <p:nvPicPr>
          <p:cNvPr id="48" name="francai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06692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dessin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44940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geo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84503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nglai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26010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LEP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65573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nformatiqu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04821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math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4296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musiqu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84808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histoir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2040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science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60758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19139" y="263525"/>
            <a:ext cx="609600" cy="609600"/>
          </a:xfrm>
          <a:prstGeom prst="rect">
            <a:avLst/>
          </a:prstGeom>
        </p:spPr>
      </p:pic>
      <p:pic>
        <p:nvPicPr>
          <p:cNvPr id="72" name="Picture 7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38851" y="1028700"/>
            <a:ext cx="609600" cy="609600"/>
          </a:xfrm>
          <a:prstGeom prst="rect">
            <a:avLst/>
          </a:prstGeom>
        </p:spPr>
      </p:pic>
      <p:pic>
        <p:nvPicPr>
          <p:cNvPr id="74" name="Picture 7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38851" y="1708806"/>
            <a:ext cx="609600" cy="609600"/>
          </a:xfrm>
          <a:prstGeom prst="rect">
            <a:avLst/>
          </a:prstGeom>
        </p:spPr>
      </p:pic>
      <p:pic>
        <p:nvPicPr>
          <p:cNvPr id="75" name="Picture 7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70578" y="2382859"/>
            <a:ext cx="609600" cy="609600"/>
          </a:xfrm>
          <a:prstGeom prst="rect">
            <a:avLst/>
          </a:prstGeom>
        </p:spPr>
      </p:pic>
      <p:pic>
        <p:nvPicPr>
          <p:cNvPr id="76" name="Picture 7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88739" y="3013342"/>
            <a:ext cx="609600" cy="609600"/>
          </a:xfrm>
          <a:prstGeom prst="rect">
            <a:avLst/>
          </a:prstGeom>
        </p:spPr>
      </p:pic>
      <p:pic>
        <p:nvPicPr>
          <p:cNvPr id="77" name="Picture 7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92190" y="3664896"/>
            <a:ext cx="609600" cy="609600"/>
          </a:xfrm>
          <a:prstGeom prst="rect">
            <a:avLst/>
          </a:prstGeom>
        </p:spPr>
      </p:pic>
      <p:pic>
        <p:nvPicPr>
          <p:cNvPr id="78" name="Picture 7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09127" y="4319770"/>
            <a:ext cx="609600" cy="609600"/>
          </a:xfrm>
          <a:prstGeom prst="rect">
            <a:avLst/>
          </a:prstGeom>
        </p:spPr>
      </p:pic>
      <p:pic>
        <p:nvPicPr>
          <p:cNvPr id="79" name="Picture 7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09127" y="4975684"/>
            <a:ext cx="609600" cy="609600"/>
          </a:xfrm>
          <a:prstGeom prst="rect">
            <a:avLst/>
          </a:prstGeom>
        </p:spPr>
      </p:pic>
      <p:pic>
        <p:nvPicPr>
          <p:cNvPr id="80" name="Picture 7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09127" y="5585284"/>
            <a:ext cx="609600" cy="609600"/>
          </a:xfrm>
          <a:prstGeom prst="rect">
            <a:avLst/>
          </a:prstGeom>
        </p:spPr>
      </p:pic>
      <p:pic>
        <p:nvPicPr>
          <p:cNvPr id="81" name="Picture 8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09127" y="6194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5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68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40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7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27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48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1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11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9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8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write and say a sentence to answer a question.</a:t>
            </a:r>
          </a:p>
          <a:p>
            <a:r>
              <a:rPr lang="en-GB" dirty="0"/>
              <a:t>I can use comparative and superlative adverbs.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87843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say which subject I like best, orally.</a:t>
            </a:r>
          </a:p>
          <a:p>
            <a:r>
              <a:rPr lang="en-GB" dirty="0">
                <a:latin typeface="Twinkl" pitchFamily="2" charset="0"/>
              </a:rPr>
              <a:t>I can say which subject I like best in writing.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I can compare two subjects using the adverb ‘</a:t>
            </a:r>
            <a:r>
              <a:rPr lang="en-GB" dirty="0" err="1">
                <a:latin typeface="Twinkl" pitchFamily="2" charset="0"/>
              </a:rPr>
              <a:t>mieux</a:t>
            </a:r>
            <a:r>
              <a:rPr lang="en-GB" dirty="0">
                <a:latin typeface="Twinkl" pitchFamily="2" charset="0"/>
              </a:rPr>
              <a:t>.’</a:t>
            </a:r>
          </a:p>
          <a:p>
            <a:r>
              <a:rPr lang="en-GB" dirty="0">
                <a:latin typeface="Twinkl" pitchFamily="2" charset="0"/>
              </a:rPr>
              <a:t>I can state which subject I like best using ‘Ma </a:t>
            </a:r>
            <a:r>
              <a:rPr lang="en-GB" dirty="0" err="1">
                <a:latin typeface="Twinkl" pitchFamily="2" charset="0"/>
              </a:rPr>
              <a:t>matière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favorite</a:t>
            </a:r>
            <a:r>
              <a:rPr lang="en-GB" dirty="0">
                <a:latin typeface="Twinkl" pitchFamily="2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Les </a:t>
            </a:r>
            <a:r>
              <a:rPr lang="fr-FR" sz="4400" b="0" kern="0" dirty="0">
                <a:solidFill>
                  <a:schemeClr val="tx1"/>
                </a:solidFill>
                <a:cs typeface="Arial" panose="020B0604020202020204" pitchFamily="34" charset="0"/>
              </a:rPr>
              <a:t>matières</a:t>
            </a:r>
            <a:br>
              <a:rPr lang="fr-FR" sz="4800" b="0" kern="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sz="3100" b="0" dirty="0"/>
              <a:t>School Subjects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5650" y="159521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990846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2386475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2782104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3177733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573362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3968991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4364620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4760249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650" y="5155878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72000" y="159521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72000" y="1990846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72000" y="2386475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72000" y="2782104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72000" y="3177733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72000" y="3573362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572000" y="3968991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572000" y="4364620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72000" y="4760249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72000" y="5155878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555150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572000" y="5551507"/>
            <a:ext cx="3816350" cy="39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08914" y="1598887"/>
            <a:ext cx="19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inkl SemiBold" pitchFamily="2" charset="0"/>
              </a:rPr>
              <a:t>Français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7278" y="1598887"/>
            <a:ext cx="19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inkl SemiBold" pitchFamily="2" charset="0"/>
              </a:rPr>
              <a:t>English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0258" y="2003994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le français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0258" y="2399623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le dessin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0258" y="278525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géographie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géo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0258" y="319930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258" y="358651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l'éducation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physique (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l’E.P.S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258" y="398213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l'informatique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58" y="437462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mathématiques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(les maths)</a:t>
            </a:r>
            <a:r>
              <a:rPr lang="en-GB" b="1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0258" y="476552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musique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0258" y="517060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l'histoire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258" y="5551507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6608" y="2003994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latin typeface="Twinkl" pitchFamily="2" charset="0"/>
              </a:rPr>
              <a:t>French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6608" y="2399623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26608" y="278525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Geography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26608" y="319930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latin typeface="Twinkl" pitchFamily="2" charset="0"/>
              </a:rPr>
              <a:t>English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6608" y="358651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PE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6608" y="398213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26608" y="4374621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Maths</a:t>
            </a:r>
            <a:endParaRPr lang="en-GB" b="1" dirty="0">
              <a:latin typeface="Twinkl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6608" y="4765529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Music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26608" y="5170600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History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26608" y="5551507"/>
            <a:ext cx="35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Science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francai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06692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dessin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44940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geo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284503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anglai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26010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LEP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365573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nformatiqu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04821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math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4296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musiqu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484808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histoire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2040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sciences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97" y="560758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19139" y="263525"/>
            <a:ext cx="609600" cy="609600"/>
          </a:xfrm>
          <a:prstGeom prst="rect">
            <a:avLst/>
          </a:prstGeom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38851" y="1028700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38851" y="1708806"/>
            <a:ext cx="609600" cy="609600"/>
          </a:xfrm>
          <a:prstGeom prst="rect">
            <a:avLst/>
          </a:prstGeom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70578" y="2382859"/>
            <a:ext cx="609600" cy="609600"/>
          </a:xfrm>
          <a:prstGeom prst="rect">
            <a:avLst/>
          </a:prstGeom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88739" y="3013342"/>
            <a:ext cx="609600" cy="609600"/>
          </a:xfrm>
          <a:prstGeom prst="rect">
            <a:avLst/>
          </a:prstGeom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92190" y="3664896"/>
            <a:ext cx="609600" cy="609600"/>
          </a:xfrm>
          <a:prstGeom prst="rect">
            <a:avLst/>
          </a:prstGeom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09127" y="431977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09127" y="4975684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09127" y="5585284"/>
            <a:ext cx="609600" cy="609600"/>
          </a:xfrm>
          <a:prstGeom prst="rect">
            <a:avLst/>
          </a:prstGeom>
        </p:spPr>
      </p:pic>
      <p:pic>
        <p:nvPicPr>
          <p:cNvPr id="73" name="Picture 7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09127" y="6194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3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11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8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2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3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2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11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35985"/>
            <a:ext cx="7632700" cy="461665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037643" y="250170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a) l’art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7643" y="343151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b) le dessin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7643" y="436132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c) la dessin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37643" y="529113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d) la dessiner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37643" y="1635985"/>
            <a:ext cx="50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What is the French name for art?</a:t>
            </a:r>
          </a:p>
        </p:txBody>
      </p:sp>
      <p:pic>
        <p:nvPicPr>
          <p:cNvPr id="76" name="dessi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876" y="353376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216" y="2721065"/>
            <a:ext cx="3360559" cy="2707462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1160" y="2196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1635985"/>
            <a:ext cx="7632700" cy="461665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037643" y="250170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a) l’informatique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7643" y="343151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b) le computer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7643" y="436132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c) </a:t>
            </a:r>
            <a:r>
              <a:rPr lang="en-GB" sz="2400" dirty="0" err="1">
                <a:latin typeface="Twinkl" pitchFamily="2" charset="0"/>
              </a:rPr>
              <a:t>l’info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37643" y="529113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d) l’internet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37643" y="1635985"/>
            <a:ext cx="50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What is the French name for IT?</a:t>
            </a:r>
          </a:p>
        </p:txBody>
      </p:sp>
      <p:pic>
        <p:nvPicPr>
          <p:cNvPr id="9" name="informatiqu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235" y="26039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763" y="2755687"/>
            <a:ext cx="4572000" cy="2901746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1407" y="3662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1649223"/>
            <a:ext cx="7632700" cy="461665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037643" y="250170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a) </a:t>
            </a:r>
            <a:r>
              <a:rPr lang="fr-FR" sz="2400" dirty="0" err="1">
                <a:latin typeface="Twinkl" pitchFamily="2" charset="0"/>
              </a:rPr>
              <a:t>singular</a:t>
            </a:r>
            <a:endParaRPr lang="fr-FR" sz="2400" dirty="0">
              <a:latin typeface="Twinkl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37643" y="343151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b) plural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650" y="163598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Is the French word for Science singular or plural?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3670" y="4810728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les sciences </a:t>
            </a:r>
          </a:p>
        </p:txBody>
      </p:sp>
      <p:pic>
        <p:nvPicPr>
          <p:cNvPr id="10" name="Science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772" y="4943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97" y="2289010"/>
            <a:ext cx="3088204" cy="2447033"/>
          </a:xfrm>
          <a:prstGeom prst="rect">
            <a:avLst/>
          </a:prstGeom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02432" y="3207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513" y="1646843"/>
            <a:ext cx="7632700" cy="461665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037643" y="250170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a) masculine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7643" y="343151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b) feminine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650" y="1631264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Is the French word for PE masculine or feminine?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670" y="4810728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 err="1">
                <a:solidFill>
                  <a:srgbClr val="DB5183"/>
                </a:solidFill>
                <a:latin typeface="Twinkl" pitchFamily="2" charset="0"/>
              </a:rPr>
              <a:t>l'éducation</a:t>
            </a:r>
            <a:r>
              <a:rPr lang="en-GB" sz="2800" dirty="0">
                <a:solidFill>
                  <a:srgbClr val="DB5183"/>
                </a:solidFill>
                <a:latin typeface="Twinkl" pitchFamily="2" charset="0"/>
              </a:rPr>
              <a:t> physique</a:t>
            </a:r>
          </a:p>
        </p:txBody>
      </p:sp>
      <p:pic>
        <p:nvPicPr>
          <p:cNvPr id="8" name="L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799" y="4943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580" y="2300011"/>
            <a:ext cx="3074321" cy="2436032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9885" y="3357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3513" y="1646843"/>
            <a:ext cx="7632700" cy="461665"/>
          </a:xfrm>
          <a:prstGeom prst="rect">
            <a:avLst/>
          </a:prstGeom>
          <a:solidFill>
            <a:srgbClr val="61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4400" b="0" kern="0" dirty="0">
                <a:solidFill>
                  <a:schemeClr val="tx1"/>
                </a:solidFill>
              </a:rPr>
              <a:t>Quiz</a:t>
            </a:r>
            <a:br>
              <a:rPr lang="en-GB" dirty="0">
                <a:latin typeface="Twinkl" pitchFamily="2" charset="0"/>
              </a:rPr>
            </a:br>
            <a:endParaRPr lang="en-GB" dirty="0"/>
          </a:p>
        </p:txBody>
      </p:sp>
      <p:pic>
        <p:nvPicPr>
          <p:cNvPr id="6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037643" y="250170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>
                <a:latin typeface="Twinkl" pitchFamily="2" charset="0"/>
              </a:rPr>
              <a:t>a) masculine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7643" y="3431516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Twinkl" pitchFamily="2" charset="0"/>
              </a:rPr>
              <a:t>b) feminine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650" y="1635985"/>
            <a:ext cx="76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winkl" pitchFamily="2" charset="0"/>
              </a:rPr>
              <a:t>Is the French word for English masculine or feminine?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670" y="4810728"/>
            <a:ext cx="35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3399FF"/>
                </a:solidFill>
                <a:latin typeface="Twinkl" pitchFamily="2" charset="0"/>
              </a:rPr>
              <a:t>l’anglais</a:t>
            </a:r>
          </a:p>
        </p:txBody>
      </p:sp>
      <p:pic>
        <p:nvPicPr>
          <p:cNvPr id="8" name="langlai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390" y="4943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48" y="2257355"/>
            <a:ext cx="3168102" cy="2510342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69043" y="2710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532</Words>
  <Application>Microsoft Macintosh PowerPoint</Application>
  <PresentationFormat>On-screen Show (4:3)</PresentationFormat>
  <Paragraphs>126</Paragraphs>
  <Slides>19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Twinkl</vt:lpstr>
      <vt:lpstr>Tuffy</vt:lpstr>
      <vt:lpstr>Sassoon Infant Rg</vt:lpstr>
      <vt:lpstr>Twinkl SemiBold</vt:lpstr>
      <vt:lpstr>Calibri</vt:lpstr>
      <vt:lpstr>Office Theme</vt:lpstr>
      <vt:lpstr>French</vt:lpstr>
      <vt:lpstr>PowerPoint Presentation</vt:lpstr>
      <vt:lpstr>PowerPoint Presentation</vt:lpstr>
      <vt:lpstr>Les matières School Subjects </vt:lpstr>
      <vt:lpstr>Quiz </vt:lpstr>
      <vt:lpstr>Quiz </vt:lpstr>
      <vt:lpstr>Quiz </vt:lpstr>
      <vt:lpstr>Quiz </vt:lpstr>
      <vt:lpstr>Quiz </vt:lpstr>
      <vt:lpstr>Quiz </vt:lpstr>
      <vt:lpstr>Quiz </vt:lpstr>
      <vt:lpstr>Quiz </vt:lpstr>
      <vt:lpstr>Quelle matière préfères-tu ?</vt:lpstr>
      <vt:lpstr>Quelle matière préfères-tu ?</vt:lpstr>
      <vt:lpstr>Quelle matière préfères-tu ?</vt:lpstr>
      <vt:lpstr>Quelle est ta matière favorite ? Which is your favourite subject? </vt:lpstr>
      <vt:lpstr>Quelle est ta matière favorite ? Which is your favourite subject? </vt:lpstr>
      <vt:lpstr>Quelle est ta matière favorite ? Which is your favourite subject?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Robertson</cp:lastModifiedBy>
  <cp:revision>110</cp:revision>
  <dcterms:created xsi:type="dcterms:W3CDTF">2014-10-01T16:09:27Z</dcterms:created>
  <dcterms:modified xsi:type="dcterms:W3CDTF">2021-02-18T23:29:12Z</dcterms:modified>
</cp:coreProperties>
</file>